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1"/>
  </p:notesMasterIdLst>
  <p:handoutMasterIdLst>
    <p:handoutMasterId r:id="rId12"/>
  </p:handoutMasterIdLst>
  <p:sldIdLst>
    <p:sldId id="304" r:id="rId3"/>
    <p:sldId id="322" r:id="rId4"/>
    <p:sldId id="323" r:id="rId5"/>
    <p:sldId id="324" r:id="rId6"/>
    <p:sldId id="325" r:id="rId7"/>
    <p:sldId id="326" r:id="rId8"/>
    <p:sldId id="327" r:id="rId9"/>
    <p:sldId id="328" r:id="rId10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24" autoAdjust="0"/>
    <p:restoredTop sz="89911" autoAdjust="0"/>
  </p:normalViewPr>
  <p:slideViewPr>
    <p:cSldViewPr snapToGrid="0">
      <p:cViewPr varScale="1">
        <p:scale>
          <a:sx n="89" d="100"/>
          <a:sy n="89" d="100"/>
        </p:scale>
        <p:origin x="883" y="53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 showGuides="1">
      <p:cViewPr>
        <p:scale>
          <a:sx n="200" d="100"/>
          <a:sy n="200" d="100"/>
        </p:scale>
        <p:origin x="276" y="-19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7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General Information</a:t>
            </a:r>
          </a:p>
          <a:p>
            <a:pPr lvl="1" eaLnBrk="1" latinLnBrk="0" hangingPunct="1"/>
            <a:r>
              <a:rPr lang="en-US" dirty="0" smtClean="0"/>
              <a:t>CSE 504003</a:t>
            </a:r>
          </a:p>
          <a:p>
            <a:pPr lvl="1" eaLnBrk="1" latinLnBrk="0" hangingPunct="1"/>
            <a:r>
              <a:rPr lang="en-US" dirty="0" smtClean="0"/>
              <a:t>3 credits</a:t>
            </a:r>
          </a:p>
          <a:p>
            <a:pPr lvl="1" eaLnBrk="1" latinLnBrk="0" hangingPunct="1"/>
            <a:endParaRPr lang="en-US" dirty="0" smtClean="0"/>
          </a:p>
          <a:p>
            <a:pPr lvl="0" eaLnBrk="1" latinLnBrk="0" hangingPunct="1"/>
            <a:r>
              <a:rPr lang="en-US" dirty="0" smtClean="0"/>
              <a:t>Coordinator </a:t>
            </a:r>
          </a:p>
          <a:p>
            <a:pPr lvl="1"/>
            <a:r>
              <a:rPr lang="en-US" dirty="0" smtClean="0"/>
              <a:t>Pham Hoang </a:t>
            </a:r>
            <a:r>
              <a:rPr lang="en-US" dirty="0" err="1" smtClean="0"/>
              <a:t>Anh</a:t>
            </a:r>
            <a:endParaRPr lang="en-US" dirty="0" smtClean="0"/>
          </a:p>
          <a:p>
            <a:pPr lvl="1"/>
            <a:r>
              <a:rPr lang="en-US" dirty="0" smtClean="0"/>
              <a:t>Dept. Computer Engineering, Faculty of Computer Science and Engineering, HCMC Uni. Of Technology </a:t>
            </a:r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anhpham@cse.hcmut.edu.vn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Phone: (08)38647256 (Ext. 5843)</a:t>
            </a:r>
          </a:p>
          <a:p>
            <a:pPr lvl="1"/>
            <a:r>
              <a:rPr lang="en-US" dirty="0" smtClean="0"/>
              <a:t>Homepage: </a:t>
            </a:r>
            <a:r>
              <a:rPr lang="en-US" dirty="0" smtClean="0">
                <a:hlinkClick r:id="rId3"/>
              </a:rPr>
              <a:t>www.cse.hcmut.edu.vn/~anhpham</a:t>
            </a: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Logic Design Project</a:t>
            </a:r>
            <a:br>
              <a:rPr lang="en-US" dirty="0" smtClean="0"/>
            </a:br>
            <a:r>
              <a:rPr lang="en-US" dirty="0" smtClean="0"/>
              <a:t>Expansion Shield for STM </a:t>
            </a:r>
            <a:r>
              <a:rPr lang="en-US" dirty="0" err="1" smtClean="0"/>
              <a:t>Nucleo</a:t>
            </a:r>
            <a:endParaRPr lang="en-US" dirty="0"/>
          </a:p>
        </p:txBody>
      </p:sp>
      <p:pic>
        <p:nvPicPr>
          <p:cNvPr id="1026" name="Picture 2" descr="NUCLEO-F103RB Development Kit, Comes with Common Used Peripheral Shields,  OLED, RTC, AD/DA, Audio Codec, RS485, CAN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7" t="15639" r="19713" b="12526"/>
          <a:stretch/>
        </p:blipFill>
        <p:spPr bwMode="auto">
          <a:xfrm>
            <a:off x="106475" y="4092117"/>
            <a:ext cx="2948946" cy="256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MART- STM32 Nucle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438" y="4354604"/>
            <a:ext cx="28575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trolling LED Matrix Array With Arduino Uno (Arduino Powered Robot Face)  : 4 Steps (with Pictures) - Instructabl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104" y="4354604"/>
            <a:ext cx="2761717" cy="230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5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project, 3 main tasks are proposed:</a:t>
            </a:r>
          </a:p>
          <a:p>
            <a:pPr lvl="1"/>
            <a:r>
              <a:rPr lang="en-US" dirty="0" smtClean="0"/>
              <a:t>Schematic design in </a:t>
            </a:r>
            <a:r>
              <a:rPr lang="en-US" dirty="0" err="1" smtClean="0"/>
              <a:t>Altium</a:t>
            </a:r>
            <a:r>
              <a:rPr lang="en-US" dirty="0" smtClean="0"/>
              <a:t> Designer</a:t>
            </a:r>
          </a:p>
          <a:p>
            <a:pPr lvl="1"/>
            <a:r>
              <a:rPr lang="en-US" dirty="0" smtClean="0"/>
              <a:t>PCB Layout </a:t>
            </a:r>
            <a:r>
              <a:rPr lang="en-US" dirty="0"/>
              <a:t>and </a:t>
            </a:r>
            <a:r>
              <a:rPr lang="en-US" dirty="0" smtClean="0"/>
              <a:t>Circuit Assembly</a:t>
            </a:r>
          </a:p>
          <a:p>
            <a:pPr lvl="1"/>
            <a:r>
              <a:rPr lang="en-US" dirty="0" smtClean="0"/>
              <a:t>Device driver programming</a:t>
            </a:r>
          </a:p>
          <a:p>
            <a:pPr marL="411470" lvl="1" indent="0">
              <a:buNone/>
            </a:pPr>
            <a:endParaRPr lang="en-US" dirty="0" smtClean="0"/>
          </a:p>
          <a:p>
            <a:pPr algn="just"/>
            <a:r>
              <a:rPr lang="en-US" dirty="0" smtClean="0"/>
              <a:t>A template for PCB design is supported for students. This template provides the interface of the shield when it is stacked in the </a:t>
            </a:r>
            <a:r>
              <a:rPr lang="en-US" dirty="0" err="1" smtClean="0"/>
              <a:t>Nucleo</a:t>
            </a:r>
            <a:r>
              <a:rPr lang="en-US" dirty="0" smtClean="0"/>
              <a:t> board (using STM32F103)</a:t>
            </a:r>
          </a:p>
          <a:p>
            <a:pPr algn="just"/>
            <a:r>
              <a:rPr lang="en-US" dirty="0" smtClean="0"/>
              <a:t>Basically, a shield is composed of LEDs, LED 7s, LED Matrixes and Buttons</a:t>
            </a:r>
          </a:p>
          <a:p>
            <a:endParaRPr lang="en-US" dirty="0"/>
          </a:p>
          <a:p>
            <a:r>
              <a:rPr lang="en-US" dirty="0" smtClean="0"/>
              <a:t>A group of 2 – 3 students</a:t>
            </a:r>
          </a:p>
          <a:p>
            <a:pPr lvl="1"/>
            <a:r>
              <a:rPr lang="en-US" dirty="0" smtClean="0"/>
              <a:t>Required points = number of student * 2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6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shield has 12 single LEDs (3mm or 5mm in size) and 3 buttons.</a:t>
            </a:r>
          </a:p>
          <a:p>
            <a:r>
              <a:rPr lang="en-US" dirty="0" smtClean="0"/>
              <a:t>12 LEDs represent 12 numbers in a digital clock</a:t>
            </a:r>
          </a:p>
          <a:p>
            <a:r>
              <a:rPr lang="en-US" dirty="0" smtClean="0"/>
              <a:t>1 button for mode and 2 others for up and down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Clock Shield (2 points)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48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shields has 6 LEDs (for 2 way traffic light)</a:t>
            </a:r>
          </a:p>
          <a:p>
            <a:r>
              <a:rPr lang="en-US" dirty="0" smtClean="0"/>
              <a:t>One LED 7 Segment for countdown number</a:t>
            </a:r>
          </a:p>
          <a:p>
            <a:r>
              <a:rPr lang="en-US" dirty="0" smtClean="0"/>
              <a:t>3 buttons for mode, up and down operations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Traffic Light (2 points)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61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LED matrix</a:t>
            </a:r>
          </a:p>
          <a:p>
            <a:r>
              <a:rPr lang="en-US" dirty="0" smtClean="0"/>
              <a:t>2 colors (RED and GREEN)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Matrix (2 points)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57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LED 7s (to display minute and hour)</a:t>
            </a:r>
          </a:p>
          <a:p>
            <a:r>
              <a:rPr lang="en-US" dirty="0" smtClean="0"/>
              <a:t>2 Single LEDs for a Dot (blink every second)</a:t>
            </a:r>
          </a:p>
          <a:p>
            <a:r>
              <a:rPr lang="en-US" dirty="0" smtClean="0"/>
              <a:t>3 buttons, 1 one mode, 2 for up and down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LED 7s and a double dot (3 points)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7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erial to parallel IC is required (MAX7219 or equivalent </a:t>
            </a:r>
            <a:r>
              <a:rPr lang="en-US" dirty="0" err="1" smtClean="0"/>
              <a:t>Ics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Many shields can be connected to extend the size of the LED Matrix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LED MATRIX with Serial connection (4 points)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38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I2C connections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16x2 and DHT20 (6 points)</a:t>
            </a:r>
            <a:endParaRPr lang="en-US" dirty="0"/>
          </a:p>
        </p:txBody>
      </p:sp>
      <p:pic>
        <p:nvPicPr>
          <p:cNvPr id="2050" name="Picture 2" descr="Màn hình hiển thị LCD 1602 + module I2C (nền LCD màu xanh lá, xanh dương) NoBr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21" y="2920808"/>
            <a:ext cx="168592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ô Đun Cảm Biến Nhiệt Độ Và Độ Ẩm Kỹ Thuật Số DHT20 IIC Thay Thế DHT11 Cho Arduino NoBr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01" y="3068445"/>
            <a:ext cx="1685925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10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274</Words>
  <Application>Microsoft Office PowerPoint</Application>
  <PresentationFormat>On-screen Show (4:3)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Century Gothic</vt:lpstr>
      <vt:lpstr>Georgia</vt:lpstr>
      <vt:lpstr>Impact</vt:lpstr>
      <vt:lpstr>Tahoma</vt:lpstr>
      <vt:lpstr>Wingdings</vt:lpstr>
      <vt:lpstr>Wingdings 2</vt:lpstr>
      <vt:lpstr>Training presentation</vt:lpstr>
      <vt:lpstr>Logic Design Project Expansion Shield for STM Nucleo</vt:lpstr>
      <vt:lpstr>Project Overview</vt:lpstr>
      <vt:lpstr>Digital Clock Shield (2 points)</vt:lpstr>
      <vt:lpstr>Two Ways Traffic Light (2 points)</vt:lpstr>
      <vt:lpstr>LED Matrix (2 points)</vt:lpstr>
      <vt:lpstr>4 LED 7s and a double dot (3 points)</vt:lpstr>
      <vt:lpstr>LED MATRIX with Serial connection (4 points)</vt:lpstr>
      <vt:lpstr>LCD 16x2 and DHT20 (6 points)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2022-09-30T08:28:39Z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