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6" r:id="rId2"/>
  </p:sldMasterIdLst>
  <p:notesMasterIdLst>
    <p:notesMasterId r:id="rId21"/>
  </p:notesMasterIdLst>
  <p:handoutMasterIdLst>
    <p:handoutMasterId r:id="rId22"/>
  </p:handoutMasterIdLst>
  <p:sldIdLst>
    <p:sldId id="257" r:id="rId3"/>
    <p:sldId id="416" r:id="rId4"/>
    <p:sldId id="417" r:id="rId5"/>
    <p:sldId id="418" r:id="rId6"/>
    <p:sldId id="419" r:id="rId7"/>
    <p:sldId id="420" r:id="rId8"/>
    <p:sldId id="421" r:id="rId9"/>
    <p:sldId id="422" r:id="rId10"/>
    <p:sldId id="423" r:id="rId11"/>
    <p:sldId id="425" r:id="rId12"/>
    <p:sldId id="426" r:id="rId13"/>
    <p:sldId id="427" r:id="rId14"/>
    <p:sldId id="428" r:id="rId15"/>
    <p:sldId id="432" r:id="rId16"/>
    <p:sldId id="429" r:id="rId17"/>
    <p:sldId id="430" r:id="rId18"/>
    <p:sldId id="431" r:id="rId19"/>
    <p:sldId id="415" r:id="rId20"/>
  </p:sldIdLst>
  <p:sldSz cx="9144000" cy="6858000" type="screen4x3"/>
  <p:notesSz cx="7102475" cy="102330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  <p15:guide id="5" pos="2880">
          <p15:clr>
            <a:srgbClr val="A4A3A4"/>
          </p15:clr>
        </p15:guide>
        <p15:guide id="6" pos="547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06" autoAdjust="0"/>
    <p:restoredTop sz="73002" autoAdjust="0"/>
  </p:normalViewPr>
  <p:slideViewPr>
    <p:cSldViewPr snapToGrid="0">
      <p:cViewPr varScale="1">
        <p:scale>
          <a:sx n="64" d="100"/>
          <a:sy n="64" d="100"/>
        </p:scale>
        <p:origin x="1944" y="53"/>
      </p:cViewPr>
      <p:guideLst>
        <p:guide orient="horz" pos="2160"/>
        <p:guide pos="3840"/>
        <p:guide pos="7296"/>
        <p:guide orient="horz" pos="4128"/>
        <p:guide pos="2880"/>
        <p:guide pos="5472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0" d="100"/>
          <a:sy n="70" d="100"/>
        </p:scale>
        <p:origin x="3240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342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092" y="0"/>
            <a:ext cx="3077739" cy="51342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r">
              <a:defRPr sz="1300"/>
            </a:lvl1pPr>
          </a:lstStyle>
          <a:p>
            <a:fld id="{68796EA6-6F25-4F19-87BA-7ADCC16DAEFF}" type="datetimeFigureOut">
              <a:rPr lang="en-US" smtClean="0"/>
              <a:t>9/10/2021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19598"/>
            <a:ext cx="3077739" cy="51342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092" y="9719598"/>
            <a:ext cx="3077739" cy="51342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r">
              <a:defRPr sz="1300"/>
            </a:lvl1pPr>
          </a:lstStyle>
          <a:p>
            <a:fld id="{C64E50CC-F33A-4EF4-9F12-93EC4A21A0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342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342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r">
              <a:defRPr sz="1300"/>
            </a:lvl1pPr>
          </a:lstStyle>
          <a:p>
            <a:fld id="{C39C172E-A8B5-46F6-B05C-DFA3E2E0F207}" type="datetimeFigureOut">
              <a:rPr lang="en-US" smtClean="0"/>
              <a:t>9/10/2021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1279525"/>
            <a:ext cx="4603750" cy="34528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57" tIns="49528" rIns="99057" bIns="49528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924643"/>
            <a:ext cx="5681980" cy="4029254"/>
          </a:xfrm>
          <a:prstGeom prst="rect">
            <a:avLst/>
          </a:prstGeom>
        </p:spPr>
        <p:txBody>
          <a:bodyPr vert="horz" lIns="99057" tIns="49528" rIns="99057" bIns="49528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19598"/>
            <a:ext cx="3077739" cy="51342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9719598"/>
            <a:ext cx="3077739" cy="51342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r">
              <a:defRPr sz="1300"/>
            </a:lvl1pPr>
          </a:lstStyle>
          <a:p>
            <a:fld id="{32674CE4-FBD8-4481-AEFB-CA53E599A7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49363" y="1279525"/>
            <a:ext cx="4603750" cy="3452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974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VS</a:t>
            </a:r>
            <a:r>
              <a:rPr lang="en-US" baseline="0" dirty="0" smtClean="0"/>
              <a:t> = 0.7 + id * RL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0340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5V</a:t>
            </a:r>
            <a:r>
              <a:rPr lang="en-US" baseline="0" dirty="0" smtClean="0"/>
              <a:t> = I1 * 230 + 0.68  -&gt; I1 -&gt; r = 0.68/I1</a:t>
            </a:r>
          </a:p>
          <a:p>
            <a:r>
              <a:rPr lang="en-US" baseline="0" dirty="0" smtClean="0"/>
              <a:t>5V = I2 * 150 + 0.69 -&gt; I2 -&gt; r = 0.69/I2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2105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= 9 – 0.7-0.7/ 1k = 7.6mA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676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lphaLcPeriod"/>
            </a:pPr>
            <a:r>
              <a:rPr lang="en-US" dirty="0" err="1" smtClean="0"/>
              <a:t>Vd</a:t>
            </a:r>
            <a:r>
              <a:rPr lang="en-US" dirty="0" smtClean="0"/>
              <a:t> = 7V</a:t>
            </a:r>
            <a:r>
              <a:rPr lang="en-US" baseline="0" dirty="0" smtClean="0"/>
              <a:t> -&gt; not consistent with assumption</a:t>
            </a:r>
          </a:p>
          <a:p>
            <a:pPr marL="228600" indent="-228600">
              <a:buAutoNum type="alphaLcPeriod"/>
            </a:pPr>
            <a:r>
              <a:rPr lang="en-US" baseline="0" dirty="0" smtClean="0"/>
              <a:t>VD2 = -3V -&gt; correct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398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D1 and D2 are off is not valid as their voltages are positive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8932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581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4" y="3810004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4" name="Rectangle 23"/>
          <p:cNvSpPr/>
          <p:nvPr/>
        </p:nvSpPr>
        <p:spPr>
          <a:xfrm flipV="1">
            <a:off x="5410202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5" name="Rectangle 24"/>
          <p:cNvSpPr/>
          <p:nvPr/>
        </p:nvSpPr>
        <p:spPr>
          <a:xfrm flipV="1">
            <a:off x="5410202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2" y="3675531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49495" y="3889662"/>
            <a:ext cx="4953000" cy="1752600"/>
          </a:xfrm>
        </p:spPr>
        <p:txBody>
          <a:bodyPr/>
          <a:lstStyle>
            <a:lvl1pPr marL="64006" indent="0" algn="l">
              <a:buNone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 algn="ctr">
              <a:buNone/>
            </a:lvl2pPr>
            <a:lvl3pPr marL="914377" indent="0" algn="ctr">
              <a:buNone/>
            </a:lvl3pPr>
            <a:lvl4pPr marL="1371566" indent="0" algn="ctr">
              <a:buNone/>
            </a:lvl4pPr>
            <a:lvl5pPr marL="1828754" indent="0" algn="ctr">
              <a:buNone/>
            </a:lvl5pPr>
            <a:lvl6pPr marL="2285943" indent="0" algn="ctr">
              <a:buNone/>
            </a:lvl6pPr>
            <a:lvl7pPr marL="2743131" indent="0" algn="ctr">
              <a:buNone/>
            </a:lvl7pPr>
            <a:lvl8pPr marL="3200320" indent="0" algn="ctr">
              <a:buNone/>
            </a:lvl8pPr>
            <a:lvl9pPr marL="3657509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6378" y="2401891"/>
            <a:ext cx="8458200" cy="1081307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  <a:latin typeface="Impact" panose="020B0806030902050204" pitchFamily="34" charset="0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60115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A170-8299-44AD-AEEF-FC686C3D7804}" type="datetime1">
              <a:rPr lang="en-US" smtClean="0"/>
              <a:t>9/10/2021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46784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1763A-68EC-4ECD-9620-D9FE9CDDD622}" type="datetime1">
              <a:rPr lang="en-US" smtClean="0"/>
              <a:t>9/10/2021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483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483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97808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529" y="1376737"/>
            <a:ext cx="9010221" cy="5197799"/>
          </a:xfrm>
        </p:spPr>
        <p:txBody>
          <a:bodyPr>
            <a:normAutofit/>
          </a:bodyPr>
          <a:lstStyle>
            <a:lvl1pPr marL="365751" indent="-256026">
              <a:buFont typeface="Wingdings" panose="05000000000000000000" pitchFamily="2" charset="2"/>
              <a:buChar char="§"/>
              <a:defRPr sz="2600" baseline="0">
                <a:solidFill>
                  <a:schemeClr val="tx1"/>
                </a:solidFill>
                <a:latin typeface="Maiandra GD" panose="020E0502030308020204" pitchFamily="34" charset="0"/>
                <a:ea typeface="Tahoma" pitchFamily="34" charset="0"/>
                <a:cs typeface="Tahoma" pitchFamily="34" charset="0"/>
              </a:defRPr>
            </a:lvl1pPr>
            <a:lvl2pPr marL="754370" indent="-342900" algn="just">
              <a:buFont typeface="Wingdings" panose="05000000000000000000" pitchFamily="2" charset="2"/>
              <a:buChar char="§"/>
              <a:defRPr sz="2200" baseline="0">
                <a:solidFill>
                  <a:schemeClr val="tx1"/>
                </a:solidFill>
                <a:latin typeface="Maiandra GD" panose="020E0502030308020204" pitchFamily="34" charset="0"/>
                <a:ea typeface="Tahoma" pitchFamily="34" charset="0"/>
                <a:cs typeface="Tahoma" pitchFamily="34" charset="0"/>
              </a:defRPr>
            </a:lvl2pPr>
            <a:lvl3pPr marL="989820" indent="-285750">
              <a:buFont typeface="Arial" panose="020B0604020202020204" pitchFamily="34" charset="0"/>
              <a:buChar char="•"/>
              <a:defRPr sz="2000" baseline="0">
                <a:solidFill>
                  <a:schemeClr val="tx1"/>
                </a:solidFill>
                <a:latin typeface="Maiandra GD" panose="020E0502030308020204" pitchFamily="34" charset="0"/>
                <a:cs typeface="Arial" panose="020B0604020202020204" pitchFamily="34" charset="0"/>
              </a:defRPr>
            </a:lvl3pPr>
            <a:lvl4pPr>
              <a:defRPr sz="1800">
                <a:solidFill>
                  <a:schemeClr val="tx1"/>
                </a:solidFill>
                <a:latin typeface="Maiandra GD" panose="020E0502030308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en-US" dirty="0" smtClean="0"/>
              <a:t>General Information</a:t>
            </a:r>
          </a:p>
          <a:p>
            <a:pPr lvl="1" eaLnBrk="1" latinLnBrk="0" hangingPunct="1"/>
            <a:r>
              <a:rPr lang="en-US" dirty="0" smtClean="0"/>
              <a:t>Level 2</a:t>
            </a:r>
          </a:p>
          <a:p>
            <a:pPr lvl="2" eaLnBrk="1" latinLnBrk="0" hangingPunct="1"/>
            <a:r>
              <a:rPr lang="en-US" dirty="0" smtClean="0"/>
              <a:t>Level 3</a:t>
            </a:r>
          </a:p>
          <a:p>
            <a:pPr lvl="3" eaLnBrk="1" latinLnBrk="0" hangingPunct="1"/>
            <a:r>
              <a:rPr lang="en-US" dirty="0" smtClean="0"/>
              <a:t>Level 4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29" y="475179"/>
            <a:ext cx="9010222" cy="798817"/>
          </a:xfrm>
        </p:spPr>
        <p:txBody>
          <a:bodyPr/>
          <a:lstStyle>
            <a:lvl1pPr>
              <a:defRPr>
                <a:solidFill>
                  <a:srgbClr val="002060"/>
                </a:solidFill>
                <a:latin typeface="Impact" panose="020B0806030902050204" pitchFamily="34" charset="0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25687" y="19051"/>
            <a:ext cx="49503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CO2015</a:t>
            </a:r>
            <a:r>
              <a:rPr lang="en-US" sz="1200" b="1" baseline="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12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– </a:t>
            </a:r>
            <a:r>
              <a:rPr lang="en-US" sz="1200" b="1" i="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E</a:t>
            </a:r>
            <a:r>
              <a:rPr lang="vi-VN" sz="1200" b="1" i="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DC Spring 2017 - </a:t>
            </a:r>
            <a:r>
              <a:rPr lang="en-US" sz="1200" b="1" i="0" dirty="0" smtClean="0">
                <a:solidFill>
                  <a:srgbClr val="FFC000"/>
                </a:solidFill>
                <a:latin typeface="Century Gothic" panose="020B0502020202020204" pitchFamily="34" charset="0"/>
              </a:rPr>
              <a:t>Basic Electronic</a:t>
            </a:r>
            <a:r>
              <a:rPr lang="en-US" sz="1200" b="1" i="0" baseline="0" dirty="0" smtClean="0">
                <a:solidFill>
                  <a:srgbClr val="FFC000"/>
                </a:solidFill>
                <a:latin typeface="Century Gothic" panose="020B0502020202020204" pitchFamily="34" charset="0"/>
              </a:rPr>
              <a:t> Circuit Components</a:t>
            </a:r>
            <a:endParaRPr lang="en-US" sz="1200" b="1" i="0" dirty="0">
              <a:solidFill>
                <a:srgbClr val="FFC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8810625" y="6591300"/>
            <a:ext cx="3513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40262010-AD51-4252-9881-6947E88E89FD}" type="slidenum">
              <a:rPr lang="en-US" sz="1200" b="1" smtClean="0">
                <a:solidFill>
                  <a:schemeClr val="accent2">
                    <a:lumMod val="75000"/>
                  </a:schemeClr>
                </a:solidFill>
                <a:latin typeface="Century Gothic" pitchFamily="34" charset="0"/>
              </a:rPr>
              <a:pPr algn="ctr"/>
              <a:t>‹#›</a:t>
            </a:fld>
            <a:endParaRPr lang="en-US" sz="1200" b="1" dirty="0">
              <a:solidFill>
                <a:schemeClr val="accent2">
                  <a:lumMod val="75000"/>
                </a:schemeClr>
              </a:solidFill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430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819F-B7FD-4B29-8F66-9E318144BC2A}" type="datetime1">
              <a:rPr lang="en-US" smtClean="0"/>
              <a:t>9/10/2021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19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4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accent2"/>
                </a:solidFill>
                <a:effectLst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70512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159C-B6E0-4F10-9F4A-2FA57003B139}" type="datetime1">
              <a:rPr lang="en-US" smtClean="0"/>
              <a:t>9/10/2021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8"/>
            <a:ext cx="40386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8"/>
            <a:ext cx="40386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44644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170CBBB-D1D1-4386-A5E9-07F3477B78F3}" type="datetime1">
              <a:rPr lang="en-US" smtClean="0"/>
              <a:t>9/10/2021</a:t>
            </a:fld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6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7" y="2244970"/>
            <a:ext cx="4041775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19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19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7071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9FA4CAD8-0EA7-4615-B69B-B2F199EF3A93}" type="datetime1">
              <a:rPr lang="en-US" smtClean="0"/>
              <a:t>9/10/2021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82195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4BD7-6953-492C-921B-E68B2D7F14C8}" type="datetime1">
              <a:rPr lang="en-US" smtClean="0"/>
              <a:t>9/10/2021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69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17D9B-D4D3-4E23-88DF-2E354FA43196}" type="datetime1">
              <a:rPr lang="en-US" smtClean="0"/>
              <a:t>9/10/2021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90"/>
            <a:ext cx="5102352" cy="58050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30"/>
            <a:ext cx="3383280" cy="4580573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9868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F67C5-D04E-4576-B61C-12ABA14BBD6C}" type="datetime1">
              <a:rPr lang="en-US" smtClean="0"/>
              <a:t>9/10/2021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12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6" y="1109162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88361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22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0" name="Rectangle 29"/>
          <p:cNvSpPr/>
          <p:nvPr/>
        </p:nvSpPr>
        <p:spPr>
          <a:xfrm>
            <a:off x="2" y="308280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1" name="Rectangle 30"/>
          <p:cNvSpPr/>
          <p:nvPr/>
        </p:nvSpPr>
        <p:spPr>
          <a:xfrm flipV="1">
            <a:off x="5410184" y="36025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2" name="Rectangle 31"/>
          <p:cNvSpPr/>
          <p:nvPr/>
        </p:nvSpPr>
        <p:spPr>
          <a:xfrm flipV="1">
            <a:off x="5410202" y="440116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7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C20F09E4-6EA4-4BF3-9FC8-FF40373B88E6}" type="datetime1">
              <a:rPr lang="en-US" smtClean="0"/>
              <a:t>9/10/2021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13217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51" indent="-256026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58352" indent="-246882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923521" indent="-219451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179547" indent="-201163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4pPr>
      <a:lvl5pPr marL="1389853" indent="-182875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1609304" indent="-182875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754" indent="-182875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029917" indent="-182875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2240224" indent="-182875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orient="horz" pos="4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4403" y="751115"/>
            <a:ext cx="8763654" cy="2726537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CO2015</a:t>
            </a:r>
            <a:br>
              <a:rPr lang="en-US" dirty="0" smtClean="0"/>
            </a:br>
            <a:r>
              <a:rPr lang="en-US" dirty="0" smtClean="0">
                <a:solidFill>
                  <a:srgbClr val="FFFF00"/>
                </a:solidFill>
              </a:rPr>
              <a:t/>
            </a:r>
            <a:br>
              <a:rPr lang="en-US" dirty="0" smtClean="0">
                <a:solidFill>
                  <a:srgbClr val="FFFF00"/>
                </a:solidFill>
              </a:rPr>
            </a:br>
            <a:r>
              <a:rPr lang="en-US" sz="4800" dirty="0">
                <a:solidFill>
                  <a:srgbClr val="FFFF00"/>
                </a:solidFill>
              </a:rPr>
              <a:t>Exercise </a:t>
            </a:r>
            <a:r>
              <a:rPr lang="en-US" sz="4800" dirty="0" smtClean="0">
                <a:solidFill>
                  <a:srgbClr val="FFFF00"/>
                </a:solidFill>
              </a:rPr>
              <a:t>on Diode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3844" t="16590" r="6227" b="15691"/>
          <a:stretch/>
        </p:blipFill>
        <p:spPr>
          <a:xfrm>
            <a:off x="6184871" y="6068254"/>
            <a:ext cx="2926471" cy="75871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/>
          <a:srcRect l="2210" t="-18107" r="-750" b="18107"/>
          <a:stretch/>
        </p:blipFill>
        <p:spPr>
          <a:xfrm>
            <a:off x="716653" y="3663716"/>
            <a:ext cx="7699153" cy="2783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30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0" y="5171376"/>
            <a:ext cx="9010221" cy="2391156"/>
          </a:xfrm>
        </p:spPr>
        <p:txBody>
          <a:bodyPr/>
          <a:lstStyle/>
          <a:p>
            <a:r>
              <a:rPr lang="en-US" dirty="0" smtClean="0"/>
              <a:t>Determine the dropdown voltage of the diode and its internal resistance with V</a:t>
            </a:r>
            <a:r>
              <a:rPr lang="en-US" baseline="-25000" dirty="0" smtClean="0"/>
              <a:t>CC</a:t>
            </a:r>
            <a:r>
              <a:rPr lang="en-US" dirty="0" smtClean="0"/>
              <a:t> = 12V, R = 220 Ohm and I = 51.63mA51.</a:t>
            </a:r>
            <a:endParaRPr lang="en-US" dirty="0"/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 rot="10800000">
            <a:off x="6175720" y="2680400"/>
            <a:ext cx="790374" cy="1448278"/>
            <a:chOff x="2286" y="846"/>
            <a:chExt cx="1128" cy="2247"/>
          </a:xfrm>
        </p:grpSpPr>
        <p:sp>
          <p:nvSpPr>
            <p:cNvPr id="7" name="Line 3"/>
            <p:cNvSpPr>
              <a:spLocks noChangeShapeType="1"/>
            </p:cNvSpPr>
            <p:nvPr/>
          </p:nvSpPr>
          <p:spPr bwMode="auto">
            <a:xfrm flipV="1">
              <a:off x="2850" y="846"/>
              <a:ext cx="1" cy="2247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2286" y="1408"/>
              <a:ext cx="1128" cy="1123"/>
            </a:xfrm>
            <a:custGeom>
              <a:avLst/>
              <a:gdLst>
                <a:gd name="T0" fmla="*/ 0 w 1128"/>
                <a:gd name="T1" fmla="*/ 1123 h 1123"/>
                <a:gd name="T2" fmla="*/ 1128 w 1128"/>
                <a:gd name="T3" fmla="*/ 1123 h 1123"/>
                <a:gd name="T4" fmla="*/ 564 w 1128"/>
                <a:gd name="T5" fmla="*/ 0 h 1123"/>
                <a:gd name="T6" fmla="*/ 0 w 1128"/>
                <a:gd name="T7" fmla="*/ 1123 h 1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28" h="1123">
                  <a:moveTo>
                    <a:pt x="0" y="1123"/>
                  </a:moveTo>
                  <a:lnTo>
                    <a:pt x="1128" y="1123"/>
                  </a:lnTo>
                  <a:lnTo>
                    <a:pt x="564" y="0"/>
                  </a:lnTo>
                  <a:lnTo>
                    <a:pt x="0" y="1123"/>
                  </a:lnTo>
                  <a:close/>
                </a:path>
              </a:pathLst>
            </a:custGeom>
            <a:solidFill>
              <a:schemeClr val="tx1"/>
            </a:solidFill>
            <a:ln w="238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9" name="Line 5"/>
            <p:cNvSpPr>
              <a:spLocks noChangeShapeType="1"/>
            </p:cNvSpPr>
            <p:nvPr/>
          </p:nvSpPr>
          <p:spPr bwMode="auto">
            <a:xfrm>
              <a:off x="2286" y="1408"/>
              <a:ext cx="1128" cy="1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pic>
        <p:nvPicPr>
          <p:cNvPr id="14" name="Picture 13" descr="resist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99" y="1427979"/>
            <a:ext cx="4357454" cy="1321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Connector 14"/>
          <p:cNvCxnSpPr/>
          <p:nvPr/>
        </p:nvCxnSpPr>
        <p:spPr>
          <a:xfrm>
            <a:off x="2438399" y="4830448"/>
            <a:ext cx="412360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2450122" y="1953573"/>
            <a:ext cx="1594339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450122" y="1957346"/>
            <a:ext cx="0" cy="120541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2450122" y="3382170"/>
            <a:ext cx="0" cy="144827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1652952" y="3162762"/>
            <a:ext cx="1594339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984130" y="3382169"/>
            <a:ext cx="845820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6562000" y="3062423"/>
            <a:ext cx="0" cy="17680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6562000" y="1953573"/>
            <a:ext cx="0" cy="17680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040860" y="2994592"/>
            <a:ext cx="7052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V</a:t>
            </a:r>
            <a:r>
              <a:rPr lang="en-US" sz="3200" baseline="-25000" dirty="0" smtClean="0"/>
              <a:t>CC</a:t>
            </a:r>
            <a:endParaRPr lang="en-US" sz="3200" baseline="-25000" dirty="0"/>
          </a:p>
        </p:txBody>
      </p:sp>
    </p:spTree>
    <p:extLst>
      <p:ext uri="{BB962C8B-B14F-4D97-AF65-F5344CB8AC3E}">
        <p14:creationId xmlns:p14="http://schemas.microsoft.com/office/powerpoint/2010/main" val="1748786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38529" y="5130800"/>
            <a:ext cx="9010221" cy="1443736"/>
          </a:xfrm>
        </p:spPr>
        <p:txBody>
          <a:bodyPr/>
          <a:lstStyle/>
          <a:p>
            <a:r>
              <a:rPr lang="en-US" dirty="0" smtClean="0"/>
              <a:t>The voltage supply is 9V, the dropdown voltage of each diode is 0.7V. Determine the current in the circuit</a:t>
            </a:r>
            <a:endParaRPr lang="en-US" dirty="0"/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 rot="10800000">
            <a:off x="5906090" y="1775684"/>
            <a:ext cx="790374" cy="1448278"/>
            <a:chOff x="2286" y="846"/>
            <a:chExt cx="1128" cy="2247"/>
          </a:xfrm>
        </p:grpSpPr>
        <p:sp>
          <p:nvSpPr>
            <p:cNvPr id="7" name="Line 3"/>
            <p:cNvSpPr>
              <a:spLocks noChangeShapeType="1"/>
            </p:cNvSpPr>
            <p:nvPr/>
          </p:nvSpPr>
          <p:spPr bwMode="auto">
            <a:xfrm flipV="1">
              <a:off x="2850" y="846"/>
              <a:ext cx="1" cy="2247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2286" y="1408"/>
              <a:ext cx="1128" cy="1123"/>
            </a:xfrm>
            <a:custGeom>
              <a:avLst/>
              <a:gdLst>
                <a:gd name="T0" fmla="*/ 0 w 1128"/>
                <a:gd name="T1" fmla="*/ 1123 h 1123"/>
                <a:gd name="T2" fmla="*/ 1128 w 1128"/>
                <a:gd name="T3" fmla="*/ 1123 h 1123"/>
                <a:gd name="T4" fmla="*/ 564 w 1128"/>
                <a:gd name="T5" fmla="*/ 0 h 1123"/>
                <a:gd name="T6" fmla="*/ 0 w 1128"/>
                <a:gd name="T7" fmla="*/ 1123 h 1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28" h="1123">
                  <a:moveTo>
                    <a:pt x="0" y="1123"/>
                  </a:moveTo>
                  <a:lnTo>
                    <a:pt x="1128" y="1123"/>
                  </a:lnTo>
                  <a:lnTo>
                    <a:pt x="564" y="0"/>
                  </a:lnTo>
                  <a:lnTo>
                    <a:pt x="0" y="1123"/>
                  </a:lnTo>
                  <a:close/>
                </a:path>
              </a:pathLst>
            </a:custGeom>
            <a:solidFill>
              <a:schemeClr val="tx1"/>
            </a:solidFill>
            <a:ln w="238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9" name="Line 5"/>
            <p:cNvSpPr>
              <a:spLocks noChangeShapeType="1"/>
            </p:cNvSpPr>
            <p:nvPr/>
          </p:nvSpPr>
          <p:spPr bwMode="auto">
            <a:xfrm>
              <a:off x="2286" y="1408"/>
              <a:ext cx="1128" cy="1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10" name="Group 9"/>
          <p:cNvGrpSpPr>
            <a:grpSpLocks/>
          </p:cNvGrpSpPr>
          <p:nvPr/>
        </p:nvGrpSpPr>
        <p:grpSpPr bwMode="auto">
          <a:xfrm rot="10800000">
            <a:off x="5897884" y="3180834"/>
            <a:ext cx="790374" cy="1448278"/>
            <a:chOff x="2286" y="846"/>
            <a:chExt cx="1128" cy="2247"/>
          </a:xfrm>
        </p:grpSpPr>
        <p:sp>
          <p:nvSpPr>
            <p:cNvPr id="11" name="Line 3"/>
            <p:cNvSpPr>
              <a:spLocks noChangeShapeType="1"/>
            </p:cNvSpPr>
            <p:nvPr/>
          </p:nvSpPr>
          <p:spPr bwMode="auto">
            <a:xfrm flipV="1">
              <a:off x="2850" y="846"/>
              <a:ext cx="1" cy="2247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2286" y="1408"/>
              <a:ext cx="1128" cy="1123"/>
            </a:xfrm>
            <a:custGeom>
              <a:avLst/>
              <a:gdLst>
                <a:gd name="T0" fmla="*/ 0 w 1128"/>
                <a:gd name="T1" fmla="*/ 1123 h 1123"/>
                <a:gd name="T2" fmla="*/ 1128 w 1128"/>
                <a:gd name="T3" fmla="*/ 1123 h 1123"/>
                <a:gd name="T4" fmla="*/ 564 w 1128"/>
                <a:gd name="T5" fmla="*/ 0 h 1123"/>
                <a:gd name="T6" fmla="*/ 0 w 1128"/>
                <a:gd name="T7" fmla="*/ 1123 h 1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28" h="1123">
                  <a:moveTo>
                    <a:pt x="0" y="1123"/>
                  </a:moveTo>
                  <a:lnTo>
                    <a:pt x="1128" y="1123"/>
                  </a:lnTo>
                  <a:lnTo>
                    <a:pt x="564" y="0"/>
                  </a:lnTo>
                  <a:lnTo>
                    <a:pt x="0" y="1123"/>
                  </a:lnTo>
                  <a:close/>
                </a:path>
              </a:pathLst>
            </a:custGeom>
            <a:solidFill>
              <a:schemeClr val="tx1"/>
            </a:solidFill>
            <a:ln w="238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3" name="Line 5"/>
            <p:cNvSpPr>
              <a:spLocks noChangeShapeType="1"/>
            </p:cNvSpPr>
            <p:nvPr/>
          </p:nvSpPr>
          <p:spPr bwMode="auto">
            <a:xfrm>
              <a:off x="2286" y="1408"/>
              <a:ext cx="1128" cy="1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pic>
        <p:nvPicPr>
          <p:cNvPr id="14" name="Picture 13" descr="resisto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8369" y="1226643"/>
            <a:ext cx="4357454" cy="1321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4543639" y="866790"/>
            <a:ext cx="6591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1K</a:t>
            </a:r>
            <a:endParaRPr lang="en-US" sz="3600" dirty="0"/>
          </a:p>
        </p:txBody>
      </p:sp>
      <p:cxnSp>
        <p:nvCxnSpPr>
          <p:cNvPr id="17" name="Straight Connector 16"/>
          <p:cNvCxnSpPr>
            <a:endCxn id="11" idx="1"/>
          </p:cNvCxnSpPr>
          <p:nvPr/>
        </p:nvCxnSpPr>
        <p:spPr>
          <a:xfrm>
            <a:off x="2168769" y="4629112"/>
            <a:ext cx="412360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2180492" y="1752237"/>
            <a:ext cx="1594339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180492" y="1756010"/>
            <a:ext cx="0" cy="120541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2180492" y="3180834"/>
            <a:ext cx="0" cy="144827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1383322" y="2961426"/>
            <a:ext cx="1594339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714500" y="3180833"/>
            <a:ext cx="845820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4982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529" y="1376738"/>
            <a:ext cx="9010221" cy="1636094"/>
          </a:xfrm>
        </p:spPr>
        <p:txBody>
          <a:bodyPr/>
          <a:lstStyle/>
          <a:p>
            <a:r>
              <a:rPr lang="en-US" dirty="0" smtClean="0"/>
              <a:t>Analyze the circuit using ideal diode model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9095" t="25777" r="31938" b="60667"/>
          <a:stretch/>
        </p:blipFill>
        <p:spPr>
          <a:xfrm>
            <a:off x="1708484" y="2411354"/>
            <a:ext cx="5175623" cy="2200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68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Assume that D1 is OFF and D2 is 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Assume that D1 is ON and D2 is OFF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68438" t="25111" r="21125" b="60889"/>
          <a:stretch/>
        </p:blipFill>
        <p:spPr>
          <a:xfrm>
            <a:off x="1525333" y="1859280"/>
            <a:ext cx="5170956" cy="19507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63625" t="45112" r="25947" b="41111"/>
          <a:stretch/>
        </p:blipFill>
        <p:spPr>
          <a:xfrm>
            <a:off x="1525333" y="4572579"/>
            <a:ext cx="4795128" cy="178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15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/>
          <p:cNvSpPr/>
          <p:nvPr/>
        </p:nvSpPr>
        <p:spPr>
          <a:xfrm rot="5400000">
            <a:off x="4173220" y="2189480"/>
            <a:ext cx="792480" cy="640080"/>
          </a:xfrm>
          <a:prstGeom prst="triangl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4916170" y="2075180"/>
            <a:ext cx="3810" cy="88392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resistor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20" t="13413" r="18392" b="32787"/>
          <a:stretch/>
        </p:blipFill>
        <p:spPr bwMode="auto">
          <a:xfrm>
            <a:off x="690880" y="2153920"/>
            <a:ext cx="2753360" cy="71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Connector 12"/>
          <p:cNvCxnSpPr>
            <a:stCxn id="11" idx="3"/>
            <a:endCxn id="4" idx="3"/>
          </p:cNvCxnSpPr>
          <p:nvPr/>
        </p:nvCxnSpPr>
        <p:spPr>
          <a:xfrm>
            <a:off x="3444240" y="2509520"/>
            <a:ext cx="80518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Isosceles Triangle 17"/>
          <p:cNvSpPr/>
          <p:nvPr/>
        </p:nvSpPr>
        <p:spPr>
          <a:xfrm rot="16200000">
            <a:off x="6733540" y="2197100"/>
            <a:ext cx="792480" cy="640080"/>
          </a:xfrm>
          <a:prstGeom prst="triangl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 rot="10800000" flipH="1">
            <a:off x="6799580" y="2067560"/>
            <a:ext cx="3810" cy="88392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endCxn id="18" idx="3"/>
          </p:cNvCxnSpPr>
          <p:nvPr/>
        </p:nvCxnSpPr>
        <p:spPr>
          <a:xfrm flipH="1">
            <a:off x="7449820" y="2509519"/>
            <a:ext cx="1136064" cy="762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4" idx="0"/>
            <a:endCxn id="18" idx="0"/>
          </p:cNvCxnSpPr>
          <p:nvPr/>
        </p:nvCxnSpPr>
        <p:spPr>
          <a:xfrm>
            <a:off x="4889500" y="2509520"/>
            <a:ext cx="1920240" cy="762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 descr="resistor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20" t="13413" r="18392" b="32787"/>
          <a:stretch/>
        </p:blipFill>
        <p:spPr bwMode="auto">
          <a:xfrm rot="16200000">
            <a:off x="4219575" y="3530600"/>
            <a:ext cx="2753360" cy="71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7" name="Straight Connector 26"/>
          <p:cNvCxnSpPr/>
          <p:nvPr/>
        </p:nvCxnSpPr>
        <p:spPr>
          <a:xfrm>
            <a:off x="690880" y="2502770"/>
            <a:ext cx="0" cy="120541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690880" y="3927594"/>
            <a:ext cx="0" cy="133528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24888" y="3708186"/>
            <a:ext cx="95367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57200" y="3927593"/>
            <a:ext cx="47752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690880" y="5223472"/>
            <a:ext cx="485648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8575040" y="2502770"/>
            <a:ext cx="0" cy="120541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8575040" y="3927594"/>
            <a:ext cx="0" cy="133528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8109048" y="3708186"/>
            <a:ext cx="95367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8341360" y="3927593"/>
            <a:ext cx="47752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5632816" y="5223472"/>
            <a:ext cx="2953068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295589" y="3574109"/>
            <a:ext cx="8338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10V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7377683" y="3540950"/>
            <a:ext cx="6254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3V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1670239" y="1632358"/>
            <a:ext cx="6254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4K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4698841" y="3593811"/>
            <a:ext cx="6254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6K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4259769" y="1528505"/>
            <a:ext cx="6463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D1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799580" y="1508742"/>
            <a:ext cx="6463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D2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10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529" y="1376737"/>
            <a:ext cx="9010221" cy="1192843"/>
          </a:xfrm>
        </p:spPr>
        <p:txBody>
          <a:bodyPr/>
          <a:lstStyle/>
          <a:p>
            <a:r>
              <a:rPr lang="en-US" dirty="0" smtClean="0"/>
              <a:t>Explain that D1 and D2 are off is not a valid assumption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60625" t="38000" r="27375" b="44222"/>
          <a:stretch/>
        </p:blipFill>
        <p:spPr>
          <a:xfrm>
            <a:off x="838200" y="2672321"/>
            <a:ext cx="7339006" cy="3057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342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529" y="1376738"/>
            <a:ext cx="9010221" cy="1273866"/>
          </a:xfrm>
        </p:spPr>
        <p:txBody>
          <a:bodyPr/>
          <a:lstStyle/>
          <a:p>
            <a:r>
              <a:rPr lang="en-US" dirty="0" smtClean="0"/>
              <a:t>Show that D1 and D2 are on is not valid also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77084" t="32371" r="11750" b="48115"/>
          <a:stretch/>
        </p:blipFill>
        <p:spPr>
          <a:xfrm>
            <a:off x="1516380" y="2013670"/>
            <a:ext cx="6507468" cy="3198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018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77250" t="37111" r="9812" b="44000"/>
          <a:stretch/>
        </p:blipFill>
        <p:spPr>
          <a:xfrm>
            <a:off x="1017141" y="1959796"/>
            <a:ext cx="8031610" cy="3298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5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25/05/2020</a:t>
            </a:r>
          </a:p>
          <a:p>
            <a:r>
              <a:rPr lang="vi-VN" dirty="0" smtClean="0"/>
              <a:t>Multichoice + Written</a:t>
            </a:r>
          </a:p>
          <a:p>
            <a:endParaRPr lang="vi-VN" dirty="0"/>
          </a:p>
          <a:p>
            <a:r>
              <a:rPr lang="vi-VN" dirty="0" smtClean="0"/>
              <a:t>Chapter 1: Basic Electronic Components</a:t>
            </a:r>
          </a:p>
          <a:p>
            <a:pPr lvl="1"/>
            <a:r>
              <a:rPr lang="vi-VN" dirty="0" smtClean="0"/>
              <a:t>Deterimine the resistor values (4-band colors, 5-band colors)</a:t>
            </a:r>
          </a:p>
          <a:p>
            <a:pPr lvl="1"/>
            <a:r>
              <a:rPr lang="en-US" dirty="0" smtClean="0"/>
              <a:t>LEDs connectors (Serial + Parallel)</a:t>
            </a:r>
            <a:endParaRPr lang="vi-VN" dirty="0" smtClean="0"/>
          </a:p>
          <a:p>
            <a:pPr lvl="1"/>
            <a:endParaRPr lang="vi-VN" dirty="0" smtClean="0"/>
          </a:p>
          <a:p>
            <a:r>
              <a:rPr lang="vi-VN" dirty="0" smtClean="0"/>
              <a:t>Chapter 2: Diode</a:t>
            </a:r>
          </a:p>
          <a:p>
            <a:pPr lvl="1"/>
            <a:r>
              <a:rPr lang="en-US" dirty="0" smtClean="0"/>
              <a:t>Diode Principles and Models</a:t>
            </a:r>
            <a:endParaRPr lang="vi-VN" dirty="0" smtClean="0"/>
          </a:p>
          <a:p>
            <a:pPr lvl="1"/>
            <a:r>
              <a:rPr lang="en-US" dirty="0" smtClean="0"/>
              <a:t>Applications using Diodes</a:t>
            </a:r>
          </a:p>
          <a:p>
            <a:pPr lvl="1"/>
            <a:endParaRPr lang="vi-VN" dirty="0" smtClean="0"/>
          </a:p>
          <a:p>
            <a:r>
              <a:rPr lang="vi-VN" dirty="0" smtClean="0"/>
              <a:t>Chapter 3: BJT (npn)</a:t>
            </a:r>
          </a:p>
          <a:p>
            <a:pPr lvl="1"/>
            <a:r>
              <a:rPr lang="vi-VN" dirty="0" smtClean="0"/>
              <a:t>Amplifier Coefficient</a:t>
            </a:r>
            <a:r>
              <a:rPr lang="en-US" dirty="0" smtClean="0"/>
              <a:t>, Applications</a:t>
            </a:r>
          </a:p>
          <a:p>
            <a:pPr lvl="1"/>
            <a:r>
              <a:rPr lang="en-US" dirty="0" smtClean="0"/>
              <a:t>Cutoff, Saturation and Amplifier modes</a:t>
            </a:r>
            <a:endParaRPr lang="vi-VN" dirty="0" smtClean="0"/>
          </a:p>
          <a:p>
            <a:pPr lvl="1"/>
            <a:r>
              <a:rPr lang="vi-VN" dirty="0" smtClean="0"/>
              <a:t>Vbe = 0.7 (for default)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Midterm (</a:t>
            </a:r>
            <a:r>
              <a:rPr lang="en-US" dirty="0" smtClean="0"/>
              <a:t>60</a:t>
            </a:r>
            <a:r>
              <a:rPr lang="vi-VN" dirty="0" smtClean="0"/>
              <a:t> mins </a:t>
            </a:r>
            <a:r>
              <a:rPr lang="mr-IN" dirty="0" smtClean="0"/>
              <a:t>–</a:t>
            </a:r>
            <a:r>
              <a:rPr lang="vi-VN" dirty="0" smtClean="0"/>
              <a:t> Closed Book)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776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Diode Equivalent Circuit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179" y="2231572"/>
            <a:ext cx="7813292" cy="2783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128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 smtClean="0">
                <a:latin typeface="Maiandra GD" panose="020E0502030308020204" pitchFamily="34" charset="0"/>
              </a:rPr>
              <a:t>Works as a switch</a:t>
            </a:r>
            <a:endParaRPr lang="vi-VN" sz="2400" dirty="0"/>
          </a:p>
          <a:p>
            <a:pPr lvl="1"/>
            <a:r>
              <a:rPr lang="en-US" sz="2000" dirty="0" smtClean="0">
                <a:latin typeface="Maiandra GD" panose="020E0502030308020204" pitchFamily="34" charset="0"/>
              </a:rPr>
              <a:t>Forward bias (switch is close)</a:t>
            </a:r>
            <a:endParaRPr lang="vi-VN" sz="2000" dirty="0"/>
          </a:p>
          <a:p>
            <a:pPr lvl="1"/>
            <a:r>
              <a:rPr lang="en-US" sz="2000" dirty="0" smtClean="0">
                <a:latin typeface="Maiandra GD" panose="020E0502030308020204" pitchFamily="34" charset="0"/>
              </a:rPr>
              <a:t>Reverse bias (switch is open</a:t>
            </a:r>
            <a:r>
              <a:rPr lang="en-US" sz="2000" dirty="0">
                <a:latin typeface="Maiandra GD" panose="020E0502030308020204" pitchFamily="34" charset="0"/>
              </a:rPr>
              <a:t>)</a:t>
            </a:r>
            <a:endParaRPr lang="vi-VN" sz="2000" dirty="0"/>
          </a:p>
          <a:p>
            <a:pPr algn="just"/>
            <a:r>
              <a:rPr lang="en-US" sz="2400" dirty="0" smtClean="0">
                <a:latin typeface="Maiandra GD" panose="020E0502030308020204" pitchFamily="34" charset="0"/>
              </a:rPr>
              <a:t>Threshold </a:t>
            </a:r>
            <a:r>
              <a:rPr lang="en-US" sz="2400" dirty="0">
                <a:latin typeface="Maiandra GD" panose="020E0502030308020204" pitchFamily="34" charset="0"/>
              </a:rPr>
              <a:t>battery </a:t>
            </a:r>
            <a:r>
              <a:rPr lang="en-US" sz="2400" dirty="0" smtClean="0">
                <a:latin typeface="Maiandra GD" panose="020E0502030308020204" pitchFamily="34" charset="0"/>
              </a:rPr>
              <a:t>voltage and internal resistance are ignored. </a:t>
            </a:r>
          </a:p>
          <a:p>
            <a:pPr marL="109725" indent="0">
              <a:buNone/>
            </a:pP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Ideal Diode Model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061" r="31429" b="10953"/>
          <a:stretch/>
        </p:blipFill>
        <p:spPr bwMode="auto">
          <a:xfrm>
            <a:off x="754158" y="3363973"/>
            <a:ext cx="7578962" cy="1970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1945297" y="5851244"/>
            <a:ext cx="17956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Forward bias </a:t>
            </a:r>
          </a:p>
        </p:txBody>
      </p:sp>
      <p:sp>
        <p:nvSpPr>
          <p:cNvPr id="6" name="Rectangle 5"/>
          <p:cNvSpPr/>
          <p:nvPr/>
        </p:nvSpPr>
        <p:spPr>
          <a:xfrm>
            <a:off x="6125411" y="5851244"/>
            <a:ext cx="1765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Reverse </a:t>
            </a:r>
            <a:r>
              <a:rPr lang="en-US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bias 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651" y="5688248"/>
            <a:ext cx="1152525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7004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529" y="5299560"/>
            <a:ext cx="9010221" cy="1274976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Maiandra GD" panose="020E0502030308020204" pitchFamily="34" charset="0"/>
              </a:rPr>
              <a:t>Constants</a:t>
            </a:r>
          </a:p>
          <a:p>
            <a:pPr lvl="1"/>
            <a:r>
              <a:rPr lang="en-US" sz="2000" dirty="0" smtClean="0">
                <a:latin typeface="Maiandra GD" panose="020E0502030308020204" pitchFamily="34" charset="0"/>
              </a:rPr>
              <a:t>Silicon Diode: V</a:t>
            </a:r>
            <a:r>
              <a:rPr lang="en-US" sz="2000" baseline="-25000" dirty="0" smtClean="0">
                <a:latin typeface="Maiandra GD" panose="020E0502030308020204" pitchFamily="34" charset="0"/>
              </a:rPr>
              <a:t>F</a:t>
            </a:r>
            <a:r>
              <a:rPr lang="en-US" sz="2000" dirty="0" smtClean="0">
                <a:latin typeface="Maiandra GD" panose="020E0502030308020204" pitchFamily="34" charset="0"/>
              </a:rPr>
              <a:t> </a:t>
            </a:r>
            <a:r>
              <a:rPr lang="en-US" sz="2000" dirty="0">
                <a:latin typeface="Maiandra GD" panose="020E0502030308020204" pitchFamily="34" charset="0"/>
              </a:rPr>
              <a:t>= </a:t>
            </a:r>
            <a:r>
              <a:rPr lang="en-US" sz="2000" dirty="0" smtClean="0">
                <a:latin typeface="Maiandra GD" panose="020E0502030308020204" pitchFamily="34" charset="0"/>
              </a:rPr>
              <a:t>0.7V (V</a:t>
            </a:r>
            <a:r>
              <a:rPr lang="en-US" sz="2000" baseline="-25000" dirty="0" smtClean="0">
                <a:latin typeface="Maiandra GD" panose="020E0502030308020204" pitchFamily="34" charset="0"/>
              </a:rPr>
              <a:t>F</a:t>
            </a:r>
            <a:r>
              <a:rPr lang="en-US" sz="2000" dirty="0" smtClean="0">
                <a:latin typeface="Maiandra GD" panose="020E0502030308020204" pitchFamily="34" charset="0"/>
              </a:rPr>
              <a:t> = V</a:t>
            </a:r>
            <a:r>
              <a:rPr lang="en-US" sz="2000" baseline="-25000" dirty="0" smtClean="0">
                <a:latin typeface="Maiandra GD" panose="020E0502030308020204" pitchFamily="34" charset="0"/>
              </a:rPr>
              <a:t>BIAS</a:t>
            </a:r>
            <a:r>
              <a:rPr lang="en-US" sz="2000" dirty="0" smtClean="0">
                <a:latin typeface="Maiandra GD" panose="020E0502030308020204" pitchFamily="34" charset="0"/>
              </a:rPr>
              <a:t> </a:t>
            </a:r>
            <a:r>
              <a:rPr lang="en-US" sz="2000" dirty="0">
                <a:latin typeface="Maiandra GD" panose="020E0502030308020204" pitchFamily="34" charset="0"/>
              </a:rPr>
              <a:t>if </a:t>
            </a:r>
            <a:r>
              <a:rPr lang="en-US" sz="2000" dirty="0" smtClean="0">
                <a:latin typeface="Maiandra GD" panose="020E0502030308020204" pitchFamily="34" charset="0"/>
              </a:rPr>
              <a:t>V</a:t>
            </a:r>
            <a:r>
              <a:rPr lang="en-US" sz="2000" baseline="-25000" dirty="0" smtClean="0">
                <a:latin typeface="Maiandra GD" panose="020E0502030308020204" pitchFamily="34" charset="0"/>
              </a:rPr>
              <a:t>BIAS</a:t>
            </a:r>
            <a:r>
              <a:rPr lang="en-US" sz="2000" dirty="0" smtClean="0">
                <a:latin typeface="Maiandra GD" panose="020E0502030308020204" pitchFamily="34" charset="0"/>
              </a:rPr>
              <a:t> &lt; 0.7V)</a:t>
            </a:r>
          </a:p>
          <a:p>
            <a:pPr lvl="1"/>
            <a:r>
              <a:rPr lang="en-US" sz="2000" dirty="0" smtClean="0">
                <a:latin typeface="Maiandra GD" panose="020E0502030308020204" pitchFamily="34" charset="0"/>
              </a:rPr>
              <a:t>Germanium </a:t>
            </a:r>
            <a:r>
              <a:rPr lang="en-US" sz="2000" dirty="0">
                <a:latin typeface="Maiandra GD" panose="020E0502030308020204" pitchFamily="34" charset="0"/>
              </a:rPr>
              <a:t>Diode: </a:t>
            </a:r>
            <a:r>
              <a:rPr lang="en-US" sz="2000" dirty="0" smtClean="0">
                <a:latin typeface="Maiandra GD" panose="020E0502030308020204" pitchFamily="34" charset="0"/>
              </a:rPr>
              <a:t>V</a:t>
            </a:r>
            <a:r>
              <a:rPr lang="en-US" sz="2000" baseline="-25000" dirty="0" smtClean="0">
                <a:latin typeface="Maiandra GD" panose="020E0502030308020204" pitchFamily="34" charset="0"/>
              </a:rPr>
              <a:t>F</a:t>
            </a:r>
            <a:r>
              <a:rPr lang="en-US" sz="2000" dirty="0" smtClean="0">
                <a:latin typeface="Maiandra GD" panose="020E0502030308020204" pitchFamily="34" charset="0"/>
              </a:rPr>
              <a:t> </a:t>
            </a:r>
            <a:r>
              <a:rPr lang="en-US" sz="2000" dirty="0">
                <a:latin typeface="Maiandra GD" panose="020E0502030308020204" pitchFamily="34" charset="0"/>
              </a:rPr>
              <a:t>= </a:t>
            </a:r>
            <a:r>
              <a:rPr lang="en-US" sz="2000" dirty="0" smtClean="0">
                <a:latin typeface="Maiandra GD" panose="020E0502030308020204" pitchFamily="34" charset="0"/>
              </a:rPr>
              <a:t>0.3V </a:t>
            </a:r>
            <a:r>
              <a:rPr lang="en-US" sz="2000" dirty="0">
                <a:latin typeface="Maiandra GD" panose="020E0502030308020204" pitchFamily="34" charset="0"/>
              </a:rPr>
              <a:t>(V</a:t>
            </a:r>
            <a:r>
              <a:rPr lang="en-US" sz="2000" baseline="-25000" dirty="0">
                <a:latin typeface="Maiandra GD" panose="020E0502030308020204" pitchFamily="34" charset="0"/>
              </a:rPr>
              <a:t>F</a:t>
            </a:r>
            <a:r>
              <a:rPr lang="en-US" sz="2000" dirty="0">
                <a:latin typeface="Maiandra GD" panose="020E0502030308020204" pitchFamily="34" charset="0"/>
              </a:rPr>
              <a:t> = V</a:t>
            </a:r>
            <a:r>
              <a:rPr lang="en-US" sz="2000" baseline="-25000" dirty="0">
                <a:latin typeface="Maiandra GD" panose="020E0502030308020204" pitchFamily="34" charset="0"/>
              </a:rPr>
              <a:t>BIAS</a:t>
            </a:r>
            <a:r>
              <a:rPr lang="en-US" sz="2000" dirty="0">
                <a:latin typeface="Maiandra GD" panose="020E0502030308020204" pitchFamily="34" charset="0"/>
              </a:rPr>
              <a:t> if V</a:t>
            </a:r>
            <a:r>
              <a:rPr lang="en-US" sz="2000" baseline="-25000" dirty="0">
                <a:latin typeface="Maiandra GD" panose="020E0502030308020204" pitchFamily="34" charset="0"/>
              </a:rPr>
              <a:t>BIAS</a:t>
            </a:r>
            <a:r>
              <a:rPr lang="en-US" sz="2000" dirty="0">
                <a:latin typeface="Maiandra GD" panose="020E0502030308020204" pitchFamily="34" charset="0"/>
              </a:rPr>
              <a:t> &lt; </a:t>
            </a:r>
            <a:r>
              <a:rPr lang="en-US" sz="2000" dirty="0" smtClean="0">
                <a:latin typeface="Maiandra GD" panose="020E0502030308020204" pitchFamily="34" charset="0"/>
              </a:rPr>
              <a:t>0.3V</a:t>
            </a:r>
            <a:r>
              <a:rPr lang="en-US" sz="2000" dirty="0">
                <a:latin typeface="Maiandra GD" panose="020E0502030308020204" pitchFamily="34" charset="0"/>
              </a:rPr>
              <a:t>)</a:t>
            </a:r>
          </a:p>
          <a:p>
            <a:pPr marL="411470" lvl="1" indent="0">
              <a:buNone/>
            </a:pPr>
            <a:endParaRPr lang="en-US" sz="2000" dirty="0">
              <a:latin typeface="Maiandra GD" panose="020E0502030308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Practical Diode Model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73" r="29108" b="16647"/>
          <a:stretch/>
        </p:blipFill>
        <p:spPr bwMode="auto">
          <a:xfrm>
            <a:off x="446413" y="2223036"/>
            <a:ext cx="8194452" cy="251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28" y="1384836"/>
            <a:ext cx="157162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1814669" y="4832757"/>
            <a:ext cx="17956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Forward bias </a:t>
            </a:r>
          </a:p>
        </p:txBody>
      </p:sp>
      <p:sp>
        <p:nvSpPr>
          <p:cNvPr id="7" name="Rectangle 6"/>
          <p:cNvSpPr/>
          <p:nvPr/>
        </p:nvSpPr>
        <p:spPr>
          <a:xfrm>
            <a:off x="6125411" y="4832757"/>
            <a:ext cx="1765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Reverse </a:t>
            </a:r>
            <a:r>
              <a:rPr lang="en-US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bias </a:t>
            </a:r>
          </a:p>
        </p:txBody>
      </p:sp>
    </p:spTree>
    <p:extLst>
      <p:ext uri="{BB962C8B-B14F-4D97-AF65-F5344CB8AC3E}">
        <p14:creationId xmlns:p14="http://schemas.microsoft.com/office/powerpoint/2010/main" val="4021459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529" y="4746171"/>
            <a:ext cx="9010221" cy="18283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 Diode Model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9" t="25658" r="37651" b="15845"/>
          <a:stretch/>
        </p:blipFill>
        <p:spPr bwMode="auto">
          <a:xfrm>
            <a:off x="424542" y="2658257"/>
            <a:ext cx="8055429" cy="2825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1814669" y="5583871"/>
            <a:ext cx="17956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Forward bias </a:t>
            </a:r>
          </a:p>
        </p:txBody>
      </p:sp>
      <p:sp>
        <p:nvSpPr>
          <p:cNvPr id="6" name="Rectangle 5"/>
          <p:cNvSpPr/>
          <p:nvPr/>
        </p:nvSpPr>
        <p:spPr>
          <a:xfrm>
            <a:off x="6125411" y="5583871"/>
            <a:ext cx="1765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Reverse </a:t>
            </a:r>
            <a:r>
              <a:rPr lang="en-US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bias </a:t>
            </a:r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1298" y="1724208"/>
            <a:ext cx="177165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9389" y="1705757"/>
            <a:ext cx="18669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3802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Maiandra GD" panose="020E0502030308020204" pitchFamily="34" charset="0"/>
              </a:rPr>
              <a:t>Given circuit</a:t>
            </a:r>
          </a:p>
          <a:p>
            <a:pPr lvl="1"/>
            <a:r>
              <a:rPr lang="en-US" dirty="0" smtClean="0">
                <a:latin typeface="Maiandra GD" panose="020E0502030308020204" pitchFamily="34" charset="0"/>
              </a:rPr>
              <a:t>Forward bias voltage </a:t>
            </a:r>
            <a:r>
              <a:rPr lang="en-US" dirty="0">
                <a:latin typeface="Maiandra GD" panose="020E0502030308020204" pitchFamily="34" charset="0"/>
              </a:rPr>
              <a:t>V</a:t>
            </a:r>
            <a:r>
              <a:rPr lang="en-US" baseline="-25000" dirty="0">
                <a:latin typeface="Maiandra GD" panose="020E0502030308020204" pitchFamily="34" charset="0"/>
              </a:rPr>
              <a:t>F </a:t>
            </a:r>
            <a:r>
              <a:rPr lang="en-US" dirty="0">
                <a:latin typeface="Maiandra GD" panose="020E0502030308020204" pitchFamily="34" charset="0"/>
              </a:rPr>
              <a:t>= </a:t>
            </a:r>
            <a:r>
              <a:rPr lang="en-US" dirty="0" smtClean="0">
                <a:latin typeface="Maiandra GD" panose="020E0502030308020204" pitchFamily="34" charset="0"/>
              </a:rPr>
              <a:t>0.7V </a:t>
            </a:r>
            <a:endParaRPr lang="en-US" dirty="0">
              <a:latin typeface="Maiandra GD" panose="020E0502030308020204" pitchFamily="34" charset="0"/>
            </a:endParaRPr>
          </a:p>
          <a:p>
            <a:pPr lvl="1"/>
            <a:r>
              <a:rPr lang="en-US" dirty="0" smtClean="0">
                <a:latin typeface="Maiandra GD" panose="020E0502030308020204" pitchFamily="34" charset="0"/>
              </a:rPr>
              <a:t>Internal resistance </a:t>
            </a:r>
            <a:endParaRPr lang="en-US" dirty="0">
              <a:latin typeface="Maiandra GD" panose="020E0502030308020204" pitchFamily="34" charset="0"/>
            </a:endParaRPr>
          </a:p>
          <a:p>
            <a:pPr marL="411470" lvl="1" indent="0">
              <a:buNone/>
            </a:pPr>
            <a:endParaRPr lang="en-US" dirty="0" smtClean="0">
              <a:latin typeface="Maiandra GD" panose="020E0502030308020204" pitchFamily="34" charset="0"/>
            </a:endParaRPr>
          </a:p>
          <a:p>
            <a:r>
              <a:rPr lang="en-US" dirty="0" smtClean="0">
                <a:latin typeface="Maiandra GD" panose="020E0502030308020204" pitchFamily="34" charset="0"/>
              </a:rPr>
              <a:t>Determine </a:t>
            </a:r>
            <a:r>
              <a:rPr lang="en-US" b="1" dirty="0" smtClean="0">
                <a:solidFill>
                  <a:srgbClr val="0070C0"/>
                </a:solidFill>
                <a:latin typeface="Maiandra GD" panose="020E0502030308020204" pitchFamily="34" charset="0"/>
              </a:rPr>
              <a:t>V</a:t>
            </a:r>
            <a:r>
              <a:rPr lang="en-US" b="1" baseline="-25000" dirty="0" smtClean="0">
                <a:solidFill>
                  <a:srgbClr val="0070C0"/>
                </a:solidFill>
                <a:latin typeface="Maiandra GD" panose="020E0502030308020204" pitchFamily="34" charset="0"/>
              </a:rPr>
              <a:t>F</a:t>
            </a:r>
            <a:r>
              <a:rPr lang="en-US" dirty="0" smtClean="0">
                <a:latin typeface="Maiandra GD" panose="020E0502030308020204" pitchFamily="34" charset="0"/>
              </a:rPr>
              <a:t>, </a:t>
            </a:r>
            <a:r>
              <a:rPr lang="en-US" b="1" dirty="0">
                <a:solidFill>
                  <a:srgbClr val="0070C0"/>
                </a:solidFill>
                <a:latin typeface="Maiandra GD" panose="020E0502030308020204" pitchFamily="34" charset="0"/>
              </a:rPr>
              <a:t>I</a:t>
            </a:r>
            <a:r>
              <a:rPr lang="en-US" b="1" baseline="-25000" dirty="0">
                <a:solidFill>
                  <a:srgbClr val="0070C0"/>
                </a:solidFill>
                <a:latin typeface="Maiandra GD" panose="020E0502030308020204" pitchFamily="34" charset="0"/>
              </a:rPr>
              <a:t>F</a:t>
            </a:r>
            <a:r>
              <a:rPr lang="en-US" dirty="0">
                <a:latin typeface="Maiandra GD" panose="020E0502030308020204" pitchFamily="34" charset="0"/>
              </a:rPr>
              <a:t> </a:t>
            </a:r>
            <a:r>
              <a:rPr lang="en-US" dirty="0" smtClean="0">
                <a:latin typeface="Maiandra GD" panose="020E0502030308020204" pitchFamily="34" charset="0"/>
              </a:rPr>
              <a:t>and </a:t>
            </a:r>
            <a:r>
              <a:rPr lang="en-US" b="1" dirty="0" smtClean="0">
                <a:solidFill>
                  <a:srgbClr val="0070C0"/>
                </a:solidFill>
                <a:latin typeface="Maiandra GD" panose="020E0502030308020204" pitchFamily="34" charset="0"/>
              </a:rPr>
              <a:t>V</a:t>
            </a:r>
            <a:r>
              <a:rPr lang="en-US" b="1" baseline="-25000" dirty="0" smtClean="0">
                <a:solidFill>
                  <a:srgbClr val="0070C0"/>
                </a:solidFill>
                <a:latin typeface="Maiandra GD" panose="020E0502030308020204" pitchFamily="34" charset="0"/>
              </a:rPr>
              <a:t>RLIMIT</a:t>
            </a:r>
            <a:r>
              <a:rPr lang="en-US" b="1" dirty="0" smtClean="0">
                <a:solidFill>
                  <a:srgbClr val="0070C0"/>
                </a:solidFill>
                <a:latin typeface="Maiandra GD" panose="020E0502030308020204" pitchFamily="34" charset="0"/>
              </a:rPr>
              <a:t> </a:t>
            </a:r>
            <a:r>
              <a:rPr lang="en-US" dirty="0" smtClean="0">
                <a:latin typeface="Maiandra GD" panose="020E0502030308020204" pitchFamily="34" charset="0"/>
              </a:rPr>
              <a:t>for three diode models</a:t>
            </a:r>
          </a:p>
          <a:p>
            <a:pPr lvl="1"/>
            <a:r>
              <a:rPr lang="en-US" dirty="0" smtClean="0">
                <a:latin typeface="Maiandra GD" panose="020E0502030308020204" pitchFamily="34" charset="0"/>
              </a:rPr>
              <a:t>Ideal diode model</a:t>
            </a:r>
          </a:p>
          <a:p>
            <a:pPr lvl="1"/>
            <a:r>
              <a:rPr lang="en-US" dirty="0">
                <a:latin typeface="Maiandra GD" panose="020E0502030308020204" pitchFamily="34" charset="0"/>
              </a:rPr>
              <a:t>P</a:t>
            </a:r>
            <a:r>
              <a:rPr lang="en-US" dirty="0" smtClean="0">
                <a:latin typeface="Maiandra GD" panose="020E0502030308020204" pitchFamily="34" charset="0"/>
              </a:rPr>
              <a:t>ractical diode model</a:t>
            </a:r>
          </a:p>
          <a:p>
            <a:pPr lvl="1"/>
            <a:r>
              <a:rPr lang="en-US" dirty="0" smtClean="0">
                <a:latin typeface="Maiandra GD" panose="020E0502030308020204" pitchFamily="34" charset="0"/>
              </a:rPr>
              <a:t>Complete diode model</a:t>
            </a:r>
            <a:endParaRPr lang="en-US" dirty="0">
              <a:latin typeface="Maiandra GD" panose="020E0502030308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3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032"/>
          <a:stretch/>
        </p:blipFill>
        <p:spPr bwMode="auto">
          <a:xfrm>
            <a:off x="4443046" y="3659112"/>
            <a:ext cx="4130783" cy="2629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2512" y="2251522"/>
            <a:ext cx="1023915" cy="346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044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Ideal diode model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Practical diode model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Complete diode model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3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4029" y="1168117"/>
            <a:ext cx="3886200" cy="1437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4029" y="2967415"/>
            <a:ext cx="4099560" cy="15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1440" y="5161057"/>
            <a:ext cx="6279696" cy="1651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6642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529" y="1376738"/>
            <a:ext cx="9010221" cy="153058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Analyze the circuit by using the diode practical model. </a:t>
            </a:r>
          </a:p>
          <a:p>
            <a:r>
              <a:rPr lang="en-US" dirty="0" smtClean="0"/>
              <a:t>V</a:t>
            </a:r>
            <a:r>
              <a:rPr lang="en-US" baseline="-25000" dirty="0" smtClean="0"/>
              <a:t>S</a:t>
            </a:r>
            <a:r>
              <a:rPr lang="en-US" dirty="0" smtClean="0"/>
              <a:t> = 5V and the current (</a:t>
            </a:r>
            <a:r>
              <a:rPr lang="en-US" dirty="0" err="1" smtClean="0"/>
              <a:t>i</a:t>
            </a:r>
            <a:r>
              <a:rPr lang="en-US" baseline="-25000" dirty="0" err="1" smtClean="0"/>
              <a:t>D</a:t>
            </a:r>
            <a:r>
              <a:rPr lang="en-US" dirty="0" smtClean="0"/>
              <a:t>) in the circuit is 1mA. </a:t>
            </a:r>
          </a:p>
          <a:p>
            <a:r>
              <a:rPr lang="en-US" dirty="0" smtClean="0"/>
              <a:t>What is the value of R</a:t>
            </a:r>
            <a:r>
              <a:rPr lang="en-US" baseline="-25000" dirty="0" smtClean="0"/>
              <a:t>L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dropdown voltage of </a:t>
            </a:r>
            <a:r>
              <a:rPr lang="en-US" smtClean="0"/>
              <a:t>the diode is 0.7V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pic>
        <p:nvPicPr>
          <p:cNvPr id="1026" name="Picture 2" descr="http://www.johnloomis.org/ece201L/lab6/diode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8092" y="3761294"/>
            <a:ext cx="5462801" cy="2611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6253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38529" y="4826000"/>
            <a:ext cx="9010221" cy="174853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When R = 230 Ohm, V = 0.68V</a:t>
            </a:r>
          </a:p>
          <a:p>
            <a:r>
              <a:rPr lang="en-US" dirty="0" smtClean="0"/>
              <a:t>When R = 150 Ohm, V = 0.69V</a:t>
            </a:r>
          </a:p>
          <a:p>
            <a:r>
              <a:rPr lang="en-US" dirty="0" smtClean="0"/>
              <a:t>Determine the internal resistance of the diode.</a:t>
            </a:r>
          </a:p>
          <a:p>
            <a:r>
              <a:rPr lang="en-US" dirty="0" smtClean="0"/>
              <a:t>V</a:t>
            </a:r>
            <a:r>
              <a:rPr lang="en-US" baseline="-25000" dirty="0" smtClean="0"/>
              <a:t>CC</a:t>
            </a:r>
            <a:r>
              <a:rPr lang="en-US" dirty="0" smtClean="0"/>
              <a:t> = 5V for both cases</a:t>
            </a:r>
            <a:endParaRPr lang="en-US" dirty="0"/>
          </a:p>
        </p:txBody>
      </p:sp>
      <p:grpSp>
        <p:nvGrpSpPr>
          <p:cNvPr id="9" name="Group 8"/>
          <p:cNvGrpSpPr>
            <a:grpSpLocks/>
          </p:cNvGrpSpPr>
          <p:nvPr/>
        </p:nvGrpSpPr>
        <p:grpSpPr bwMode="auto">
          <a:xfrm rot="10800000">
            <a:off x="6175720" y="2680400"/>
            <a:ext cx="790374" cy="1448278"/>
            <a:chOff x="2286" y="846"/>
            <a:chExt cx="1128" cy="2247"/>
          </a:xfrm>
        </p:grpSpPr>
        <p:sp>
          <p:nvSpPr>
            <p:cNvPr id="10" name="Line 3"/>
            <p:cNvSpPr>
              <a:spLocks noChangeShapeType="1"/>
            </p:cNvSpPr>
            <p:nvPr/>
          </p:nvSpPr>
          <p:spPr bwMode="auto">
            <a:xfrm flipV="1">
              <a:off x="2850" y="846"/>
              <a:ext cx="1" cy="2247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2286" y="1408"/>
              <a:ext cx="1128" cy="1123"/>
            </a:xfrm>
            <a:custGeom>
              <a:avLst/>
              <a:gdLst>
                <a:gd name="T0" fmla="*/ 0 w 1128"/>
                <a:gd name="T1" fmla="*/ 1123 h 1123"/>
                <a:gd name="T2" fmla="*/ 1128 w 1128"/>
                <a:gd name="T3" fmla="*/ 1123 h 1123"/>
                <a:gd name="T4" fmla="*/ 564 w 1128"/>
                <a:gd name="T5" fmla="*/ 0 h 1123"/>
                <a:gd name="T6" fmla="*/ 0 w 1128"/>
                <a:gd name="T7" fmla="*/ 1123 h 1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28" h="1123">
                  <a:moveTo>
                    <a:pt x="0" y="1123"/>
                  </a:moveTo>
                  <a:lnTo>
                    <a:pt x="1128" y="1123"/>
                  </a:lnTo>
                  <a:lnTo>
                    <a:pt x="564" y="0"/>
                  </a:lnTo>
                  <a:lnTo>
                    <a:pt x="0" y="1123"/>
                  </a:lnTo>
                  <a:close/>
                </a:path>
              </a:pathLst>
            </a:custGeom>
            <a:solidFill>
              <a:schemeClr val="tx1"/>
            </a:solidFill>
            <a:ln w="238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2" name="Line 5"/>
            <p:cNvSpPr>
              <a:spLocks noChangeShapeType="1"/>
            </p:cNvSpPr>
            <p:nvPr/>
          </p:nvSpPr>
          <p:spPr bwMode="auto">
            <a:xfrm>
              <a:off x="2286" y="1408"/>
              <a:ext cx="1128" cy="1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cxnSp>
        <p:nvCxnSpPr>
          <p:cNvPr id="13" name="Straight Connector 12"/>
          <p:cNvCxnSpPr/>
          <p:nvPr/>
        </p:nvCxnSpPr>
        <p:spPr>
          <a:xfrm>
            <a:off x="2438399" y="4830448"/>
            <a:ext cx="412360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2450122" y="1953573"/>
            <a:ext cx="1594339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450122" y="1957346"/>
            <a:ext cx="0" cy="120541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2450122" y="3382170"/>
            <a:ext cx="0" cy="144827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1652952" y="3162762"/>
            <a:ext cx="1594339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984130" y="3382169"/>
            <a:ext cx="845820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6562000" y="3062423"/>
            <a:ext cx="0" cy="17680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6562000" y="1953573"/>
            <a:ext cx="0" cy="17680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040860" y="2994592"/>
            <a:ext cx="7052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V</a:t>
            </a:r>
            <a:r>
              <a:rPr lang="en-US" sz="3200" baseline="-25000" dirty="0" smtClean="0"/>
              <a:t>CC</a:t>
            </a:r>
            <a:endParaRPr lang="en-US" sz="3200" baseline="-25000" dirty="0"/>
          </a:p>
        </p:txBody>
      </p:sp>
      <p:pic>
        <p:nvPicPr>
          <p:cNvPr id="22" name="Picture 21" descr="resisto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99" y="1427979"/>
            <a:ext cx="4357454" cy="1321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1097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aining presentation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aining presentation" id="{9308F140-5CDC-477D-BC4D-9C1906451284}" vid="{11C5112C-663B-4E6D-9D3D-2361F8FA32D6}"/>
    </a:ext>
  </a:extLst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FD44557-C150-4AA7-97B1-62E80215203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Training presentation</Template>
  <TotalTime>0</TotalTime>
  <Words>456</Words>
  <Application>Microsoft Office PowerPoint</Application>
  <PresentationFormat>On-screen Show (4:3)</PresentationFormat>
  <Paragraphs>106</Paragraphs>
  <Slides>18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31" baseType="lpstr">
      <vt:lpstr>Arial</vt:lpstr>
      <vt:lpstr>Bookman Old Style</vt:lpstr>
      <vt:lpstr>Calibri</vt:lpstr>
      <vt:lpstr>Century Gothic</vt:lpstr>
      <vt:lpstr>Georgia</vt:lpstr>
      <vt:lpstr>Impact</vt:lpstr>
      <vt:lpstr>Maiandra GD</vt:lpstr>
      <vt:lpstr>Mangal</vt:lpstr>
      <vt:lpstr>Tahoma</vt:lpstr>
      <vt:lpstr>Times New Roman</vt:lpstr>
      <vt:lpstr>Wingdings</vt:lpstr>
      <vt:lpstr>Wingdings 2</vt:lpstr>
      <vt:lpstr>Training presentation</vt:lpstr>
      <vt:lpstr>CO2015  Exercise on Diode</vt:lpstr>
      <vt:lpstr>Diode Equivalent Circuit</vt:lpstr>
      <vt:lpstr>Ideal Diode Model</vt:lpstr>
      <vt:lpstr>Practical Diode Model</vt:lpstr>
      <vt:lpstr>Complete Diode Model</vt:lpstr>
      <vt:lpstr>Exercise 3</vt:lpstr>
      <vt:lpstr>Solution 3</vt:lpstr>
      <vt:lpstr>Exercise</vt:lpstr>
      <vt:lpstr>Exercise</vt:lpstr>
      <vt:lpstr>Exercise</vt:lpstr>
      <vt:lpstr>Exercise</vt:lpstr>
      <vt:lpstr>Exercise</vt:lpstr>
      <vt:lpstr>Answer</vt:lpstr>
      <vt:lpstr>PowerPoint Presentation</vt:lpstr>
      <vt:lpstr>Exercise </vt:lpstr>
      <vt:lpstr>Exercise</vt:lpstr>
      <vt:lpstr>Answer</vt:lpstr>
      <vt:lpstr>Midterm (60 mins – Closed Book)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2014-07-29T03:47:45Z</dcterms:created>
  <dcterms:modified xsi:type="dcterms:W3CDTF">2021-09-10T08:24:29Z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TC034606049991</vt:lpwstr>
  </property>
</Properties>
</file>