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8" r:id="rId6"/>
    <p:sldId id="269" r:id="rId7"/>
    <p:sldId id="26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E1BB-A00B-408B-A6DE-F5F94EEC5C8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FEED-1419-4F49-A041-AD1038A5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Diode Exercise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122" name="Picture 2" descr="https://electronicspost.com/wp-content/uploads/2019/07/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632198" cy="22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2430" y="4313591"/>
            <a:ext cx="65821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The load current is to vary from 12 to 100 mA. </a:t>
            </a:r>
          </a:p>
          <a:p>
            <a:endParaRPr lang="en-US" b="1" dirty="0">
              <a:solidFill>
                <a:srgbClr val="575757"/>
              </a:solidFill>
              <a:latin typeface="PT Serif"/>
            </a:endParaRPr>
          </a:p>
          <a:p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The input voltage is constant at 12V and the minimum </a:t>
            </a:r>
            <a:r>
              <a:rPr lang="en-US" b="1" i="0" dirty="0" err="1" smtClean="0">
                <a:solidFill>
                  <a:srgbClr val="575757"/>
                </a:solidFill>
                <a:effectLst/>
                <a:latin typeface="PT Serif"/>
              </a:rPr>
              <a:t>zener</a:t>
            </a:r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 current is 10 mA.</a:t>
            </a:r>
            <a:endParaRPr lang="en-US" dirty="0" smtClean="0"/>
          </a:p>
          <a:p>
            <a:endParaRPr lang="en-US" b="1" i="0" dirty="0" smtClean="0">
              <a:solidFill>
                <a:srgbClr val="575757"/>
              </a:solidFill>
              <a:effectLst/>
              <a:latin typeface="PT Serif"/>
            </a:endParaRPr>
          </a:p>
          <a:p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Find the value of series resistance R to maintain a voltage of 7.2 V across the load. </a:t>
            </a:r>
          </a:p>
        </p:txBody>
      </p:sp>
    </p:spTree>
    <p:extLst>
      <p:ext uri="{BB962C8B-B14F-4D97-AF65-F5344CB8AC3E}">
        <p14:creationId xmlns:p14="http://schemas.microsoft.com/office/powerpoint/2010/main" val="24664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 = 12 – 7.2 = 4.8V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minimum </a:t>
            </a:r>
            <a:r>
              <a:rPr lang="en-US" dirty="0" err="1"/>
              <a:t>zener</a:t>
            </a:r>
            <a:r>
              <a:rPr lang="en-US" dirty="0"/>
              <a:t> current will occur when the load current is </a:t>
            </a:r>
            <a:r>
              <a:rPr lang="en-US" dirty="0" smtClean="0"/>
              <a:t>maximum:</a:t>
            </a:r>
          </a:p>
          <a:p>
            <a:endParaRPr lang="en-US" dirty="0" smtClean="0"/>
          </a:p>
          <a:p>
            <a:r>
              <a:rPr lang="en-US" dirty="0" smtClean="0"/>
              <a:t>R &lt; = 4.8 / (10 + 100)mA = 43.5 </a:t>
            </a:r>
            <a:r>
              <a:rPr lang="en-US" dirty="0" err="1" smtClean="0"/>
              <a:t>OhM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0035"/>
            <a:ext cx="10515600" cy="1986928"/>
          </a:xfrm>
        </p:spPr>
        <p:txBody>
          <a:bodyPr/>
          <a:lstStyle/>
          <a:p>
            <a:r>
              <a:rPr lang="en-US" b="1" dirty="0">
                <a:solidFill>
                  <a:srgbClr val="575757"/>
                </a:solidFill>
                <a:latin typeface="PT Serif"/>
              </a:rPr>
              <a:t>T</a:t>
            </a:r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he minimum </a:t>
            </a:r>
            <a:r>
              <a:rPr lang="en-US" b="1" dirty="0" err="1">
                <a:solidFill>
                  <a:srgbClr val="575757"/>
                </a:solidFill>
                <a:latin typeface="PT Serif"/>
              </a:rPr>
              <a:t>Z</a:t>
            </a:r>
            <a:r>
              <a:rPr lang="en-US" b="1" i="0" dirty="0" err="1" smtClean="0">
                <a:solidFill>
                  <a:srgbClr val="575757"/>
                </a:solidFill>
                <a:effectLst/>
                <a:latin typeface="PT Serif"/>
              </a:rPr>
              <a:t>ener</a:t>
            </a:r>
            <a:r>
              <a:rPr lang="en-US" b="1" i="0" dirty="0" smtClean="0">
                <a:solidFill>
                  <a:srgbClr val="575757"/>
                </a:solidFill>
                <a:effectLst/>
                <a:latin typeface="PT Serif"/>
              </a:rPr>
              <a:t> current is 200 mA.</a:t>
            </a:r>
          </a:p>
          <a:p>
            <a:r>
              <a:rPr lang="en-US" b="1" dirty="0" smtClean="0">
                <a:solidFill>
                  <a:srgbClr val="575757"/>
                </a:solidFill>
                <a:latin typeface="PT Serif"/>
              </a:rPr>
              <a:t>The input voltage is vary from 22V to 28V</a:t>
            </a:r>
            <a:endParaRPr lang="en-US" dirty="0"/>
          </a:p>
        </p:txBody>
      </p:sp>
      <p:pic>
        <p:nvPicPr>
          <p:cNvPr id="6146" name="Picture 2" descr="https://electronicspost.com/wp-content/uploads/2019/07/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19" y="1690688"/>
            <a:ext cx="8256314" cy="168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0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zener</a:t>
            </a:r>
            <a:r>
              <a:rPr lang="en-US" dirty="0"/>
              <a:t> current will be minimum (i.e. 200 mA) when the input voltage is minimum (i.e. 22 V</a:t>
            </a:r>
            <a:r>
              <a:rPr lang="en-US" dirty="0" smtClean="0"/>
              <a:t>)</a:t>
            </a:r>
          </a:p>
          <a:p>
            <a:r>
              <a:rPr lang="en-US" dirty="0" smtClean="0"/>
              <a:t>IL = 1000mA</a:t>
            </a:r>
          </a:p>
          <a:p>
            <a:r>
              <a:rPr lang="en-US" dirty="0" smtClean="0"/>
              <a:t>R = (22 – 18)/ (200 + 1000) = 3.33 Ohm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4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8559"/>
            <a:ext cx="7503160" cy="2844483"/>
          </a:xfrm>
        </p:spPr>
        <p:txBody>
          <a:bodyPr>
            <a:normAutofit/>
          </a:bodyPr>
          <a:lstStyle/>
          <a:p>
            <a:r>
              <a:rPr lang="en-US" b="1" dirty="0"/>
              <a:t>The input voltage varies between 13 V and 16 </a:t>
            </a:r>
            <a:r>
              <a:rPr lang="en-US" b="1" dirty="0" smtClean="0"/>
              <a:t>V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load current varies between 10 mA and 85 </a:t>
            </a:r>
            <a:r>
              <a:rPr lang="en-US" b="1" dirty="0" smtClean="0"/>
              <a:t>mA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minimum </a:t>
            </a:r>
            <a:r>
              <a:rPr lang="en-US" b="1" dirty="0" err="1"/>
              <a:t>zener</a:t>
            </a:r>
            <a:r>
              <a:rPr lang="en-US" b="1" dirty="0"/>
              <a:t> current is 15 </a:t>
            </a:r>
            <a:r>
              <a:rPr lang="en-US" b="1" dirty="0" smtClean="0"/>
              <a:t>mA</a:t>
            </a:r>
          </a:p>
          <a:p>
            <a:r>
              <a:rPr lang="en-US" b="1" dirty="0" smtClean="0"/>
              <a:t>Calculate </a:t>
            </a:r>
            <a:r>
              <a:rPr lang="en-US" b="1" dirty="0"/>
              <a:t>the value of series resistance </a:t>
            </a:r>
            <a:r>
              <a:rPr lang="en-US" b="1" dirty="0" smtClean="0"/>
              <a:t>R</a:t>
            </a:r>
            <a:endParaRPr lang="en-US" dirty="0"/>
          </a:p>
        </p:txBody>
      </p:sp>
      <p:pic>
        <p:nvPicPr>
          <p:cNvPr id="8194" name="Picture 2" descr="https://electronicspost.com/wp-content/uploads/2019/07/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" y="1394142"/>
            <a:ext cx="9451664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3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= 30 Ohm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7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5175"/>
            <a:ext cx="10515600" cy="16217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Zener</a:t>
            </a:r>
            <a:r>
              <a:rPr lang="en-US" dirty="0" smtClean="0"/>
              <a:t> is 15V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Z</a:t>
            </a:r>
            <a:r>
              <a:rPr lang="en-US" dirty="0" smtClean="0"/>
              <a:t> = 200mA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L</a:t>
            </a:r>
            <a:r>
              <a:rPr lang="en-US" dirty="0" smtClean="0"/>
              <a:t> = 100mA</a:t>
            </a:r>
          </a:p>
          <a:p>
            <a:r>
              <a:rPr lang="en-US" dirty="0" smtClean="0"/>
              <a:t>Calculate R?</a:t>
            </a:r>
            <a:endParaRPr lang="en-US" dirty="0"/>
          </a:p>
        </p:txBody>
      </p:sp>
      <p:pic>
        <p:nvPicPr>
          <p:cNvPr id="9218" name="Picture 2" descr="https://electronicspost.com/wp-content/uploads/2019/07/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74801"/>
            <a:ext cx="5729469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Picture 2" descr="https://electronicspost.com/wp-content/uploads/2019/07/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78" y="1690688"/>
            <a:ext cx="6630599" cy="411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 and I with Ideal and Practical Model</a:t>
            </a:r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2" y="1690688"/>
            <a:ext cx="360997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V-I Characteristic: V = f(I)</a:t>
            </a:r>
            <a:endParaRPr lang="en-US" dirty="0"/>
          </a:p>
        </p:txBody>
      </p:sp>
      <p:pic>
        <p:nvPicPr>
          <p:cNvPr id="1030" name="Picture 6" descr="Diode Complete Diode Model, Practical Diode Model, Ideal Diode Model, Diode Forward-Bias, Diode Models, Diode Bias Connections,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3700" r="4591" b="11354"/>
          <a:stretch/>
        </p:blipFill>
        <p:spPr bwMode="auto">
          <a:xfrm>
            <a:off x="104173" y="1831754"/>
            <a:ext cx="3391382" cy="38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ode Complete Diode Model, Practical Diode Model, Ideal Diode Model, Diode Forward-Bias, Diode Models, Diode Bias Connections,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4452" r="9020" b="13676"/>
          <a:stretch/>
        </p:blipFill>
        <p:spPr bwMode="auto">
          <a:xfrm>
            <a:off x="3591064" y="2117564"/>
            <a:ext cx="3376642" cy="35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ode Complete Diode Model, Practical Diode Model, Ideal Diode Model, Diode Forward-Bias, Diode Models, Diode Bias Connections,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4094" r="4099" b="11371"/>
          <a:stretch/>
        </p:blipFill>
        <p:spPr bwMode="auto">
          <a:xfrm>
            <a:off x="7170437" y="1979271"/>
            <a:ext cx="4890384" cy="36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6439" y="6082736"/>
            <a:ext cx="1155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 point: </a:t>
            </a:r>
            <a:r>
              <a:rPr lang="en-US" sz="2400" dirty="0" smtClean="0"/>
              <a:t>A point with</a:t>
            </a:r>
            <a:r>
              <a:rPr lang="en-US" sz="2400" b="1" dirty="0" smtClean="0"/>
              <a:t> specific current and voltage </a:t>
            </a:r>
            <a:r>
              <a:rPr lang="en-US" sz="2400" dirty="0" smtClean="0"/>
              <a:t>of the diode in a </a:t>
            </a:r>
            <a:r>
              <a:rPr lang="en-US" sz="2400" b="1" dirty="0" smtClean="0"/>
              <a:t>specific circuit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62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Real V-I Diode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8" y="1289404"/>
            <a:ext cx="6805402" cy="354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8658" y="5216177"/>
            <a:ext cx="9010221" cy="920303"/>
          </a:xfrm>
        </p:spPr>
        <p:txBody>
          <a:bodyPr/>
          <a:lstStyle/>
          <a:p>
            <a:r>
              <a:rPr lang="en-US" dirty="0" smtClean="0"/>
              <a:t>Determine V</a:t>
            </a:r>
            <a:r>
              <a:rPr lang="en-US" baseline="-25000" dirty="0" smtClean="0"/>
              <a:t>D</a:t>
            </a:r>
            <a:r>
              <a:rPr lang="en-US" dirty="0" smtClean="0"/>
              <a:t>,I</a:t>
            </a:r>
            <a:r>
              <a:rPr lang="en-US" baseline="-25000" dirty="0" smtClean="0"/>
              <a:t>D</a:t>
            </a:r>
            <a:r>
              <a:rPr lang="en-US" dirty="0" smtClean="0"/>
              <a:t> and </a:t>
            </a:r>
            <a:r>
              <a:rPr lang="en-US" dirty="0" smtClean="0"/>
              <a:t>V</a:t>
            </a:r>
            <a:r>
              <a:rPr lang="en-US" baseline="-25000" dirty="0" smtClean="0"/>
              <a:t>R:</a:t>
            </a:r>
          </a:p>
          <a:p>
            <a:pPr lvl="1"/>
            <a:r>
              <a:rPr lang="en-US" dirty="0" err="1" smtClean="0"/>
              <a:t>Vd</a:t>
            </a:r>
            <a:r>
              <a:rPr lang="en-US" dirty="0" smtClean="0"/>
              <a:t> + I*R = E -&gt; </a:t>
            </a:r>
            <a:r>
              <a:rPr lang="en-US" dirty="0" err="1" smtClean="0"/>
              <a:t>Vd</a:t>
            </a:r>
            <a:r>
              <a:rPr lang="en-US" dirty="0" smtClean="0"/>
              <a:t> = E – I*R -&gt; y = 10 – x*0.5kOhm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917" t="34000" r="37416" b="31037"/>
          <a:stretch/>
        </p:blipFill>
        <p:spPr>
          <a:xfrm>
            <a:off x="8572645" y="1980672"/>
            <a:ext cx="2804160" cy="2068068"/>
          </a:xfrm>
          <a:prstGeom prst="rect">
            <a:avLst/>
          </a:prstGeom>
        </p:spPr>
      </p:pic>
      <p:pic>
        <p:nvPicPr>
          <p:cNvPr id="7174" name="Picture 6" descr="Intersection of Two Lines- Definition, Properties &amp;amp; Exampl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7"/>
          <a:stretch/>
        </p:blipFill>
        <p:spPr bwMode="auto">
          <a:xfrm>
            <a:off x="6952615" y="4431816"/>
            <a:ext cx="5132705" cy="21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55849" y="5410746"/>
            <a:ext cx="9010221" cy="612648"/>
          </a:xfrm>
        </p:spPr>
        <p:txBody>
          <a:bodyPr/>
          <a:lstStyle/>
          <a:p>
            <a:r>
              <a:rPr lang="en-US" dirty="0" smtClean="0"/>
              <a:t>At Q-point: V</a:t>
            </a:r>
            <a:r>
              <a:rPr lang="en-US" baseline="-25000" dirty="0" smtClean="0"/>
              <a:t>D</a:t>
            </a:r>
            <a:r>
              <a:rPr lang="en-US" dirty="0" smtClean="0"/>
              <a:t>= 0.78V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49" y="1690688"/>
            <a:ext cx="6633210" cy="36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69" y="1599248"/>
            <a:ext cx="3638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72" y="6139099"/>
            <a:ext cx="603504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2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7" y="1819502"/>
            <a:ext cx="6217051" cy="46276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0" y="1819502"/>
            <a:ext cx="5655197" cy="4351338"/>
          </a:xfrm>
        </p:spPr>
        <p:txBody>
          <a:bodyPr/>
          <a:lstStyle/>
          <a:p>
            <a:r>
              <a:rPr lang="en-US" dirty="0" smtClean="0"/>
              <a:t>Forward Bias: Normal diode</a:t>
            </a:r>
          </a:p>
          <a:p>
            <a:r>
              <a:rPr lang="en-US" dirty="0" smtClean="0"/>
              <a:t>Reverse Bias: The voltage is kept at a constant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429" y="3090441"/>
            <a:ext cx="3448291" cy="1585731"/>
          </a:xfrm>
        </p:spPr>
        <p:txBody>
          <a:bodyPr/>
          <a:lstStyle/>
          <a:p>
            <a:r>
              <a:rPr lang="en-US" dirty="0" smtClean="0"/>
              <a:t>Find I and I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pic>
        <p:nvPicPr>
          <p:cNvPr id="3074" name="Picture 2" descr="https://electronicspost.com/wp-content/uploads/2019/07/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0" y="2442259"/>
            <a:ext cx="5065882" cy="263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 = (120-50)/R = 14mA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L</a:t>
            </a:r>
            <a:r>
              <a:rPr lang="en-US" dirty="0" smtClean="0"/>
              <a:t> = 50/RL = 50/10k = 5mA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Z</a:t>
            </a:r>
            <a:r>
              <a:rPr lang="en-US" dirty="0" smtClean="0"/>
              <a:t> = 14 – 5 = 9mA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Serif</vt:lpstr>
      <vt:lpstr>Office Theme</vt:lpstr>
      <vt:lpstr>Diode Exercise 2</vt:lpstr>
      <vt:lpstr>Homework</vt:lpstr>
      <vt:lpstr>Find V and I with Ideal and Practical Model</vt:lpstr>
      <vt:lpstr>V-I Characteristic: V = f(I)</vt:lpstr>
      <vt:lpstr>Example for Real V-I Diode</vt:lpstr>
      <vt:lpstr>Answer</vt:lpstr>
      <vt:lpstr>Zener Diode</vt:lpstr>
      <vt:lpstr>Exercise</vt:lpstr>
      <vt:lpstr>Answer</vt:lpstr>
      <vt:lpstr>Exercise</vt:lpstr>
      <vt:lpstr>Answer</vt:lpstr>
      <vt:lpstr>Exercise</vt:lpstr>
      <vt:lpstr>Answer</vt:lpstr>
      <vt:lpstr>Exercise</vt:lpstr>
      <vt:lpstr>Answer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 Exercise 2</dc:title>
  <dc:creator>USER</dc:creator>
  <cp:lastModifiedBy>USER</cp:lastModifiedBy>
  <cp:revision>9</cp:revision>
  <dcterms:created xsi:type="dcterms:W3CDTF">2021-09-26T04:38:59Z</dcterms:created>
  <dcterms:modified xsi:type="dcterms:W3CDTF">2021-09-26T07:00:17Z</dcterms:modified>
</cp:coreProperties>
</file>