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5A97-10BC-4DC0-A58B-93DF1375CDD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3CC3-5FC0-445A-9048-19ADDE21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r>
              <a:rPr lang="en-US" baseline="0" dirty="0" smtClean="0"/>
              <a:t> and Emitter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0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6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10=4.7*10^3*Ic+0.2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2.085 ma.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2.085/200 = 10.425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-9.2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1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IB = 0 – VB / 10K = 0.15mA</a:t>
            </a:r>
          </a:p>
          <a:p>
            <a:r>
              <a:rPr lang="en-US" dirty="0" smtClean="0"/>
              <a:t>VE = VB – 0.7 = -2.2V</a:t>
            </a:r>
          </a:p>
          <a:p>
            <a:r>
              <a:rPr lang="en-US" dirty="0" smtClean="0"/>
              <a:t>IE = -2.2 + 9/ 10k</a:t>
            </a:r>
            <a:r>
              <a:rPr lang="en-US" baseline="0" dirty="0" smtClean="0"/>
              <a:t> = 0.68mA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5B77-4146-4A98-B18C-0E16780960A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BE4B-DBA1-4F49-A5C5-33C9B2F8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5B77-4146-4A98-B18C-0E16780960A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BE4B-DBA1-4F49-A5C5-33C9B2F8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5B77-4146-4A98-B18C-0E16780960A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BE4B-DBA1-4F49-A5C5-33C9B2F8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5B77-4146-4A98-B18C-0E16780960A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BE4B-DBA1-4F49-A5C5-33C9B2F8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5B77-4146-4A98-B18C-0E16780960A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BE4B-DBA1-4F49-A5C5-33C9B2F8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2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5B77-4146-4A98-B18C-0E16780960A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BE4B-DBA1-4F49-A5C5-33C9B2F8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4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5B77-4146-4A98-B18C-0E16780960A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BE4B-DBA1-4F49-A5C5-33C9B2F8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5B77-4146-4A98-B18C-0E16780960A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BE4B-DBA1-4F49-A5C5-33C9B2F8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7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5B77-4146-4A98-B18C-0E16780960A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BE4B-DBA1-4F49-A5C5-33C9B2F8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5B77-4146-4A98-B18C-0E16780960A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BE4B-DBA1-4F49-A5C5-33C9B2F8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2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5B77-4146-4A98-B18C-0E16780960A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BE4B-DBA1-4F49-A5C5-33C9B2F8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B5B77-4146-4A98-B18C-0E16780960A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BE4B-DBA1-4F49-A5C5-33C9B2F8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on BJT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4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VCE = VCC – IC * RC:</a:t>
            </a:r>
          </a:p>
          <a:p>
            <a:pPr lvl="1"/>
            <a:r>
              <a:rPr lang="en-US" dirty="0" smtClean="0"/>
              <a:t>IC = 0: VCE = 12.5</a:t>
            </a:r>
          </a:p>
          <a:p>
            <a:pPr lvl="1"/>
            <a:r>
              <a:rPr lang="en-US" dirty="0" smtClean="0"/>
              <a:t>VCE = 0, IC = VCC/RC</a:t>
            </a:r>
          </a:p>
          <a:p>
            <a:r>
              <a:rPr lang="en-US" dirty="0" smtClean="0"/>
              <a:t>IC is saturated at 5mA</a:t>
            </a:r>
            <a:endParaRPr lang="en-US" dirty="0"/>
          </a:p>
        </p:txBody>
      </p:sp>
      <p:pic>
        <p:nvPicPr>
          <p:cNvPr id="4098" name="Picture 2" descr="https://electronicspost.com/wp-content/uploads/2019/07/1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7" y="1216025"/>
            <a:ext cx="5628083" cy="427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30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Base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874" y="1825625"/>
            <a:ext cx="5283926" cy="4351338"/>
          </a:xfrm>
        </p:spPr>
        <p:txBody>
          <a:bodyPr/>
          <a:lstStyle/>
          <a:p>
            <a:r>
              <a:rPr lang="el-GR" b="1" dirty="0"/>
              <a:t>α = </a:t>
            </a:r>
            <a:r>
              <a:rPr lang="el-GR" b="1" dirty="0" smtClean="0"/>
              <a:t>0.95</a:t>
            </a:r>
            <a:endParaRPr lang="en-US" b="1" dirty="0" smtClean="0"/>
          </a:p>
          <a:p>
            <a:r>
              <a:rPr lang="en-US" b="1" dirty="0" smtClean="0"/>
              <a:t>Find IB</a:t>
            </a:r>
            <a:endParaRPr lang="el-GR" b="1" dirty="0"/>
          </a:p>
          <a:p>
            <a:endParaRPr lang="en-US" dirty="0"/>
          </a:p>
        </p:txBody>
      </p:sp>
      <p:pic>
        <p:nvPicPr>
          <p:cNvPr id="6148" name="Picture 4" descr="https://electronicspost.com/wp-content/uploads/2019/07/1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12" y="2133599"/>
            <a:ext cx="4155064" cy="32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35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Base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708" y="1825625"/>
            <a:ext cx="5249091" cy="4351338"/>
          </a:xfrm>
        </p:spPr>
        <p:txBody>
          <a:bodyPr/>
          <a:lstStyle/>
          <a:p>
            <a:r>
              <a:rPr lang="en-US" dirty="0" smtClean="0"/>
              <a:t>Determine VCB</a:t>
            </a:r>
          </a:p>
          <a:p>
            <a:r>
              <a:rPr lang="en-US" dirty="0"/>
              <a:t>a</a:t>
            </a:r>
            <a:r>
              <a:rPr lang="en-US" dirty="0" smtClean="0"/>
              <a:t>lpha ~ 1</a:t>
            </a:r>
            <a:endParaRPr lang="en-US" dirty="0"/>
          </a:p>
        </p:txBody>
      </p:sp>
      <p:pic>
        <p:nvPicPr>
          <p:cNvPr id="7170" name="Picture 2" descr="https://electronicspost.com/wp-content/uploads/2019/07/1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6" y="2386148"/>
            <a:ext cx="5779409" cy="221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2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VEE =  VBE + IE * RE</a:t>
            </a:r>
          </a:p>
          <a:p>
            <a:r>
              <a:rPr lang="en-US" dirty="0" smtClean="0"/>
              <a:t>IE = 4.87mA</a:t>
            </a:r>
          </a:p>
          <a:p>
            <a:r>
              <a:rPr lang="en-US" dirty="0" smtClean="0"/>
              <a:t>IC ~ 4.87mA</a:t>
            </a:r>
          </a:p>
          <a:p>
            <a:r>
              <a:rPr lang="en-US" dirty="0" smtClean="0"/>
              <a:t>VCC = IC*RC + VCB</a:t>
            </a:r>
          </a:p>
          <a:p>
            <a:r>
              <a:rPr lang="en-US" dirty="0" smtClean="0"/>
              <a:t>VCB = 12.16V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4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4308" y="1825625"/>
            <a:ext cx="4639491" cy="4351338"/>
          </a:xfrm>
        </p:spPr>
        <p:txBody>
          <a:bodyPr/>
          <a:lstStyle/>
          <a:p>
            <a:r>
              <a:rPr lang="en-US" b="1" dirty="0"/>
              <a:t>Given β = 100 and V</a:t>
            </a:r>
            <a:r>
              <a:rPr lang="en-US" b="1" baseline="-25000" dirty="0"/>
              <a:t>BE</a:t>
            </a:r>
            <a:r>
              <a:rPr lang="en-US" b="1" dirty="0"/>
              <a:t> = 0.7V.</a:t>
            </a:r>
          </a:p>
          <a:p>
            <a:r>
              <a:rPr lang="en-US" dirty="0" smtClean="0"/>
              <a:t>Find all the current and VCE</a:t>
            </a:r>
            <a:endParaRPr lang="en-US" dirty="0"/>
          </a:p>
        </p:txBody>
      </p:sp>
      <p:pic>
        <p:nvPicPr>
          <p:cNvPr id="8194" name="Picture 2" descr="https://electronicspost.com/wp-content/uploads/2019/07/1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1951"/>
            <a:ext cx="3594904" cy="38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81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 = 1.8mA</a:t>
            </a:r>
          </a:p>
          <a:p>
            <a:r>
              <a:rPr lang="en-US" dirty="0" smtClean="0"/>
              <a:t>VCE = 9.74V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5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7180" y="1825625"/>
            <a:ext cx="5126620" cy="4351338"/>
          </a:xfrm>
        </p:spPr>
        <p:txBody>
          <a:bodyPr/>
          <a:lstStyle/>
          <a:p>
            <a:r>
              <a:rPr lang="en-US" b="1" dirty="0"/>
              <a:t>Determine the values of V</a:t>
            </a:r>
            <a:r>
              <a:rPr lang="en-US" b="1" baseline="-25000" dirty="0"/>
              <a:t>CE(off)</a:t>
            </a:r>
            <a:r>
              <a:rPr lang="en-US" b="1" dirty="0"/>
              <a:t> and I</a:t>
            </a:r>
            <a:r>
              <a:rPr lang="en-US" b="1" baseline="-25000" dirty="0"/>
              <a:t>C(sat) </a:t>
            </a:r>
            <a:endParaRPr lang="en-US" b="1" dirty="0"/>
          </a:p>
          <a:p>
            <a:r>
              <a:rPr lang="en-US" dirty="0" smtClean="0"/>
              <a:t>VCE(Sat) ~ 0V</a:t>
            </a:r>
            <a:endParaRPr lang="en-US" dirty="0"/>
          </a:p>
        </p:txBody>
      </p:sp>
      <p:pic>
        <p:nvPicPr>
          <p:cNvPr id="9218" name="Picture 2" descr="https://electronicspost.com/wp-content/uploads/2019/07/1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1" y="1845875"/>
            <a:ext cx="5249802" cy="433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48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VCE(Off) = 12 + 12 = 24V</a:t>
            </a:r>
          </a:p>
          <a:p>
            <a:r>
              <a:rPr lang="en-US" dirty="0" smtClean="0"/>
              <a:t>IC(Sat) = 24 / (RE + RC)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7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372" y="1825625"/>
            <a:ext cx="3934428" cy="4351338"/>
          </a:xfrm>
        </p:spPr>
        <p:txBody>
          <a:bodyPr/>
          <a:lstStyle/>
          <a:p>
            <a:r>
              <a:rPr lang="en-US" b="1" dirty="0"/>
              <a:t>Determine whether or not the </a:t>
            </a:r>
            <a:r>
              <a:rPr lang="en-US" b="1" dirty="0" smtClean="0"/>
              <a:t>transistor is </a:t>
            </a:r>
            <a:r>
              <a:rPr lang="en-US" b="1" dirty="0"/>
              <a:t>in </a:t>
            </a:r>
            <a:r>
              <a:rPr lang="en-US" b="1" dirty="0" smtClean="0"/>
              <a:t>saturation</a:t>
            </a:r>
            <a:endParaRPr lang="en-US" b="1" dirty="0"/>
          </a:p>
          <a:p>
            <a:r>
              <a:rPr lang="en-US" dirty="0" smtClean="0"/>
              <a:t>VCE(Sat) = </a:t>
            </a:r>
            <a:r>
              <a:rPr lang="en-US" dirty="0" err="1" smtClean="0"/>
              <a:t>Vknee</a:t>
            </a:r>
            <a:r>
              <a:rPr lang="en-US" dirty="0" smtClean="0"/>
              <a:t> = 0.2V</a:t>
            </a:r>
          </a:p>
          <a:p>
            <a:endParaRPr lang="en-US" dirty="0"/>
          </a:p>
        </p:txBody>
      </p:sp>
      <p:pic>
        <p:nvPicPr>
          <p:cNvPr id="10242" name="Picture 2" descr="https://electronicspost.com/wp-content/uploads/2019/07/1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5" y="2349660"/>
            <a:ext cx="6605930" cy="30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4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430" y="1825625"/>
            <a:ext cx="4235370" cy="4351338"/>
          </a:xfrm>
        </p:spPr>
        <p:txBody>
          <a:bodyPr/>
          <a:lstStyle/>
          <a:p>
            <a:r>
              <a:rPr lang="en-US" b="1" dirty="0" smtClean="0"/>
              <a:t>Find </a:t>
            </a:r>
            <a:r>
              <a:rPr lang="en-US" b="1" dirty="0"/>
              <a:t>the base supply voltage ( V</a:t>
            </a:r>
            <a:r>
              <a:rPr lang="en-US" b="1" baseline="-25000" dirty="0"/>
              <a:t>BB</a:t>
            </a:r>
            <a:r>
              <a:rPr lang="en-US" b="1" dirty="0"/>
              <a:t>) that just puts the transistor into saturation. </a:t>
            </a:r>
            <a:endParaRPr lang="en-US" b="1" dirty="0" smtClean="0"/>
          </a:p>
          <a:p>
            <a:r>
              <a:rPr lang="en-US" b="1" dirty="0" smtClean="0"/>
              <a:t>β </a:t>
            </a:r>
            <a:r>
              <a:rPr lang="en-US" b="1" dirty="0"/>
              <a:t>= 200.</a:t>
            </a:r>
          </a:p>
          <a:p>
            <a:r>
              <a:rPr lang="en-US" dirty="0" smtClean="0"/>
              <a:t>VCE(Sat) ~ 0V</a:t>
            </a:r>
            <a:endParaRPr lang="en-US" dirty="0"/>
          </a:p>
        </p:txBody>
      </p:sp>
      <p:pic>
        <p:nvPicPr>
          <p:cNvPr id="11266" name="Picture 2" descr="https://electronicspost.com/wp-content/uploads/2019/07/1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289104" cy="41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36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Operation Modes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29" y="2702301"/>
            <a:ext cx="4677438" cy="348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838200" y="1411572"/>
            <a:ext cx="5598342" cy="51977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0: Cut-off mode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increased (higher than 0.7V), 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increased: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l-GR" b="1" i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Amplifier mode (Active mode)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increased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V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Saturation mode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small (0.2V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b="1" dirty="0"/>
              <a:t>α </a:t>
            </a:r>
            <a:r>
              <a:rPr lang="en-US" b="1" dirty="0" smtClean="0"/>
              <a:t>= </a:t>
            </a:r>
            <a:r>
              <a:rPr lang="el-G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/(</a:t>
            </a:r>
            <a:r>
              <a:rPr lang="el-GR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+1) ~ 0.9</a:t>
            </a:r>
          </a:p>
          <a:p>
            <a:r>
              <a:rPr lang="el-GR" b="1" dirty="0" smtClean="0"/>
              <a:t>α </a:t>
            </a:r>
            <a:r>
              <a:rPr lang="en-US" b="1" dirty="0" smtClean="0"/>
              <a:t>= IC/IE</a:t>
            </a:r>
            <a:endParaRPr lang="el-GR" b="1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VBB &gt; 1.95V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8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Bias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030" y="1825625"/>
            <a:ext cx="5149770" cy="4351338"/>
          </a:xfrm>
        </p:spPr>
        <p:txBody>
          <a:bodyPr/>
          <a:lstStyle/>
          <a:p>
            <a:r>
              <a:rPr lang="en-US" dirty="0" smtClean="0"/>
              <a:t>Determine the state of the transistor with 3 different values of RC: 2k, 4k and 8k</a:t>
            </a:r>
            <a:endParaRPr lang="en-US" dirty="0"/>
          </a:p>
        </p:txBody>
      </p:sp>
      <p:pic>
        <p:nvPicPr>
          <p:cNvPr id="12290" name="Picture 2" descr="https://electronicspost.com/wp-content/uploads/2019/07/1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0177"/>
            <a:ext cx="3745374" cy="4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32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2530" y="5744584"/>
            <a:ext cx="9010221" cy="829952"/>
          </a:xfrm>
        </p:spPr>
        <p:txBody>
          <a:bodyPr/>
          <a:lstStyle/>
          <a:p>
            <a:r>
              <a:rPr lang="en-US" dirty="0" smtClean="0"/>
              <a:t>Determine values on V1, V2, V3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38" y="1273996"/>
            <a:ext cx="4892040" cy="405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0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36" y="1331518"/>
            <a:ext cx="3528509" cy="374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39" y="5131399"/>
            <a:ext cx="4763326" cy="4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825386"/>
            <a:ext cx="2452591" cy="78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77" y="5823932"/>
            <a:ext cx="1922331" cy="80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55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given figure. The most probable cause of trouble, if any, from these voltage measurements 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www.indiabix.com/_files/images/electronic-devices-and-circuit-theory/mcq5_1015_1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92" y="2802699"/>
            <a:ext cx="4279034" cy="383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53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given figure. The most probable cause of trouble, if any, from these voltage measurements 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www.indiabix.com/_files/images/electronic-devices-and-circuit-theory/mcq5_1015_1b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484" y="2778623"/>
            <a:ext cx="4059917" cy="368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this figure. If V</a:t>
            </a:r>
            <a:r>
              <a:rPr lang="en-US" baseline="-25000" dirty="0"/>
              <a:t>CE</a:t>
            </a:r>
            <a:r>
              <a:rPr lang="en-US" dirty="0"/>
              <a:t> = 0.2 V, I</a:t>
            </a:r>
            <a:r>
              <a:rPr lang="en-US" baseline="-25000" dirty="0"/>
              <a:t>C(sat)</a:t>
            </a:r>
            <a:r>
              <a:rPr lang="en-US" dirty="0"/>
              <a:t> 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www.indiabix.com/_files/images/electronic-devices-and-circuit-theory/mcq4_1015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519" y="2651398"/>
            <a:ext cx="3990108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7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this figure. Determine the minimum value of I</a:t>
            </a:r>
            <a:r>
              <a:rPr lang="en-US" baseline="-25000" dirty="0" smtClean="0"/>
              <a:t>B</a:t>
            </a:r>
            <a:r>
              <a:rPr lang="en-US" dirty="0"/>
              <a:t> that will produce </a:t>
            </a:r>
            <a:r>
              <a:rPr lang="en-US" dirty="0" smtClean="0"/>
              <a:t>saturation (V</a:t>
            </a:r>
            <a:r>
              <a:rPr lang="en-US" baseline="-25000" dirty="0" smtClean="0"/>
              <a:t>CE</a:t>
            </a:r>
            <a:r>
              <a:rPr lang="en-US" dirty="0" smtClean="0"/>
              <a:t>(sat) = 0.2V).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www.indiabix.com/_files/images/electronic-devices-and-circuit-theory/mcq4_1015_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519" y="2651398"/>
            <a:ext cx="3990108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5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this figure. The value of V</a:t>
            </a:r>
            <a:r>
              <a:rPr lang="en-US" baseline="-25000" dirty="0"/>
              <a:t>BC</a:t>
            </a:r>
            <a:r>
              <a:rPr lang="en-US" dirty="0"/>
              <a:t> 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www.indiabix.com/_files/images/electronic-devices-and-circuit-theory/mcq4_1012_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44" y="2590367"/>
            <a:ext cx="4984363" cy="320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09160" y="1825214"/>
            <a:ext cx="5756910" cy="4514626"/>
          </a:xfrm>
        </p:spPr>
        <p:txBody>
          <a:bodyPr>
            <a:normAutofit/>
          </a:bodyPr>
          <a:lstStyle/>
          <a:p>
            <a:r>
              <a:rPr lang="en-US" dirty="0" smtClean="0"/>
              <a:t>Determine R</a:t>
            </a:r>
            <a:r>
              <a:rPr lang="en-US" baseline="-25000" dirty="0" smtClean="0"/>
              <a:t>C</a:t>
            </a:r>
            <a:r>
              <a:rPr lang="en-US" dirty="0" smtClean="0"/>
              <a:t>, R</a:t>
            </a:r>
            <a:r>
              <a:rPr lang="en-US" baseline="-25000" dirty="0" smtClean="0"/>
              <a:t>E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C</a:t>
            </a:r>
            <a:r>
              <a:rPr lang="en-US" dirty="0" smtClean="0"/>
              <a:t> = 5V, I</a:t>
            </a:r>
            <a:r>
              <a:rPr lang="en-US" baseline="-25000" dirty="0" smtClean="0"/>
              <a:t>C</a:t>
            </a:r>
            <a:r>
              <a:rPr lang="en-US" dirty="0" smtClean="0"/>
              <a:t> = 2mA</a:t>
            </a:r>
          </a:p>
          <a:p>
            <a:r>
              <a:rPr lang="el-GR" b="1" i="1" dirty="0"/>
              <a:t>β</a:t>
            </a:r>
            <a:r>
              <a:rPr lang="en-US" b="1" i="1" baseline="-25000" dirty="0"/>
              <a:t>DC</a:t>
            </a:r>
            <a:r>
              <a:rPr lang="en-US" dirty="0" smtClean="0"/>
              <a:t> = 100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583" t="35185" r="72001" b="17111"/>
          <a:stretch/>
        </p:blipFill>
        <p:spPr>
          <a:xfrm>
            <a:off x="1981200" y="1432560"/>
            <a:ext cx="2270760" cy="49072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440430" y="3227070"/>
            <a:ext cx="845820" cy="38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5096" y="3227070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C</a:t>
            </a:r>
            <a:r>
              <a:rPr lang="en-US" dirty="0"/>
              <a:t> = 5(V)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2422820" y="252571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C</a:t>
            </a:r>
            <a:r>
              <a:rPr lang="en-US" dirty="0"/>
              <a:t> = 2(mA)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Emitter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2755" y="2725782"/>
            <a:ext cx="5013959" cy="2484529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For </a:t>
            </a:r>
            <a:r>
              <a:rPr lang="en-US" b="1" dirty="0"/>
              <a:t>a transistor, β = 45 and voltage drop across 1kΩ which is connected in the  collector circuit is 1 volt. Find the base current</a:t>
            </a:r>
          </a:p>
          <a:p>
            <a:endParaRPr lang="en-US" dirty="0"/>
          </a:p>
        </p:txBody>
      </p:sp>
      <p:pic>
        <p:nvPicPr>
          <p:cNvPr id="1026" name="Picture 2" descr="https://electronicspost.com/wp-content/uploads/2019/07/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55925"/>
            <a:ext cx="4912600" cy="385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69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500" t="35556" r="48625" b="17111"/>
          <a:stretch/>
        </p:blipFill>
        <p:spPr>
          <a:xfrm>
            <a:off x="3758780" y="874587"/>
            <a:ext cx="5057560" cy="58866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0438" t="20667" r="57875" b="28222"/>
          <a:stretch/>
        </p:blipFill>
        <p:spPr>
          <a:xfrm>
            <a:off x="6296240" y="1813560"/>
            <a:ext cx="3704844" cy="4556760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562530" y="1376738"/>
            <a:ext cx="9010221" cy="519779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-1.5V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 = 1mA</a:t>
            </a:r>
          </a:p>
          <a:p>
            <a:r>
              <a:rPr lang="en-US" dirty="0" smtClean="0"/>
              <a:t>IB = IC/ 45</a:t>
            </a:r>
          </a:p>
          <a:p>
            <a:r>
              <a:rPr lang="en-US" dirty="0" smtClean="0"/>
              <a:t>VCE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1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Emitter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948" y="2211681"/>
            <a:ext cx="5884817" cy="3869487"/>
          </a:xfrm>
        </p:spPr>
        <p:txBody>
          <a:bodyPr/>
          <a:lstStyle/>
          <a:p>
            <a:pPr marL="0" indent="0">
              <a:buNone/>
            </a:pPr>
            <a:r>
              <a:rPr lang="el-GR" b="1" dirty="0" smtClean="0"/>
              <a:t>α </a:t>
            </a:r>
            <a:r>
              <a:rPr lang="el-GR" b="1" dirty="0"/>
              <a:t>= </a:t>
            </a:r>
            <a:r>
              <a:rPr lang="el-GR" b="1" dirty="0" smtClean="0"/>
              <a:t>0.96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	Determine </a:t>
            </a:r>
            <a:r>
              <a:rPr lang="en-US" b="1" dirty="0"/>
              <a:t>: </a:t>
            </a:r>
            <a:r>
              <a:rPr lang="en-US" b="1" dirty="0" smtClean="0"/>
              <a:t>VCE and IB</a:t>
            </a:r>
            <a:endParaRPr lang="en-US" dirty="0"/>
          </a:p>
        </p:txBody>
      </p:sp>
      <p:pic>
        <p:nvPicPr>
          <p:cNvPr id="2050" name="Picture 2" descr="https://electronicspost.com/wp-content/uploads/2019/07/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58" y="2307476"/>
            <a:ext cx="4713231" cy="338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1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VCE = VCC – 0.5V</a:t>
            </a:r>
          </a:p>
          <a:p>
            <a:r>
              <a:rPr lang="en-US" dirty="0" smtClean="0"/>
              <a:t>IC = 0.5V/RC</a:t>
            </a:r>
          </a:p>
          <a:p>
            <a:r>
              <a:rPr lang="en-US" dirty="0" smtClean="0"/>
              <a:t>beta = alpha ( 1- alpha)</a:t>
            </a:r>
          </a:p>
          <a:p>
            <a:r>
              <a:rPr lang="en-US" dirty="0" smtClean="0"/>
              <a:t>IB = IC/beta = 0.026mA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302" y="1825625"/>
            <a:ext cx="4848497" cy="4351338"/>
          </a:xfrm>
        </p:spPr>
        <p:txBody>
          <a:bodyPr/>
          <a:lstStyle/>
          <a:p>
            <a:r>
              <a:rPr lang="en-US" b="1" dirty="0"/>
              <a:t>Determine V</a:t>
            </a:r>
            <a:r>
              <a:rPr lang="en-US" b="1" baseline="-25000" dirty="0"/>
              <a:t>CB</a:t>
            </a:r>
            <a:endParaRPr lang="en-US" b="1" dirty="0"/>
          </a:p>
          <a:p>
            <a:r>
              <a:rPr lang="en-US" dirty="0" smtClean="0"/>
              <a:t>Beta = 150</a:t>
            </a:r>
            <a:endParaRPr lang="en-US" dirty="0"/>
          </a:p>
        </p:txBody>
      </p:sp>
      <p:pic>
        <p:nvPicPr>
          <p:cNvPr id="5122" name="Picture 2" descr="https://electronicspost.com/wp-content/uploads/2019/07/13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4" b="5907"/>
          <a:stretch/>
        </p:blipFill>
        <p:spPr bwMode="auto">
          <a:xfrm>
            <a:off x="736697" y="2287180"/>
            <a:ext cx="4796421" cy="346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5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2.85V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Load Line (VCE)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0" y="1825625"/>
            <a:ext cx="4169229" cy="4351338"/>
          </a:xfrm>
        </p:spPr>
        <p:txBody>
          <a:bodyPr/>
          <a:lstStyle/>
          <a:p>
            <a:r>
              <a:rPr lang="en-US" dirty="0" smtClean="0"/>
              <a:t>Construct the equation for VCE in the circuit</a:t>
            </a:r>
          </a:p>
          <a:p>
            <a:r>
              <a:rPr lang="en-US" dirty="0" smtClean="0"/>
              <a:t>Draw the DC Load Line (relation between VCE and IC)</a:t>
            </a:r>
            <a:endParaRPr lang="en-US" dirty="0"/>
          </a:p>
        </p:txBody>
      </p:sp>
      <p:pic>
        <p:nvPicPr>
          <p:cNvPr id="3074" name="Picture 2" descr="https://electronicspost.com/wp-content/uploads/2019/07/1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3" y="2024532"/>
            <a:ext cx="3893911" cy="339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0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482</Words>
  <Application>Microsoft Office PowerPoint</Application>
  <PresentationFormat>Widescreen</PresentationFormat>
  <Paragraphs>101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Exercise on BJT</vt:lpstr>
      <vt:lpstr>BJT Operation Modes</vt:lpstr>
      <vt:lpstr>Common Emitter Connection</vt:lpstr>
      <vt:lpstr>Answer</vt:lpstr>
      <vt:lpstr>Common Emitter Connection</vt:lpstr>
      <vt:lpstr>Answer</vt:lpstr>
      <vt:lpstr>PowerPoint Presentation</vt:lpstr>
      <vt:lpstr>Answer</vt:lpstr>
      <vt:lpstr>DC Load Line (VCE)</vt:lpstr>
      <vt:lpstr>Answer</vt:lpstr>
      <vt:lpstr>Common Base Connection</vt:lpstr>
      <vt:lpstr>Common Base Connection</vt:lpstr>
      <vt:lpstr>Answer</vt:lpstr>
      <vt:lpstr>PowerPoint Presentation</vt:lpstr>
      <vt:lpstr>PowerPoint Presentation</vt:lpstr>
      <vt:lpstr>Saturation</vt:lpstr>
      <vt:lpstr>Answer</vt:lpstr>
      <vt:lpstr>Saturation</vt:lpstr>
      <vt:lpstr>Saturation</vt:lpstr>
      <vt:lpstr>Answer</vt:lpstr>
      <vt:lpstr>Fix Bias Configuration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on BJT</dc:title>
  <dc:creator>USER</dc:creator>
  <cp:lastModifiedBy>USER</cp:lastModifiedBy>
  <cp:revision>8</cp:revision>
  <dcterms:created xsi:type="dcterms:W3CDTF">2021-10-03T23:42:37Z</dcterms:created>
  <dcterms:modified xsi:type="dcterms:W3CDTF">2021-10-04T00:49:02Z</dcterms:modified>
</cp:coreProperties>
</file>