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1" r:id="rId4"/>
    <p:sldId id="259" r:id="rId5"/>
    <p:sldId id="258" r:id="rId6"/>
    <p:sldId id="266" r:id="rId7"/>
    <p:sldId id="269" r:id="rId8"/>
    <p:sldId id="257" r:id="rId9"/>
    <p:sldId id="260" r:id="rId10"/>
    <p:sldId id="262" r:id="rId11"/>
    <p:sldId id="263" r:id="rId12"/>
    <p:sldId id="264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BCB37-DBF7-4608-B770-886F8C9F9F6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5CB05-A1D1-4D12-B979-E41DEFF1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5CB05-A1D1-4D12-B979-E41DEFF168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FB99-0EE8-4FD0-AF05-74CB4877027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D740-98FA-4767-A8C3-DC9EDDB84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JFET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value of V</a:t>
            </a:r>
            <a:r>
              <a:rPr lang="en-US" baseline="-25000" dirty="0"/>
              <a:t>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0" y="1825625"/>
            <a:ext cx="5623560" cy="4351338"/>
          </a:xfrm>
        </p:spPr>
        <p:txBody>
          <a:bodyPr/>
          <a:lstStyle/>
          <a:p>
            <a:r>
              <a:rPr lang="en-US" dirty="0" smtClean="0"/>
              <a:t>20V</a:t>
            </a:r>
          </a:p>
          <a:p>
            <a:r>
              <a:rPr lang="en-US" dirty="0" smtClean="0"/>
              <a:t>8V</a:t>
            </a:r>
          </a:p>
          <a:p>
            <a:r>
              <a:rPr lang="en-US" dirty="0" smtClean="0"/>
              <a:t>6V</a:t>
            </a:r>
          </a:p>
          <a:p>
            <a:r>
              <a:rPr lang="en-US" dirty="0" smtClean="0"/>
              <a:t>2V</a:t>
            </a:r>
            <a:endParaRPr lang="en-US" dirty="0"/>
          </a:p>
        </p:txBody>
      </p:sp>
      <p:pic>
        <p:nvPicPr>
          <p:cNvPr id="3074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99" y="1825625"/>
            <a:ext cx="2902509" cy="37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3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self-biased n-channel JFET has a V</a:t>
            </a:r>
            <a:r>
              <a:rPr lang="en-US" baseline="-25000" dirty="0"/>
              <a:t>D</a:t>
            </a:r>
            <a:r>
              <a:rPr lang="en-US" dirty="0"/>
              <a:t> = 6 V. V</a:t>
            </a:r>
            <a:r>
              <a:rPr lang="en-US" baseline="-25000" dirty="0"/>
              <a:t>GS</a:t>
            </a:r>
            <a:r>
              <a:rPr lang="en-US" dirty="0"/>
              <a:t> = –3 V. Find the value of V</a:t>
            </a:r>
            <a:r>
              <a:rPr lang="en-US" baseline="-25000" dirty="0"/>
              <a:t>DS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5354" cy="4351338"/>
          </a:xfrm>
        </p:spPr>
        <p:txBody>
          <a:bodyPr/>
          <a:lstStyle/>
          <a:p>
            <a:r>
              <a:rPr lang="en-US" dirty="0" smtClean="0"/>
              <a:t>In a self bias configuration VG = 0V and there is a Resistor RS, connected to the Ground</a:t>
            </a:r>
            <a:endParaRPr lang="en-US" dirty="0"/>
          </a:p>
        </p:txBody>
      </p:sp>
      <p:pic>
        <p:nvPicPr>
          <p:cNvPr id="4098" name="Picture 2" descr="Self-biased JFET - Midpoint bias: Why set the drain voltage to one-half of  it? - Electrical Engineering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24" y="1937659"/>
            <a:ext cx="2183311" cy="38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0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 = 6 mA. Calculate the value of V</a:t>
            </a:r>
            <a:r>
              <a:rPr lang="en-US" baseline="-25000" dirty="0"/>
              <a:t>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86" y="1825625"/>
            <a:ext cx="3646714" cy="4351338"/>
          </a:xfrm>
        </p:spPr>
        <p:txBody>
          <a:bodyPr/>
          <a:lstStyle/>
          <a:p>
            <a:r>
              <a:rPr lang="en-US" dirty="0" smtClean="0"/>
              <a:t>-9V</a:t>
            </a:r>
          </a:p>
          <a:p>
            <a:r>
              <a:rPr lang="en-US" dirty="0" smtClean="0"/>
              <a:t>9V</a:t>
            </a:r>
          </a:p>
          <a:p>
            <a:r>
              <a:rPr lang="en-US" dirty="0" smtClean="0"/>
              <a:t>6V</a:t>
            </a:r>
          </a:p>
          <a:p>
            <a:r>
              <a:rPr lang="en-US" dirty="0" smtClean="0"/>
              <a:t>3V</a:t>
            </a:r>
            <a:endParaRPr lang="en-US" dirty="0"/>
          </a:p>
        </p:txBody>
      </p:sp>
      <p:pic>
        <p:nvPicPr>
          <p:cNvPr id="5122" name="Picture 2" descr="https://www.indiabix.com/_files/images/electronic-devices-and-circuit-theory/mcq7_1013_1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96" y="2244209"/>
            <a:ext cx="2151017" cy="380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given figure. I</a:t>
            </a:r>
            <a:r>
              <a:rPr lang="en-US" baseline="-25000" dirty="0"/>
              <a:t>D</a:t>
            </a:r>
            <a:r>
              <a:rPr lang="en-US" dirty="0"/>
              <a:t> = 6 mA. Calculate the value of V</a:t>
            </a:r>
            <a:r>
              <a:rPr lang="en-US" baseline="-25000" dirty="0"/>
              <a:t>DS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530" y="1825625"/>
            <a:ext cx="4108269" cy="4351338"/>
          </a:xfrm>
        </p:spPr>
        <p:txBody>
          <a:bodyPr/>
          <a:lstStyle/>
          <a:p>
            <a:r>
              <a:rPr lang="en-US" dirty="0" smtClean="0"/>
              <a:t>-6V</a:t>
            </a:r>
          </a:p>
          <a:p>
            <a:r>
              <a:rPr lang="en-US" dirty="0" smtClean="0"/>
              <a:t>6V</a:t>
            </a:r>
          </a:p>
          <a:p>
            <a:r>
              <a:rPr lang="en-US" dirty="0" smtClean="0"/>
              <a:t>12V</a:t>
            </a:r>
          </a:p>
          <a:p>
            <a:r>
              <a:rPr lang="en-US" dirty="0" smtClean="0"/>
              <a:t>-3V</a:t>
            </a:r>
            <a:endParaRPr lang="en-US" dirty="0"/>
          </a:p>
        </p:txBody>
      </p:sp>
      <p:pic>
        <p:nvPicPr>
          <p:cNvPr id="7170" name="Picture 2" descr="https://www.indiabix.com/_files/images/electronic-devices-and-circuit-theory/mcq7_1013_1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69" y="1825625"/>
            <a:ext cx="2247991" cy="43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7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figure given below. Determine the value of V</a:t>
            </a:r>
            <a:r>
              <a:rPr lang="en-US" baseline="-25000" dirty="0"/>
              <a:t>GS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108" y="1825625"/>
            <a:ext cx="4334691" cy="4351338"/>
          </a:xfrm>
        </p:spPr>
        <p:txBody>
          <a:bodyPr/>
          <a:lstStyle/>
          <a:p>
            <a:r>
              <a:rPr lang="en-US" dirty="0" smtClean="0"/>
              <a:t>-20V</a:t>
            </a:r>
          </a:p>
          <a:p>
            <a:r>
              <a:rPr lang="en-US" dirty="0" smtClean="0"/>
              <a:t>-8V</a:t>
            </a:r>
          </a:p>
          <a:p>
            <a:r>
              <a:rPr lang="en-US" dirty="0" smtClean="0"/>
              <a:t>-6V</a:t>
            </a:r>
          </a:p>
          <a:p>
            <a:r>
              <a:rPr lang="en-US" dirty="0" smtClean="0"/>
              <a:t>-2V</a:t>
            </a:r>
            <a:endParaRPr lang="en-US" dirty="0"/>
          </a:p>
        </p:txBody>
      </p:sp>
      <p:pic>
        <p:nvPicPr>
          <p:cNvPr id="8194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8" y="2084478"/>
            <a:ext cx="3014345" cy="39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type(s) of gate-to-source voltage(s) can a depletion MOSFET (D-MOSFET) operate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</a:t>
            </a:r>
          </a:p>
          <a:p>
            <a:r>
              <a:rPr lang="en-US" dirty="0" smtClean="0"/>
              <a:t>Positive</a:t>
            </a:r>
          </a:p>
          <a:p>
            <a:r>
              <a:rPr lang="en-US" dirty="0" smtClean="0"/>
              <a:t>Negative</a:t>
            </a:r>
          </a:p>
          <a:p>
            <a:r>
              <a:rPr lang="en-US" dirty="0" smtClean="0"/>
              <a:t>Any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5" y="103868"/>
            <a:ext cx="10515600" cy="1325563"/>
          </a:xfrm>
        </p:spPr>
        <p:txBody>
          <a:bodyPr/>
          <a:lstStyle/>
          <a:p>
            <a:r>
              <a:rPr lang="en-US" dirty="0" smtClean="0"/>
              <a:t>Remind…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371" y="949234"/>
            <a:ext cx="10047981" cy="530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37121" y="1561919"/>
            <a:ext cx="115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350" y="2957278"/>
            <a:ext cx="2926080" cy="88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0" y="2786743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Pinch-off voltage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22720" y="2274797"/>
            <a:ext cx="836023" cy="61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22720" y="2891246"/>
            <a:ext cx="836023" cy="50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051" y="525126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Cut 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9035" y="941677"/>
            <a:ext cx="12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Breakdown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JFET, the value of V</a:t>
            </a:r>
            <a:r>
              <a:rPr lang="en-US" baseline="-25000" dirty="0"/>
              <a:t>DS</a:t>
            </a:r>
            <a:r>
              <a:rPr lang="en-US" dirty="0"/>
              <a:t> at which I</a:t>
            </a:r>
            <a:r>
              <a:rPr lang="en-US" baseline="-25000" dirty="0"/>
              <a:t>D</a:t>
            </a:r>
            <a:r>
              <a:rPr lang="en-US" dirty="0"/>
              <a:t> becomes essentially constant is the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pinch-off voltage</a:t>
            </a:r>
            <a:r>
              <a:rPr lang="en-US" dirty="0" smtClean="0"/>
              <a:t>.</a:t>
            </a:r>
          </a:p>
          <a:p>
            <a:r>
              <a:rPr lang="en-US" dirty="0"/>
              <a:t>cutoff </a:t>
            </a:r>
            <a:r>
              <a:rPr lang="en-US" dirty="0" smtClean="0"/>
              <a:t>voltage.</a:t>
            </a:r>
          </a:p>
          <a:p>
            <a:r>
              <a:rPr lang="en-US" dirty="0"/>
              <a:t>breakdown voltage</a:t>
            </a:r>
            <a:r>
              <a:rPr lang="en-US" dirty="0" smtClean="0"/>
              <a:t>.</a:t>
            </a:r>
          </a:p>
          <a:p>
            <a:r>
              <a:rPr lang="en-US" dirty="0" err="1"/>
              <a:t>ohmic</a:t>
            </a:r>
            <a:r>
              <a:rPr lang="en-US" dirty="0"/>
              <a:t> voltage.</a:t>
            </a:r>
          </a:p>
        </p:txBody>
      </p:sp>
    </p:spTree>
    <p:extLst>
      <p:ext uri="{BB962C8B-B14F-4D97-AF65-F5344CB8AC3E}">
        <p14:creationId xmlns:p14="http://schemas.microsoft.com/office/powerpoint/2010/main" val="29311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JFET data sheet specifies V</a:t>
            </a:r>
            <a:r>
              <a:rPr lang="en-US" baseline="-25000" dirty="0"/>
              <a:t>GS(off)</a:t>
            </a:r>
            <a:r>
              <a:rPr lang="en-US" dirty="0"/>
              <a:t> = –10 V and I</a:t>
            </a:r>
            <a:r>
              <a:rPr lang="en-US" baseline="-25000" dirty="0"/>
              <a:t>DSS</a:t>
            </a:r>
            <a:r>
              <a:rPr lang="en-US" dirty="0"/>
              <a:t> = 8 mA. Find the value of I</a:t>
            </a:r>
            <a:r>
              <a:rPr lang="en-US" baseline="-25000" dirty="0"/>
              <a:t>D</a:t>
            </a:r>
            <a:r>
              <a:rPr lang="en-US" dirty="0"/>
              <a:t> when V</a:t>
            </a:r>
            <a:r>
              <a:rPr lang="en-US" baseline="-25000" dirty="0"/>
              <a:t>GS</a:t>
            </a:r>
            <a:r>
              <a:rPr lang="en-US" dirty="0"/>
              <a:t> = –3 V.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2mA</a:t>
            </a:r>
          </a:p>
          <a:p>
            <a:r>
              <a:rPr lang="en-US" dirty="0" smtClean="0"/>
              <a:t>1.4mA</a:t>
            </a:r>
          </a:p>
          <a:p>
            <a:r>
              <a:rPr lang="en-US" dirty="0" smtClean="0"/>
              <a:t>4.8mA</a:t>
            </a:r>
          </a:p>
          <a:p>
            <a:r>
              <a:rPr lang="en-US" dirty="0" smtClean="0"/>
              <a:t>3.92mA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JFET data sheet specifies V</a:t>
            </a:r>
            <a:r>
              <a:rPr lang="en-US" baseline="-25000" dirty="0"/>
              <a:t>GS(off)</a:t>
            </a:r>
            <a:r>
              <a:rPr lang="en-US" dirty="0"/>
              <a:t> = –6 V and I</a:t>
            </a:r>
            <a:r>
              <a:rPr lang="en-US" baseline="-25000" dirty="0"/>
              <a:t>DSS</a:t>
            </a:r>
            <a:r>
              <a:rPr lang="en-US" dirty="0"/>
              <a:t> = 8 mA. Find the value of I</a:t>
            </a:r>
            <a:r>
              <a:rPr lang="en-US" baseline="-25000" dirty="0"/>
              <a:t>D</a:t>
            </a:r>
            <a:r>
              <a:rPr lang="en-US" dirty="0"/>
              <a:t> when V</a:t>
            </a:r>
            <a:r>
              <a:rPr lang="en-US" baseline="-25000" dirty="0"/>
              <a:t>GS</a:t>
            </a:r>
            <a:r>
              <a:rPr lang="en-US" dirty="0"/>
              <a:t> = –3 V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2mA</a:t>
            </a:r>
          </a:p>
          <a:p>
            <a:pPr marL="0" indent="0">
              <a:buNone/>
            </a:pPr>
            <a:r>
              <a:rPr lang="en-US" dirty="0" smtClean="0"/>
              <a:t>4mA</a:t>
            </a:r>
          </a:p>
          <a:p>
            <a:pPr marL="0" indent="0">
              <a:buNone/>
            </a:pPr>
            <a:r>
              <a:rPr lang="en-US" dirty="0" smtClean="0"/>
              <a:t>8mA</a:t>
            </a:r>
          </a:p>
          <a:p>
            <a:pPr marL="0" indent="0">
              <a:buNone/>
            </a:pPr>
            <a:r>
              <a:rPr lang="en-US" dirty="0" smtClean="0"/>
              <a:t>None of these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drain characteristic curve of a JFET for V</a:t>
            </a:r>
            <a:r>
              <a:rPr lang="en-US" baseline="-25000" dirty="0"/>
              <a:t>GS</a:t>
            </a:r>
            <a:r>
              <a:rPr lang="en-US" dirty="0"/>
              <a:t> = 0, the pinch-off voltage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the </a:t>
            </a:r>
            <a:r>
              <a:rPr lang="en-US" dirty="0" err="1" smtClean="0"/>
              <a:t>ohmic</a:t>
            </a:r>
            <a:r>
              <a:rPr lang="en-US" dirty="0" smtClean="0"/>
              <a:t> </a:t>
            </a:r>
            <a:r>
              <a:rPr lang="en-US" dirty="0"/>
              <a:t>area</a:t>
            </a:r>
            <a:r>
              <a:rPr lang="en-US" dirty="0" smtClean="0"/>
              <a:t>.</a:t>
            </a:r>
          </a:p>
          <a:p>
            <a:r>
              <a:rPr lang="en-US" dirty="0"/>
              <a:t>between the </a:t>
            </a:r>
            <a:r>
              <a:rPr lang="en-US" dirty="0" err="1"/>
              <a:t>ohmic</a:t>
            </a:r>
            <a:r>
              <a:rPr lang="en-US" dirty="0"/>
              <a:t> area and the constant current area</a:t>
            </a:r>
            <a:r>
              <a:rPr lang="en-US" dirty="0" smtClean="0"/>
              <a:t>.</a:t>
            </a:r>
          </a:p>
          <a:p>
            <a:r>
              <a:rPr lang="en-US" dirty="0"/>
              <a:t>between the constant current area and the breakdown region</a:t>
            </a:r>
            <a:r>
              <a:rPr lang="en-US" dirty="0" smtClean="0"/>
              <a:t>.</a:t>
            </a:r>
          </a:p>
          <a:p>
            <a:r>
              <a:rPr lang="en-US" dirty="0"/>
              <a:t>above the breakdown region.</a:t>
            </a:r>
          </a:p>
        </p:txBody>
      </p:sp>
    </p:spTree>
    <p:extLst>
      <p:ext uri="{BB962C8B-B14F-4D97-AF65-F5344CB8AC3E}">
        <p14:creationId xmlns:p14="http://schemas.microsoft.com/office/powerpoint/2010/main" val="279140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V</a:t>
            </a:r>
            <a:r>
              <a:rPr lang="en-US" baseline="-25000" dirty="0"/>
              <a:t>GS</a:t>
            </a:r>
            <a:r>
              <a:rPr lang="en-US" dirty="0"/>
              <a:t> that makes I</a:t>
            </a:r>
            <a:r>
              <a:rPr lang="en-US" baseline="-25000" dirty="0"/>
              <a:t>D</a:t>
            </a:r>
            <a:r>
              <a:rPr lang="en-US" dirty="0"/>
              <a:t> approximately zero is the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pinch-off voltage</a:t>
            </a:r>
            <a:r>
              <a:rPr lang="en-US" dirty="0" smtClean="0"/>
              <a:t>.</a:t>
            </a:r>
          </a:p>
          <a:p>
            <a:r>
              <a:rPr lang="en-US" dirty="0"/>
              <a:t>cutoff voltage</a:t>
            </a:r>
            <a:r>
              <a:rPr lang="en-US" dirty="0" smtClean="0"/>
              <a:t>.</a:t>
            </a:r>
          </a:p>
          <a:p>
            <a:r>
              <a:rPr lang="en-US" dirty="0"/>
              <a:t>breakdown voltage</a:t>
            </a:r>
            <a:r>
              <a:rPr lang="en-US" dirty="0" smtClean="0"/>
              <a:t>.</a:t>
            </a:r>
          </a:p>
          <a:p>
            <a:r>
              <a:rPr lang="en-US" dirty="0" err="1"/>
              <a:t>ohmic</a:t>
            </a:r>
            <a:r>
              <a:rPr lang="en-US" dirty="0"/>
              <a:t> voltage.</a:t>
            </a:r>
          </a:p>
        </p:txBody>
      </p:sp>
    </p:spTree>
    <p:extLst>
      <p:ext uri="{BB962C8B-B14F-4D97-AF65-F5344CB8AC3E}">
        <p14:creationId xmlns:p14="http://schemas.microsoft.com/office/powerpoint/2010/main" val="10243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value of I</a:t>
            </a:r>
            <a:r>
              <a:rPr lang="en-US" baseline="-25000" dirty="0"/>
              <a:t>G</a:t>
            </a:r>
            <a:endParaRPr lang="en-US" dirty="0"/>
          </a:p>
        </p:txBody>
      </p:sp>
      <p:pic>
        <p:nvPicPr>
          <p:cNvPr id="1026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7" y="1690688"/>
            <a:ext cx="3360177" cy="43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45234" y="1825625"/>
            <a:ext cx="430856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mA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mA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mA</a:t>
            </a:r>
          </a:p>
          <a:p>
            <a:pPr marL="0" indent="0">
              <a:buNone/>
            </a:pPr>
            <a:r>
              <a:rPr lang="en-US" dirty="0" smtClean="0"/>
              <a:t>6mA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5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VDS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354" y="1825625"/>
            <a:ext cx="4491446" cy="4351338"/>
          </a:xfrm>
        </p:spPr>
        <p:txBody>
          <a:bodyPr/>
          <a:lstStyle/>
          <a:p>
            <a:r>
              <a:rPr lang="en-US" dirty="0" smtClean="0"/>
              <a:t>0V</a:t>
            </a:r>
          </a:p>
          <a:p>
            <a:r>
              <a:rPr lang="en-US" dirty="0" smtClean="0"/>
              <a:t>2V</a:t>
            </a:r>
          </a:p>
          <a:p>
            <a:r>
              <a:rPr lang="en-US" dirty="0" smtClean="0"/>
              <a:t>4V</a:t>
            </a:r>
          </a:p>
          <a:p>
            <a:r>
              <a:rPr lang="en-US" dirty="0" smtClean="0"/>
              <a:t>-2V</a:t>
            </a:r>
            <a:endParaRPr lang="en-US" dirty="0"/>
          </a:p>
        </p:txBody>
      </p:sp>
      <p:pic>
        <p:nvPicPr>
          <p:cNvPr id="2050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9" y="1690688"/>
            <a:ext cx="3571693" cy="46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8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224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JFET Exercise</vt:lpstr>
      <vt:lpstr>Remind…</vt:lpstr>
      <vt:lpstr>For a JFET, the value of VDS at which ID becomes essentially constant is the</vt:lpstr>
      <vt:lpstr>A JFET data sheet specifies VGS(off) = –10 V and IDSS = 8 mA. Find the value of ID when VGS = –3 V.</vt:lpstr>
      <vt:lpstr>Find ID</vt:lpstr>
      <vt:lpstr>On the drain characteristic curve of a JFET for VGS = 0, the pinch-off voltage is</vt:lpstr>
      <vt:lpstr>The value of VGS that makes ID approximately zero is the</vt:lpstr>
      <vt:lpstr>What is the value of IG</vt:lpstr>
      <vt:lpstr>Determine VDS</vt:lpstr>
      <vt:lpstr>Determine the value of VS.</vt:lpstr>
      <vt:lpstr>A self-biased n-channel JFET has a VD = 6 V. VGS = –3 V. Find the value of VDS.</vt:lpstr>
      <vt:lpstr>ID = 6 mA. Calculate the value of VDS</vt:lpstr>
      <vt:lpstr>Refer to the given figure. ID = 6 mA. Calculate the value of VDS.</vt:lpstr>
      <vt:lpstr>Refer to figure given below. Determine the value of VGS.</vt:lpstr>
      <vt:lpstr>What type(s) of gate-to-source voltage(s) can a depletion MOSFET (D-MOSFET) operate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JFET Exercise</dc:title>
  <dc:creator>USER</dc:creator>
  <cp:lastModifiedBy>USER</cp:lastModifiedBy>
  <cp:revision>5</cp:revision>
  <dcterms:created xsi:type="dcterms:W3CDTF">2021-11-15T00:15:56Z</dcterms:created>
  <dcterms:modified xsi:type="dcterms:W3CDTF">2021-11-15T01:16:28Z</dcterms:modified>
</cp:coreProperties>
</file>