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7" r:id="rId14"/>
    <p:sldId id="275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9270"/>
            <a:ext cx="9144000" cy="5770245"/>
          </a:xfrm>
        </p:spPr>
        <p:txBody>
          <a:bodyPr/>
          <a:p>
            <a:r>
              <a:rPr lang="zh-CN" altLang="en-US" sz="5400">
                <a:sym typeface="+mn-ea"/>
              </a:rPr>
              <a:t>本节需掌握的内容</a:t>
            </a:r>
            <a:endParaRPr lang="zh-CN" altLang="en-US" sz="5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多线程</a:t>
            </a:r>
            <a:endParaRPr lang="zh-CN" altLang="en-US">
              <a:sym typeface="+mn-ea"/>
            </a:endParaRPr>
          </a:p>
          <a:p>
            <a:pPr marL="342900" indent="-342900" algn="l">
              <a:buClrTx/>
              <a:buSzTx/>
            </a:pPr>
            <a:endParaRPr lang="zh-CN" altLang="en-US">
              <a:sym typeface="+mn-ea"/>
            </a:endParaRPr>
          </a:p>
          <a:p>
            <a:pPr marL="342900" indent="-342900" algn="l">
              <a:buClrTx/>
              <a:buSzTx/>
            </a:pPr>
            <a:r>
              <a:rPr lang="zh-CN" altLang="en-US">
                <a:sym typeface="+mn-ea"/>
              </a:rPr>
              <a:t>匿名方法</a:t>
            </a:r>
            <a:endParaRPr lang="zh-CN" altLang="en-US"/>
          </a:p>
          <a:p>
            <a:pPr marL="342900" indent="-342900" algn="l">
              <a:buClrTx/>
              <a:buSzTx/>
            </a:pPr>
            <a:endParaRPr lang="zh-CN" altLang="en-US">
              <a:sym typeface="+mn-ea"/>
            </a:endParaRPr>
          </a:p>
          <a:p>
            <a:pPr marL="342900" indent="-342900" algn="l">
              <a:buClrTx/>
              <a:buSzTx/>
            </a:pPr>
            <a:r>
              <a:rPr lang="zh-CN" altLang="en-US">
                <a:sym typeface="+mn-ea"/>
              </a:rPr>
              <a:t>Lambda表达式</a:t>
            </a:r>
            <a:endParaRPr lang="zh-CN" altLang="en-US">
              <a:sym typeface="+mn-ea"/>
            </a:endParaRPr>
          </a:p>
          <a:p>
            <a:pPr marL="342900" indent="-342900" algn="l">
              <a:buClrTx/>
              <a:buSzTx/>
            </a:pPr>
            <a:endParaRPr lang="zh-CN" altLang="en-US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委托</a:t>
            </a:r>
            <a:endParaRPr lang="en-US" altLang="en-US"/>
          </a:p>
          <a:p>
            <a:pPr marL="342900" indent="-342900" algn="l">
              <a:buClrTx/>
              <a:buSzTx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833110"/>
          </a:xfrm>
        </p:spPr>
        <p:txBody>
          <a:bodyPr/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 b="1"/>
              <a:t>Lambda具体示例</a:t>
            </a:r>
            <a:endParaRPr lang="zh-CN" altLang="en-US" sz="1600" b="1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Thread thread =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new Thread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(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new ThreadStart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(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    () =&gt;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    {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        Console.WriteLine(Thread.CurrentThread.Name + "，此线程已被运行");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    }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    )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            );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thread.IsBackground = true;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thread.Name = "线程名称";</a:t>
            </a:r>
            <a:endParaRPr lang="zh-CN" altLang="en-US" sz="1600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/>
              <a:t>thread.Start();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3545"/>
            <a:ext cx="10515600" cy="5753735"/>
          </a:xfrm>
        </p:spPr>
        <p:txBody>
          <a:bodyPr>
            <a:normAutofit fontScale="25000"/>
          </a:bodyPr>
          <a:p>
            <a:pPr marL="0" lvl="8" algn="ctr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20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委托</a:t>
            </a:r>
            <a:endParaRPr lang="zh-CN" altLang="en-US" sz="1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>
              <a:buClrTx/>
              <a:buSzTx/>
              <a:buNone/>
            </a:pPr>
            <a:r>
              <a:rPr lang="zh-CN" altLang="en-US" sz="6000" b="1">
                <a:sym typeface="+mn-ea"/>
              </a:rPr>
              <a:t>委托概念：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委托是一种引用方法的类型。一旦为委托分配了方法，委托将与该方法具有完全相同的行为。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 sz="6000" b="1">
                <a:sym typeface="+mn-ea"/>
              </a:rPr>
              <a:t>申明委托示例：</a:t>
            </a:r>
            <a:endParaRPr lang="zh-CN" altLang="en-US" sz="6000" b="1"/>
          </a:p>
          <a:p>
            <a:pPr marL="0" algn="l">
              <a:buClrTx/>
              <a:buSzTx/>
              <a:buNone/>
            </a:pPr>
            <a:r>
              <a:rPr lang="zh-CN" altLang="en-US" sz="5600">
                <a:sym typeface="+mn-ea"/>
              </a:rPr>
              <a:t>public delegate void NoticePost(string PostContent);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 sz="6000" b="1">
                <a:sym typeface="+mn-ea"/>
              </a:rPr>
              <a:t>委托作用：</a:t>
            </a:r>
            <a:endParaRPr lang="zh-CN" altLang="en-US" sz="6000" b="1"/>
          </a:p>
          <a:p>
            <a:pPr marL="0" algn="l">
              <a:buClrTx/>
              <a:buSzTx/>
              <a:buNone/>
            </a:pPr>
            <a:r>
              <a:rPr lang="zh-CN" altLang="en-US" sz="5600">
                <a:sym typeface="+mn-ea"/>
              </a:rPr>
              <a:t>1、谁注册了委托，委托就“通知”给注册者</a:t>
            </a:r>
            <a:endParaRPr lang="zh-CN" altLang="en-US" sz="5600"/>
          </a:p>
          <a:p>
            <a:pPr marL="0" algn="l">
              <a:buClrTx/>
              <a:buSzTx/>
              <a:buNone/>
            </a:pPr>
            <a:r>
              <a:rPr lang="zh-CN" altLang="en-US" sz="5600">
                <a:sym typeface="+mn-ea"/>
              </a:rPr>
              <a:t>2、可以将方法名作为参数，带入到方法内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 sz="6000" b="1">
                <a:sym typeface="+mn-ea"/>
              </a:rPr>
              <a:t>注册委托：</a:t>
            </a:r>
            <a:endParaRPr lang="zh-CN" altLang="en-US" sz="6000" b="1"/>
          </a:p>
          <a:p>
            <a:pPr marL="0" algn="l">
              <a:buClrTx/>
              <a:buSzTx/>
              <a:buNone/>
            </a:pPr>
            <a:r>
              <a:rPr lang="zh-CN" altLang="en-US" sz="5600">
                <a:sym typeface="+mn-ea"/>
              </a:rPr>
              <a:t>new 和+=</a:t>
            </a:r>
            <a:endParaRPr lang="zh-CN" altLang="en-US" sz="5600">
              <a:sym typeface="+mn-ea"/>
            </a:endParaRPr>
          </a:p>
          <a:p>
            <a:pPr marL="0" algn="l">
              <a:buClrTx/>
              <a:buSzTx/>
              <a:buNone/>
            </a:pPr>
            <a:endParaRPr lang="zh-CN" altLang="en-US" sz="5600"/>
          </a:p>
          <a:p>
            <a:pPr marL="0" algn="l">
              <a:buClrTx/>
              <a:buSzTx/>
              <a:buNone/>
            </a:pPr>
            <a:r>
              <a:rPr lang="zh-CN" altLang="en-US" sz="6000" b="1">
                <a:sym typeface="+mn-ea"/>
              </a:rPr>
              <a:t>取消注册:</a:t>
            </a:r>
            <a:endParaRPr lang="zh-CN" altLang="en-US" sz="6000" b="1"/>
          </a:p>
          <a:p>
            <a:pPr marL="0" algn="l">
              <a:buClrTx/>
              <a:buSzTx/>
              <a:buNone/>
            </a:pPr>
            <a:r>
              <a:rPr lang="zh-CN" altLang="en-US" sz="5600">
                <a:sym typeface="+mn-ea"/>
              </a:rPr>
              <a:t>-=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070"/>
            <a:ext cx="10515600" cy="574421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zh-CN" altLang="en-US" sz="1500" b="1"/>
              <a:t>委托通俗理解</a:t>
            </a:r>
            <a:endParaRPr lang="zh-CN" altLang="en-US" sz="1500" b="1"/>
          </a:p>
          <a:p>
            <a:pPr marL="0" indent="0">
              <a:buNone/>
            </a:pPr>
            <a:r>
              <a:rPr lang="zh-CN" altLang="en-US" sz="1500"/>
              <a:t>首先我们不要为了委托而用强制使用委托，我们应该从项目中的</a:t>
            </a:r>
            <a:r>
              <a:rPr lang="en-US" altLang="zh-CN" sz="1500"/>
              <a:t>“</a:t>
            </a:r>
            <a:r>
              <a:rPr lang="zh-CN" altLang="en-US" sz="1500"/>
              <a:t>业务需求</a:t>
            </a:r>
            <a:r>
              <a:rPr lang="en-US" altLang="zh-CN" sz="1500"/>
              <a:t>”</a:t>
            </a:r>
            <a:r>
              <a:rPr lang="zh-CN" altLang="en-US" sz="1500"/>
              <a:t>方面去使用，也就是说正真有这方面的需求才去使用，所以，我们理解委托也得从业务需求方面去理解。</a:t>
            </a:r>
            <a:endParaRPr lang="en-US" altLang="en-US" sz="1500"/>
          </a:p>
          <a:p>
            <a:pPr marL="0" indent="0">
              <a:buNone/>
            </a:pPr>
            <a:r>
              <a:rPr lang="zh-CN" altLang="en-US" sz="1500"/>
              <a:t>比如，同学们之前做的那个</a:t>
            </a:r>
            <a:r>
              <a:rPr lang="en-US" altLang="zh-CN" sz="1500"/>
              <a:t>KTV</a:t>
            </a:r>
            <a:r>
              <a:rPr lang="zh-CN" altLang="en-US" sz="1500"/>
              <a:t>项目，</a:t>
            </a:r>
            <a:r>
              <a:rPr lang="zh-CN" sz="1500"/>
              <a:t>现在需要增加这么个需求：</a:t>
            </a:r>
            <a:endParaRPr lang="zh-CN" sz="1500"/>
          </a:p>
          <a:p>
            <a:pPr marL="0" indent="0">
              <a:buNone/>
            </a:pPr>
            <a:r>
              <a:rPr lang="zh-CN" sz="1500"/>
              <a:t>在后台系统，对某个用户禁用掉之后</a:t>
            </a:r>
            <a:endParaRPr lang="zh-CN" sz="1500"/>
          </a:p>
          <a:p>
            <a:pPr marL="0" indent="0">
              <a:buNone/>
            </a:pPr>
            <a:r>
              <a:rPr lang="en-US" altLang="zh-CN" sz="1500"/>
              <a:t>1</a:t>
            </a:r>
            <a:r>
              <a:rPr lang="zh-CN" altLang="en-US" sz="1500"/>
              <a:t>、</a:t>
            </a:r>
            <a:r>
              <a:rPr lang="zh-CN" sz="1500"/>
              <a:t>那么此用户禁止登录系统</a:t>
            </a:r>
            <a:endParaRPr lang="zh-CN" sz="1500"/>
          </a:p>
          <a:p>
            <a:pPr marL="0" indent="0">
              <a:buNone/>
            </a:pPr>
            <a:r>
              <a:rPr lang="en-US" altLang="zh-CN" sz="1500"/>
              <a:t>2</a:t>
            </a:r>
            <a:r>
              <a:rPr lang="zh-CN" altLang="zh-CN" sz="1500"/>
              <a:t>、</a:t>
            </a:r>
            <a:r>
              <a:rPr lang="zh-CN" sz="1500"/>
              <a:t>如果用户已经登录到系统了，那么就不能再操作系统任何功能</a:t>
            </a:r>
            <a:endParaRPr lang="zh-CN" sz="1500"/>
          </a:p>
          <a:p>
            <a:pPr marL="0" indent="0">
              <a:buNone/>
            </a:pPr>
            <a:r>
              <a:rPr lang="zh-CN" altLang="en-US" sz="1500"/>
              <a:t>此需求的实现，请看示例源码</a:t>
            </a:r>
            <a:endParaRPr lang="zh-CN" altLang="en-US" sz="1500"/>
          </a:p>
          <a:p>
            <a:pPr marL="0" indent="0">
              <a:buNone/>
            </a:pP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由示例源码，可以看出，委托的作用就是一个“回调”，当UserOpert这个用户类开始监听用户状态，一但满足条件，那么委托就“通知”或者叫“回调”给注册者，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所以注册者不关心UserOpert这个类具体是怎么实现监听用户状态，只需要一但用户被禁用掉了，你通知我就行了</a:t>
            </a:r>
            <a:endParaRPr lang="zh-CN" altLang="en-US" sz="1500"/>
          </a:p>
          <a:p>
            <a:pPr marL="0" indent="0">
              <a:buNone/>
            </a:pP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需要使用委托，那么委托必须和方法绑定在一起</a:t>
            </a:r>
            <a:endParaRPr lang="en-US" altLang="en-US" sz="1500"/>
          </a:p>
          <a:p>
            <a:pPr marL="0" indent="0">
              <a:buNone/>
            </a:pPr>
            <a:endParaRPr lang="en-US" altLang="en-US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7510"/>
            <a:ext cx="10515600" cy="57797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500" b="1"/>
              <a:t>c#</a:t>
            </a:r>
            <a:r>
              <a:rPr lang="zh-CN" altLang="en-US" sz="1500" b="1"/>
              <a:t>自带的委托</a:t>
            </a:r>
            <a:endParaRPr lang="zh-CN" altLang="en-US" sz="1500" b="1"/>
          </a:p>
          <a:p>
            <a:pPr marL="0" indent="0">
              <a:buNone/>
            </a:pPr>
            <a:r>
              <a:rPr lang="en-US" altLang="zh-CN" sz="1500" b="1"/>
              <a:t>1</a:t>
            </a:r>
            <a:r>
              <a:rPr lang="zh-CN" altLang="zh-CN" sz="1500" b="1"/>
              <a:t>、</a:t>
            </a:r>
            <a:r>
              <a:rPr lang="zh-CN" altLang="en-US" sz="1500" b="1"/>
              <a:t>Action</a:t>
            </a:r>
            <a:endParaRPr lang="zh-CN" altLang="en-US" sz="1500" b="1"/>
          </a:p>
          <a:p>
            <a:pPr marL="0" algn="l">
              <a:buClrTx/>
              <a:buSzTx/>
              <a:buNone/>
            </a:pPr>
            <a:r>
              <a:rPr lang="zh-CN" altLang="en-US" sz="1430"/>
              <a:t>Action是无返回值的泛型委托。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Action&lt;int,string&gt; 表示有传入参数int,string无返回值的委托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Action&lt;int,string,bool&gt; 表示有传入参数int,string,bool无返回值的委托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Action&lt;int,int,int,int&gt; 表示有传入4个int型参数，无返回值的委托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Action至少0个参数，至多16个参数，无返回值。</a:t>
            </a:r>
            <a:endParaRPr lang="zh-CN" altLang="en-US" sz="1430"/>
          </a:p>
          <a:p>
            <a:pPr marL="0" algn="l">
              <a:buClrTx/>
              <a:buSzTx/>
              <a:buNone/>
            </a:pP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500" b="1"/>
              <a:t>2、Func</a:t>
            </a:r>
            <a:endParaRPr lang="zh-CN" altLang="en-US" sz="1500" b="1"/>
          </a:p>
          <a:p>
            <a:pPr marL="0" algn="l">
              <a:buClrTx/>
              <a:buSzTx/>
              <a:buNone/>
            </a:pPr>
            <a:r>
              <a:rPr lang="zh-CN" altLang="en-US" sz="1430"/>
              <a:t>Func是有返回值的泛型委托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Func&lt;int&gt; 表示无参，返回值为int的委托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Func&lt;object,string,int&gt; 表示传入参数为object, string 返回值为int的委托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Func&lt;T1,T2,,T3,int&gt; 表示传入参数为T1,T2,,T3(泛型)返回值为int的委托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Func至少0个参数，至多16个参数，根据返回值泛型返回。必须有返回值，不可void</a:t>
            </a:r>
            <a:endParaRPr lang="zh-CN" altLang="en-US" sz="1430"/>
          </a:p>
          <a:p>
            <a:pPr marL="0" algn="l">
              <a:buClrTx/>
              <a:buSzTx/>
              <a:buNone/>
            </a:pP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500" b="1"/>
              <a:t>3、Predicate</a:t>
            </a:r>
            <a:endParaRPr lang="zh-CN" altLang="en-US" sz="1500" b="1"/>
          </a:p>
          <a:p>
            <a:pPr marL="0" algn="l">
              <a:buClrTx/>
              <a:buSzTx/>
              <a:buNone/>
            </a:pPr>
            <a:r>
              <a:rPr lang="zh-CN" altLang="en-US" sz="1430"/>
              <a:t>Predicate 是返回bool型的泛型委托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Predicate&lt;int&gt; 表示传入参数为int 返回bool的委托</a:t>
            </a:r>
            <a:endParaRPr lang="zh-CN" altLang="en-US" sz="1430"/>
          </a:p>
          <a:p>
            <a:pPr marL="0" algn="l">
              <a:buClrTx/>
              <a:buSzTx/>
              <a:buNone/>
            </a:pPr>
            <a:r>
              <a:rPr lang="zh-CN" altLang="en-US" sz="1430"/>
              <a:t>Predicate有且只有一个参数，返回值固定为bool</a:t>
            </a:r>
            <a:endParaRPr lang="zh-CN" altLang="en-US" sz="143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245"/>
            <a:ext cx="10515600" cy="5741035"/>
          </a:xfrm>
        </p:spPr>
        <p:txBody>
          <a:bodyPr/>
          <a:p>
            <a:pPr marL="0" indent="0" algn="ctr">
              <a:buNone/>
            </a:pPr>
            <a:r>
              <a:rPr lang="zh-CN" altLang="en-US" sz="3000"/>
              <a:t>课后练习</a:t>
            </a:r>
            <a:endParaRPr lang="zh-CN" altLang="en-US" sz="3000"/>
          </a:p>
          <a:p>
            <a:pPr marL="0" indent="0" algn="l">
              <a:buNone/>
            </a:pPr>
            <a:r>
              <a:rPr lang="zh-CN" altLang="en-US" sz="1800"/>
              <a:t>创建一个窗口，窗口里面有一个</a:t>
            </a:r>
            <a:r>
              <a:rPr lang="en-US" altLang="zh-CN" sz="1800"/>
              <a:t>P</a:t>
            </a:r>
            <a:r>
              <a:rPr lang="zh-CN" altLang="en-US" sz="1800"/>
              <a:t>anel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利用线程，每间隔</a:t>
            </a:r>
            <a:r>
              <a:rPr lang="en-US" altLang="zh-CN" sz="1800"/>
              <a:t>1</a:t>
            </a:r>
            <a:r>
              <a:rPr lang="zh-CN" altLang="en-US" sz="1800"/>
              <a:t>毫秒，使</a:t>
            </a:r>
            <a:r>
              <a:rPr lang="en-US" altLang="zh-CN" sz="1800"/>
              <a:t>Panel</a:t>
            </a:r>
            <a:r>
              <a:rPr lang="zh-CN" altLang="zh-CN" sz="1800"/>
              <a:t>从窗口的左上角开始，一直移动到窗口的底部，当到底部之后，弹出提示信息：已到达底部</a:t>
            </a:r>
            <a:endParaRPr lang="zh-C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8455"/>
            <a:ext cx="10515600" cy="5838825"/>
          </a:xfrm>
        </p:spPr>
        <p:txBody>
          <a:bodyPr>
            <a:normAutofit/>
          </a:bodyPr>
          <a:p>
            <a:pPr marL="0" lvl="8" algn="ctr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线程</a:t>
            </a:r>
            <a:endParaRPr lang="zh-CN" alt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什么是进程？</a:t>
            </a:r>
            <a:endParaRPr lang="en-US" altLang="en-US" sz="1400" b="1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当一个程序开始运行时，它就是一个进程，进程包括运行中的程序和程序所使用到的内存和系统资源。而一个进程又是由多个线程所组成的。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什么是线程？</a:t>
            </a:r>
            <a:endParaRPr lang="en-US" altLang="en-US" sz="1400" b="1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线程是程序中的一个执行流，每个线程都有自己的专有寄存器(栈指针、程序计数器等)，但代码区是共享的，即不同的线程可以执行同样的函数。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什么是多线程？</a:t>
            </a:r>
            <a:endParaRPr lang="en-US" altLang="en-US" sz="1400" b="1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多线程是指程序中包含多个执行流，即在一个程序中可以同时运行多个不同的线程来执行不同的任务，也就是说允许单个程序创建多个并行执行的线程来完成各自的任务。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多线程的好处：</a:t>
            </a:r>
            <a:endParaRPr lang="en-US" altLang="en-US" sz="1400" b="1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可以提高CPU的利用率。在多线程程序中，一个线程必须等待的时候，CPU可以运行其它的线程而不是等待，这样就大大提高了程序的效率。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多线程的不利方面：</a:t>
            </a:r>
            <a:endParaRPr lang="en-US" altLang="en-US" sz="1400" b="1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400" b="1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线程也是程序，所以线程需要占用内存，线程越多占用内存也越多；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多线程需要协调和管理，所以需要CPU时间跟踪线程； 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线程之间对共享资源的访问会相互影响，必须解决竞用共享资源的问题；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   线程太多会导致控制太复杂，最终可能造成很多Bug   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4335"/>
            <a:ext cx="10515600" cy="5782945"/>
          </a:xfrm>
        </p:spPr>
        <p:txBody>
          <a:bodyPr>
            <a:normAutofit/>
          </a:bodyPr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线程通俗理解：</a:t>
            </a:r>
            <a:endParaRPr lang="en-US" altLang="en-US" sz="1400" b="1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400" b="1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1、一个软件就是一个进程，软件在电脑上运行，需要用电脑上的CPU进行运算操作（当然，还有其它硬件设备共同运行，比如还有内存）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2、进程就好比人体，CPU就好比人的大脑，线程就好比人的两只手和两只脚。那么人的大脑可以同时控制两只手做不同的两件事情，并且可以同时控制两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只脚进行走路，所以CPU就可以同时控制N个线程处理不同的业务逻辑的代码。最终可以得出结果：一个软件里面可以有N个线程，并且每个线程都可以同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时并发进行处理不同的业务逻辑代码，从而提高软件的执行效率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3、一根线程是一个执行流程，二根线程是二个执行流程，N根线程是N个执行流程，它们是相互独立的执行流程，如果A线程想与B线程进行交互，那么可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以全局变量来进行实现，A线程与B线程同时操作全局变量的时候，需要注意一点，就要是用lock关健字进行锁住进行操作，不然会出现A，B线程同时抢资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源的情况，会导致数据不正确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400" b="1">
                <a:sym typeface="+mn-ea"/>
              </a:rPr>
              <a:t>项目中线程主要作用：</a:t>
            </a:r>
            <a:endParaRPr lang="en-US" altLang="en-US" sz="1400" b="1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不同线程处理不同的业务逻辑，提升软件效率。界面上一些耗时的操作都放在线程中执行，执行完后再更新界面，如果不用线程执行，界面则会卡住，影</a:t>
            </a: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200"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200">
                <a:sym typeface="+mn-ea"/>
              </a:rPr>
              <a:t>响用户体验感</a:t>
            </a:r>
            <a:endParaRPr lang="en-US" altLang="en-US" sz="12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709285"/>
          </a:xfrm>
        </p:spPr>
        <p:txBody>
          <a:bodyPr>
            <a:normAutofit lnSpcReduction="10000"/>
          </a:bodyPr>
          <a:p>
            <a:pPr marL="0" lvl="8" algn="ctr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线程的使用</a:t>
            </a:r>
            <a:endParaRPr lang="zh-CN" altLang="en-US" sz="4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创建线程：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无参数的线程：</a:t>
            </a:r>
            <a:endParaRPr lang="zh-CN" altLang="en-US" sz="2400" b="1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Thread thread = new Thread(new ThreadStart(TestThread));//ThreadStart参数是委托，此委托被TestThread方法注册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thread.IsBackground =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true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;//true:随着主线程死掉，其此线程也跟着一起死掉 false:此线程如何还没执行完，则主线程不会死掉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thread.Name = "线程名称";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thread.Start();//启动线程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//被线程调用的方法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void TestThread()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{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Console.WriteLine(Thread.CurrentThread.Name + "，此线程已被运行");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}</a:t>
            </a:r>
            <a:endParaRPr lang="en-US" alt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l"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780"/>
          </a:xfrm>
        </p:spPr>
        <p:txBody>
          <a:bodyPr>
            <a:normAutofit/>
          </a:bodyPr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有参数的线程：</a:t>
            </a:r>
            <a:endParaRPr lang="zh-CN" altLang="en-US" sz="24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65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endParaRPr lang="zh-CN" altLang="en-US" sz="1665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object args = "线程参数";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Thread thread = new Thread(new ParameterizedThreadStart(TestThread));//ThreadStart参数是委托，此委托被TestThread方法注册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thread.IsBackground =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true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;//true:随着主线程死掉，其此线程也跟着一起死掉 false:此线程如何还没执行完，则主线程不会死掉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thread.Name = "线程名称";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thread.Start(args);//启动线程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//被线程调用的方法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void TestThread(object obj)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{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    </a:t>
            </a:r>
            <a:r>
              <a:rPr lang="en-US" altLang="zh-CN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Console.WriteLine(Thread.CurrentThread.Name + "，此线程已被运行，线程传进来的参数：" + obj.ToString());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    }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3545"/>
            <a:ext cx="10515600" cy="5753735"/>
          </a:xfrm>
        </p:spPr>
        <p:txBody>
          <a:bodyPr/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线程常用的一些方法</a:t>
            </a:r>
            <a:endParaRPr lang="zh-CN" altLang="en-US" sz="24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线程暂停（单位毫秒）：Sleep</a:t>
            </a:r>
            <a:endParaRPr lang="zh-CN" alt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线程开始：Start</a:t>
            </a:r>
            <a:endParaRPr lang="zh-CN" alt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线程销毁：Abort</a:t>
            </a:r>
            <a:endParaRPr lang="zh-CN" alt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 fontScale="80000"/>
          </a:bodyPr>
          <a:p>
            <a:pPr marL="0" lvl="8" algn="ctr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匿名方法</a:t>
            </a:r>
            <a:endParaRPr lang="zh-CN" altLang="en-US" sz="4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 algn="ctr">
              <a:buNone/>
            </a:pPr>
            <a:r>
              <a:rPr lang="zh-CN" altLang="en-US" sz="1800"/>
              <a:t>匿名方法就是没有方法名，只有方法的括号</a:t>
            </a:r>
            <a:r>
              <a:rPr lang="en-US" altLang="zh-CN" sz="1800"/>
              <a:t>()</a:t>
            </a:r>
            <a:r>
              <a:rPr lang="zh-CN" altLang="en-US" sz="1800"/>
              <a:t>（注：方法的入参可以没有也可以有）和方法体的方法，常与委托配合着使用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2250" b="1"/>
              <a:t>无参数的匿名方法：</a:t>
            </a:r>
            <a:endParaRPr lang="en-US" altLang="en-US" sz="2250" b="1"/>
          </a:p>
          <a:p>
            <a:pPr marL="0" indent="0" algn="l">
              <a:buNone/>
            </a:pPr>
            <a:r>
              <a:rPr lang="zh-CN" altLang="en-US" sz="1800"/>
              <a:t>            Thread thread =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new Thread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(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	</a:t>
            </a:r>
            <a:r>
              <a:rPr lang="zh-CN" altLang="en-US" sz="1800"/>
              <a:t>new ThreadStart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</a:t>
            </a:r>
            <a:r>
              <a:rPr lang="en-US" altLang="zh-CN" sz="1800"/>
              <a:t>	</a:t>
            </a:r>
            <a:r>
              <a:rPr lang="zh-CN" altLang="en-US" sz="1800"/>
              <a:t> (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   </a:t>
            </a:r>
            <a:r>
              <a:rPr lang="en-US" altLang="zh-CN" sz="1800"/>
              <a:t>                 delegate</a:t>
            </a:r>
            <a:r>
              <a:rPr lang="zh-CN" altLang="en-US" sz="1800"/>
              <a:t>() 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    </a:t>
            </a:r>
            <a:r>
              <a:rPr lang="en-US" altLang="zh-CN" sz="1800"/>
              <a:t>	           </a:t>
            </a:r>
            <a:r>
              <a:rPr lang="zh-CN" altLang="en-US" sz="1800"/>
              <a:t>{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        </a:t>
            </a:r>
            <a:r>
              <a:rPr lang="en-US" altLang="zh-CN" sz="1800"/>
              <a:t>		</a:t>
            </a:r>
            <a:r>
              <a:rPr lang="zh-CN" altLang="en-US" sz="1800"/>
              <a:t>Console.WriteLine(Thread.CurrentThread.Name + "，此线程已被运行");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    </a:t>
            </a:r>
            <a:r>
              <a:rPr lang="en-US" altLang="zh-CN" sz="1800"/>
              <a:t>	           </a:t>
            </a:r>
            <a:r>
              <a:rPr lang="zh-CN" altLang="en-US" sz="1800"/>
              <a:t>}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	</a:t>
            </a:r>
            <a:r>
              <a:rPr lang="zh-CN" altLang="en-US" sz="1800"/>
              <a:t>)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);  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thread.IsBackground = </a:t>
            </a:r>
            <a:r>
              <a:rPr lang="en-US" altLang="zh-CN" sz="1800"/>
              <a:t>true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thread.Name = "线程名称";</a:t>
            </a:r>
            <a:endParaRPr lang="zh-CN" altLang="en-US" sz="1800"/>
          </a:p>
          <a:p>
            <a:pPr marL="0" indent="0" algn="l">
              <a:buNone/>
            </a:pPr>
            <a:r>
              <a:rPr lang="zh-CN" altLang="en-US" sz="1800"/>
              <a:t>            thread.Start();</a:t>
            </a:r>
            <a:endParaRPr lang="zh-CN" altLang="en-US" sz="1800"/>
          </a:p>
          <a:p>
            <a:pPr marL="0" indent="0" algn="l">
              <a:buNone/>
            </a:pPr>
            <a:endParaRPr lang="zh-CN" altLang="en-US" sz="1800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001520" y="1835785"/>
            <a:ext cx="7555230" cy="2559685"/>
            <a:chOff x="3152" y="2891"/>
            <a:chExt cx="11898" cy="4031"/>
          </a:xfrm>
        </p:grpSpPr>
        <p:sp>
          <p:nvSpPr>
            <p:cNvPr id="12" name="矩形 11"/>
            <p:cNvSpPr/>
            <p:nvPr/>
          </p:nvSpPr>
          <p:spPr>
            <a:xfrm>
              <a:off x="3407" y="4003"/>
              <a:ext cx="1340" cy="582"/>
            </a:xfrm>
            <a:prstGeom prst="rect">
              <a:avLst/>
            </a:prstGeom>
            <a:noFill/>
            <a:ln w="28575">
              <a:solidFill>
                <a:srgbClr val="2008D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4829" y="3414"/>
              <a:ext cx="839" cy="5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668" y="2891"/>
              <a:ext cx="1232" cy="63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委托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52" y="4850"/>
              <a:ext cx="11898" cy="2072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11736" y="3568"/>
              <a:ext cx="1576" cy="1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2624" y="2974"/>
              <a:ext cx="2426" cy="553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匿名方法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39315" y="1944370"/>
            <a:ext cx="5147310" cy="2451735"/>
            <a:chOff x="3385" y="3062"/>
            <a:chExt cx="8106" cy="3861"/>
          </a:xfrm>
        </p:grpSpPr>
        <p:sp>
          <p:nvSpPr>
            <p:cNvPr id="28" name="矩形 27"/>
            <p:cNvSpPr/>
            <p:nvPr/>
          </p:nvSpPr>
          <p:spPr>
            <a:xfrm>
              <a:off x="4627" y="5069"/>
              <a:ext cx="397" cy="44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endCxn id="28" idx="3"/>
            </p:cNvCxnSpPr>
            <p:nvPr/>
          </p:nvCxnSpPr>
          <p:spPr>
            <a:xfrm flipH="1">
              <a:off x="5024" y="3674"/>
              <a:ext cx="2437" cy="16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338" y="3062"/>
              <a:ext cx="1579" cy="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无参数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85" y="5529"/>
              <a:ext cx="429" cy="139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3845" y="3705"/>
              <a:ext cx="5715" cy="22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576" y="3154"/>
              <a:ext cx="1915" cy="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方法体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1495"/>
            <a:ext cx="10515600" cy="5645785"/>
          </a:xfrm>
        </p:spPr>
        <p:txBody>
          <a:bodyPr>
            <a:normAutofit fontScale="50000"/>
          </a:bodyPr>
          <a:p>
            <a:pPr marL="0" algn="l">
              <a:buClrTx/>
              <a:buSzTx/>
              <a:buNone/>
            </a:pPr>
            <a:r>
              <a:rPr lang="zh-CN" altLang="en-US" sz="3600" b="1"/>
              <a:t>有参数的匿名方法：</a:t>
            </a:r>
            <a:endParaRPr lang="zh-CN" altLang="en-US" sz="3600" b="1"/>
          </a:p>
          <a:p>
            <a:pPr marL="0" indent="0">
              <a:buNone/>
            </a:pPr>
            <a:r>
              <a:rPr lang="en-US" altLang="en-US"/>
              <a:t>            object args = "线程参数";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Thread thread =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new Thread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(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new ParameterizedThreadStart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(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 delegate (object argsTemp)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{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      Console.WriteLine(Thread.CurrentThread.Name + "，此线程已被运行，线程传进来的参数："+ argsTemp.ToString());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}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);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thread.IsBackground = true;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thread.Name = "线程名称";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thread.Start(args);</a:t>
            </a:r>
            <a:endParaRPr lang="en-US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79370" y="1663065"/>
            <a:ext cx="5502275" cy="1451610"/>
            <a:chOff x="4062" y="2619"/>
            <a:chExt cx="8665" cy="2286"/>
          </a:xfrm>
        </p:grpSpPr>
        <p:sp>
          <p:nvSpPr>
            <p:cNvPr id="4" name="矩形 3"/>
            <p:cNvSpPr/>
            <p:nvPr/>
          </p:nvSpPr>
          <p:spPr>
            <a:xfrm>
              <a:off x="4062" y="4179"/>
              <a:ext cx="2039" cy="72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6178" y="3098"/>
              <a:ext cx="2579" cy="1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8927" y="2619"/>
              <a:ext cx="3800" cy="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带参数的匿名方法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4335"/>
            <a:ext cx="10515600" cy="5782945"/>
          </a:xfrm>
        </p:spPr>
        <p:txBody>
          <a:bodyPr>
            <a:normAutofit lnSpcReduction="10000"/>
          </a:bodyPr>
          <a:p>
            <a:pPr marL="0" lvl="8" algn="ctr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Lambda表达式</a:t>
            </a:r>
            <a:endParaRPr lang="zh-CN" altLang="en-US" sz="4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600" b="1"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 b="1">
                <a:sym typeface="+mn-ea"/>
              </a:rPr>
              <a:t>定义：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"Lambda表达式"是一个匿名函数，是一种高效的类似于函数式编程的表达式，Lambda简化了开发中需要编写的代码量。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600" b="1">
                <a:sym typeface="+mn-ea"/>
              </a:rPr>
              <a:t>使用场景：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常与匿名方法配合着使用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zh-CN" altLang="en-US" sz="1600" b="1"/>
              <a:t>原型写法：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(参数列表)=&gt;表达式或语句块 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algn="l">
              <a:buClrTx/>
              <a:buSzTx/>
              <a:buNone/>
            </a:pPr>
            <a:r>
              <a:rPr lang="zh-CN" altLang="en-US" sz="1600" b="1"/>
              <a:t>写法示例：</a:t>
            </a:r>
            <a:endParaRPr lang="zh-CN" altLang="en-US" sz="1600" b="1"/>
          </a:p>
          <a:p>
            <a:pPr marL="0" algn="l">
              <a:buClrTx/>
              <a:buSzTx/>
              <a:buNone/>
            </a:pPr>
            <a:endParaRPr lang="zh-CN" altLang="en-US" sz="1600" b="1"/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多参数，隐式类型=&gt;表达式                 (x, y) =&gt; x * y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单参数，隐式类型=&gt;表达式                 x =&gt; x * 5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单参数，显式类型=&gt;表达式                 (int x) =&gt; x * 5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单参数，隐式类型=&gt;语句块                 x =&gt; { return x * 5; }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无参数</a:t>
            </a:r>
            <a:r>
              <a:rPr lang="zh-CN" altLang="en-US" sz="14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=&gt;语句块                                        () =&gt; Console.WriteLine()</a:t>
            </a: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lvl="8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4805</Words>
  <Application>WPS 演示</Application>
  <PresentationFormat>宽屏</PresentationFormat>
  <Paragraphs>256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304</cp:revision>
  <dcterms:created xsi:type="dcterms:W3CDTF">2021-08-25T00:40:00Z</dcterms:created>
  <dcterms:modified xsi:type="dcterms:W3CDTF">2022-05-23T02:16:35Z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C52B7BAA613D47B5B6BD51273F248606</vt:lpwstr>
  </property>
  <property fmtid="{D5CDD505-2E9C-101B-9397-08002B2CF9AE}" pid="3" name="KSOProductBuildVer">
    <vt:lpwstr>2052-11.1.0.9021</vt:lpwstr>
  </property>
</Properties>
</file>