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12" r:id="rId3"/>
    <p:sldId id="260" r:id="rId4"/>
    <p:sldId id="307" r:id="rId5"/>
    <p:sldId id="336" r:id="rId6"/>
    <p:sldId id="429" r:id="rId7"/>
    <p:sldId id="428" r:id="rId8"/>
    <p:sldId id="423" r:id="rId9"/>
    <p:sldId id="419" r:id="rId10"/>
    <p:sldId id="421" r:id="rId11"/>
    <p:sldId id="430" r:id="rId12"/>
    <p:sldId id="431" r:id="rId13"/>
    <p:sldId id="432" r:id="rId14"/>
    <p:sldId id="424" r:id="rId15"/>
    <p:sldId id="418" r:id="rId16"/>
    <p:sldId id="43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8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Ass.Prof Kunal D Gaikwad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C8011-12F4-420C-BA6A-A69A6508D33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Ass.Prof Kunal D Gaikwad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9B861-D163-4BE4-A6C2-6FFBD398FAA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Ass.Prof Kunal D Gaikwad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AC191-FB0D-4AA3-AE96-EAE2102039D6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Ass.Prof Kunal D Gaikwad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0EEEF-EF52-4402-AD12-ED3AF404C8D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535D-0807-4DB1-BA18-F848DB6A752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EAA7-4BE5-4702-AA08-3CDE3E9D58E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pic>
        <p:nvPicPr>
          <p:cNvPr id="15" name="Picture 14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C802-8B73-4697-A081-456E45C9713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pic>
        <p:nvPicPr>
          <p:cNvPr id="17" name="Picture 16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>
            <a:fillRect/>
          </a:stretch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9CF04EC-CB28-4C8F-9C7E-3A21698C56DE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pic>
        <p:nvPicPr>
          <p:cNvPr id="24" name="Picture 23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6EB9-6FF6-4E06-A349-E6EA2E08605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F083-DF76-41AB-8CAD-06EBD6365F8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73CB-39B3-4D71-9E4D-02ED187702D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pic>
        <p:nvPicPr>
          <p:cNvPr id="18" name="Picture 17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A60-4D7C-486E-9195-A6A033E8E2CD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pic>
        <p:nvPicPr>
          <p:cNvPr id="14" name="Picture 13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B9B1-CE81-403D-8DE4-E0C5FEA4DBBF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11A2-9047-42C0-B4BC-B38CDABBBD8B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778A29D-7BB3-4554-8789-C17552D6553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pic>
        <p:nvPicPr>
          <p:cNvPr id="22" name="Picture 21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>
            <a:fillRect/>
          </a:stretch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CD423-8FC2-4B37-A16E-1F95D51C60A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5" y="638508"/>
            <a:ext cx="11752730" cy="1411467"/>
          </a:xfrm>
        </p:spPr>
        <p:txBody>
          <a:bodyPr/>
          <a:lstStyle/>
          <a:p>
            <a:r>
              <a:rPr lang="en-IN" sz="4400" b="1" i="0" u="none" strike="noStrike" baseline="0" dirty="0">
                <a:latin typeface="Arial Black" panose="020B0A04020102020204" pitchFamily="34" charset="0"/>
              </a:rPr>
              <a:t>IOT AND CLOUD COMPUTING</a:t>
            </a:r>
            <a:r>
              <a:rPr lang="en-US" altLang="en-IN" sz="4400" b="1" i="0" u="none" strike="noStrike" baseline="0" dirty="0">
                <a:latin typeface="Arial Black" panose="020B0A04020102020204" pitchFamily="34" charset="0"/>
              </a:rPr>
              <a:t> LAB</a:t>
            </a:r>
            <a:endParaRPr lang="en-US" altLang="en-IN" sz="4400" b="1" i="0" u="none" strike="noStrike" baseline="0" dirty="0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8" name="Text Box 7"/>
          <p:cNvSpPr txBox="1"/>
          <p:nvPr/>
        </p:nvSpPr>
        <p:spPr>
          <a:xfrm>
            <a:off x="-58420" y="3919855"/>
            <a:ext cx="9925050" cy="2938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 dirty="0">
                <a:sym typeface="+mn-ea"/>
              </a:rPr>
              <a:t>By,</a:t>
            </a:r>
            <a:endParaRPr lang="en-US" sz="3600" b="1" dirty="0"/>
          </a:p>
          <a:p>
            <a:r>
              <a:rPr lang="en-US" sz="5900" b="1" dirty="0">
                <a:sym typeface="+mn-ea"/>
              </a:rPr>
              <a:t>Asst. Prof. S. Asra</a:t>
            </a:r>
            <a:r>
              <a:rPr lang="en-US" sz="3000" b="1" dirty="0">
                <a:sym typeface="+mn-ea"/>
              </a:rPr>
              <a:t> </a:t>
            </a:r>
            <a:endParaRPr lang="en-US" sz="3000" b="1" dirty="0"/>
          </a:p>
          <a:p>
            <a:r>
              <a:rPr lang="en-US" sz="3000" b="1" dirty="0">
                <a:sym typeface="+mn-ea"/>
              </a:rPr>
              <a:t>M.E(Computer Science and Engineering)</a:t>
            </a:r>
            <a:endParaRPr lang="en-US" sz="3000" b="1" dirty="0"/>
          </a:p>
          <a:p>
            <a:r>
              <a:rPr lang="en-US" sz="3000" b="1" dirty="0">
                <a:sym typeface="+mn-ea"/>
              </a:rPr>
              <a:t>B.E(Computer Science &amp; Engineering)</a:t>
            </a:r>
            <a:endParaRPr lang="en-US" sz="3000" b="1" dirty="0"/>
          </a:p>
          <a:p>
            <a:r>
              <a:rPr lang="en-US" sz="3000" b="1" dirty="0">
                <a:sym typeface="+mn-ea"/>
              </a:rPr>
              <a:t>Diploma(Computer Science &amp; Engineering)</a:t>
            </a:r>
            <a:endParaRPr lang="en-US" altLang="en-US" sz="3000" b="1" dirty="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4" name="Title 1"/>
          <p:cNvSpPr txBox="1"/>
          <p:nvPr/>
        </p:nvSpPr>
        <p:spPr>
          <a:xfrm>
            <a:off x="720310" y="11636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/>
              <a:t> </a:t>
            </a:r>
            <a:endParaRPr lang="en-IN" sz="3200" b="1" dirty="0"/>
          </a:p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982073"/>
            <a:ext cx="484043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DHT22 Temperature and Humidity Sensor</a:t>
            </a:r>
            <a:endParaRPr lang="en-US" b="0" i="0" dirty="0"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1893" y="989260"/>
            <a:ext cx="7763435" cy="396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altLang="en-GB" b="1" dirty="0"/>
              <a:t>DHT22 Temprature and Humidity Sensor Module</a:t>
            </a:r>
            <a:endParaRPr lang="en-US" altLang="en-GB" dirty="0"/>
          </a:p>
          <a:p>
            <a:endParaRPr lang="en-US" altLang="en-GB" dirty="0"/>
          </a:p>
          <a:p>
            <a:r>
              <a:rPr lang="en-US" altLang="en-GB" b="1" dirty="0"/>
              <a:t>Supply Voltage-5V</a:t>
            </a:r>
            <a:endParaRPr lang="en-US" altLang="en-GB" b="1" dirty="0"/>
          </a:p>
          <a:p>
            <a:r>
              <a:rPr lang="en-US" altLang="en-GB" b="1" dirty="0"/>
              <a:t>Temperature Range	-40</a:t>
            </a:r>
            <a:r>
              <a:rPr lang="en-US" altLang="en-US" b="1" dirty="0"/>
              <a:t>°</a:t>
            </a:r>
            <a:r>
              <a:rPr lang="en-US" altLang="en-GB" b="1" dirty="0"/>
              <a:t>C to 80</a:t>
            </a:r>
            <a:r>
              <a:rPr lang="en-US" altLang="en-US" b="1" dirty="0"/>
              <a:t>°</a:t>
            </a:r>
            <a:r>
              <a:rPr lang="en-US" altLang="en-GB" b="1" dirty="0"/>
              <a:t>C</a:t>
            </a:r>
            <a:endParaRPr lang="en-US" altLang="en-GB" b="1" dirty="0"/>
          </a:p>
          <a:p>
            <a:r>
              <a:rPr lang="en-US" altLang="en-GB" b="1" dirty="0"/>
              <a:t>Temperature Resolution-0.1</a:t>
            </a:r>
            <a:r>
              <a:rPr lang="en-US" altLang="en-US" b="1" dirty="0"/>
              <a:t>°</a:t>
            </a:r>
            <a:r>
              <a:rPr lang="en-US" altLang="en-GB" b="1" dirty="0"/>
              <a:t>C</a:t>
            </a:r>
            <a:endParaRPr lang="en-US" altLang="en-GB" b="1" dirty="0"/>
          </a:p>
          <a:p>
            <a:r>
              <a:rPr lang="en-US" altLang="en-GB" b="1" dirty="0"/>
              <a:t>Temperature Error-&lt; </a:t>
            </a:r>
            <a:r>
              <a:rPr lang="en-US" altLang="en-US" b="1" dirty="0"/>
              <a:t>±</a:t>
            </a:r>
            <a:r>
              <a:rPr lang="en-US" altLang="en-GB" b="1" dirty="0"/>
              <a:t>0.5</a:t>
            </a:r>
            <a:r>
              <a:rPr lang="en-US" altLang="en-US" b="1" dirty="0"/>
              <a:t>°</a:t>
            </a:r>
            <a:r>
              <a:rPr lang="en-US" altLang="en-GB" b="1" dirty="0"/>
              <a:t>C</a:t>
            </a:r>
            <a:endParaRPr lang="en-US" altLang="en-GB" b="1" dirty="0"/>
          </a:p>
          <a:p>
            <a:r>
              <a:rPr lang="en-US" altLang="en-GB" b="1" dirty="0"/>
              <a:t>Humidity Range	0% to 100% RH</a:t>
            </a:r>
            <a:endParaRPr lang="en-US" altLang="en-GB" b="1" dirty="0"/>
          </a:p>
          <a:p>
            <a:endParaRPr lang="en-US" altLang="en-GB" dirty="0"/>
          </a:p>
          <a:p>
            <a:r>
              <a:rPr lang="en-US" b="1" dirty="0"/>
              <a:t>Pinout:</a:t>
            </a: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VCC</a:t>
            </a:r>
            <a:r>
              <a:rPr lang="en-US" dirty="0"/>
              <a:t> - Power supply (3.3V or 5V)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</a:t>
            </a:r>
            <a:r>
              <a:rPr lang="en-US" dirty="0"/>
              <a:t> - Digital output (connect to a pull-up resistor, typically 4.7kΩ)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GND</a:t>
            </a:r>
            <a:r>
              <a:rPr lang="en-US" dirty="0"/>
              <a:t> - Ground</a:t>
            </a:r>
            <a:endParaRPr lang="en-US" dirty="0"/>
          </a:p>
          <a:p>
            <a:endParaRPr lang="en-IN" dirty="0"/>
          </a:p>
        </p:txBody>
      </p:sp>
      <p:sp>
        <p:nvSpPr>
          <p:cNvPr id="2" name="Title 1"/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Asst. Prof. S.Asra</a:t>
            </a:r>
            <a:endParaRPr lang="en-US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  <a:endParaRPr lang="en-US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pic>
        <p:nvPicPr>
          <p:cNvPr id="8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109855" y="989330"/>
            <a:ext cx="4134485" cy="39027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4" name="Title 1"/>
          <p:cNvSpPr txBox="1"/>
          <p:nvPr/>
        </p:nvSpPr>
        <p:spPr>
          <a:xfrm>
            <a:off x="720310" y="11636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/>
              <a:t> </a:t>
            </a:r>
            <a:endParaRPr lang="en-IN" sz="3200" b="1" dirty="0"/>
          </a:p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743075" y="5380853"/>
            <a:ext cx="484043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DHT22 Temperature and Humidity Sensor</a:t>
            </a:r>
            <a:endParaRPr lang="en-US" b="0" i="0" dirty="0"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Asst. Prof. S.Asra</a:t>
            </a:r>
            <a:endParaRPr lang="en-US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  <a:endParaRPr lang="en-US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485775"/>
            <a:ext cx="7736840" cy="46501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4" name="Title 1"/>
          <p:cNvSpPr txBox="1"/>
          <p:nvPr/>
        </p:nvSpPr>
        <p:spPr>
          <a:xfrm>
            <a:off x="720310" y="11636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/>
              <a:t> </a:t>
            </a:r>
            <a:endParaRPr lang="en-IN" sz="3200" b="1" dirty="0"/>
          </a:p>
          <a:p>
            <a:pPr algn="ctr"/>
            <a:endParaRPr lang="en-IN" dirty="0"/>
          </a:p>
        </p:txBody>
      </p:sp>
      <p:sp>
        <p:nvSpPr>
          <p:cNvPr id="2" name="Title 1"/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Asst. Prof. S.Asra</a:t>
            </a:r>
            <a:endParaRPr lang="en-US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  <a:endParaRPr lang="en-US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115" y="1918970"/>
            <a:ext cx="8921115" cy="36957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48080" y="1282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/>
              <a:t>OUTPUT</a:t>
            </a:r>
            <a:endParaRPr lang="en-US" alt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32641" r="13373"/>
          <a:stretch>
            <a:fillRect/>
          </a:stretch>
        </p:blipFill>
        <p:spPr>
          <a:xfrm>
            <a:off x="183353" y="137408"/>
            <a:ext cx="631483" cy="12855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50" y="1579714"/>
            <a:ext cx="6725589" cy="42582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861" y="2284902"/>
            <a:ext cx="3362794" cy="36866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/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Asst. Prof. S.Asra</a:t>
            </a:r>
            <a:endParaRPr lang="en-US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  <a:endParaRPr lang="en-US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3526" y="29832"/>
            <a:ext cx="7093313" cy="7819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477202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Source Code: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tabLst>
                <a:tab pos="4772025" algn="l"/>
              </a:tabLst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DHT.h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DHTPIN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  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//#define DHTTYPE DHT11   // DHT 11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DHTTYPE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DHT11</a:t>
            </a:r>
            <a:r>
              <a:rPr lang="en-IN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// DHT 22  (AM2302), AM2321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//#define DHTTYPE DHT21   // DHT 21 (AM2301)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DHT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DHTPIN, DHTTYPE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DHTxx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 test!"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h =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readHumidity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Read temperature as Celsius (the default)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t =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readTemperature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 Read temperature as Fahrenheit (</a:t>
            </a:r>
            <a:r>
              <a:rPr lang="en-IN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isFahrenheit</a:t>
            </a:r>
            <a:r>
              <a:rPr lang="en-IN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= true)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f =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readTemperature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"Failed to read from DHT sensor!"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hif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computeHeatIndex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f, h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hic =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computeHeatIndex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t, h, 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"Humidity: 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"%  Temperature: 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"°C 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  <a:tabLst>
                <a:tab pos="4772025" algn="l"/>
              </a:tabLst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br>
              <a:rPr lang="en-IN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  <a:tabLst>
                <a:tab pos="477202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32641" r="13373"/>
          <a:stretch>
            <a:fillRect/>
          </a:stretch>
        </p:blipFill>
        <p:spPr>
          <a:xfrm>
            <a:off x="11406991" y="137408"/>
            <a:ext cx="631483" cy="12855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267181" y="4793037"/>
            <a:ext cx="6131858" cy="1363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"°F  Heat index: 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hic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"°C 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hif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"°F"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Asst. Prof. S.Asra</a:t>
            </a:r>
            <a:endParaRPr lang="en-US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  <a:endParaRPr lang="en-US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32641" r="13373"/>
          <a:stretch>
            <a:fillRect/>
          </a:stretch>
        </p:blipFill>
        <p:spPr>
          <a:xfrm>
            <a:off x="11406991" y="137408"/>
            <a:ext cx="631483" cy="12855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/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Asst. Prof. S.Asra</a:t>
            </a:r>
            <a:endParaRPr lang="en-US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  <a:endParaRPr lang="en-US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9425" y="211455"/>
            <a:ext cx="10841355" cy="59156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751" y="788895"/>
            <a:ext cx="11799136" cy="51157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4" y="0"/>
            <a:ext cx="789510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Asst. Prof. S.Asra</a:t>
            </a:r>
            <a:endParaRPr lang="en-US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  <a:endParaRPr lang="en-US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14" name="Title 1"/>
          <p:cNvSpPr txBox="1"/>
          <p:nvPr/>
        </p:nvSpPr>
        <p:spPr>
          <a:xfrm>
            <a:off x="720310" y="11636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/>
              <a:t> </a:t>
            </a:r>
            <a:endParaRPr lang="en-IN" sz="3200" b="1" dirty="0"/>
          </a:p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536690" y="4827270"/>
            <a:ext cx="4067810" cy="622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ts val="2400"/>
              </a:lnSpc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DHT11 Temperature and Humidity Sensor</a:t>
            </a:r>
            <a:endParaRPr lang="en-US" b="0" i="0" dirty="0"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03645" y="1473835"/>
            <a:ext cx="3864610" cy="2894965"/>
            <a:chOff x="141715" y="896353"/>
            <a:chExt cx="4172532" cy="398200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0800000">
              <a:off x="141715" y="896353"/>
              <a:ext cx="4172532" cy="398200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rcRect l="32641" r="13373"/>
            <a:stretch>
              <a:fillRect/>
            </a:stretch>
          </p:blipFill>
          <p:spPr>
            <a:xfrm>
              <a:off x="314800" y="1029898"/>
              <a:ext cx="678859" cy="134350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5" name="TextBox 6"/>
          <p:cNvSpPr txBox="1"/>
          <p:nvPr/>
        </p:nvSpPr>
        <p:spPr>
          <a:xfrm>
            <a:off x="942340" y="4954270"/>
            <a:ext cx="4067810" cy="62230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>
              <a:lnSpc>
                <a:spcPts val="2400"/>
              </a:lnSpc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DHT22 Temperature and Humidity Sensor</a:t>
            </a:r>
            <a:endParaRPr lang="en-US" b="0" i="0" dirty="0"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942340" y="1071880"/>
            <a:ext cx="4180205" cy="3698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Asst. Prof. S.Asra</a:t>
            </a:r>
            <a:endParaRPr lang="en-US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  <a:endParaRPr lang="en-US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14" name="Title 1"/>
          <p:cNvSpPr txBox="1"/>
          <p:nvPr/>
        </p:nvSpPr>
        <p:spPr>
          <a:xfrm>
            <a:off x="720310" y="11636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/>
              <a:t> </a:t>
            </a:r>
            <a:endParaRPr lang="en-IN" sz="3200" b="1" dirty="0"/>
          </a:p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493503" y="5041609"/>
            <a:ext cx="3537183" cy="369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DHT11 Temperature and Humidity Sensor</a:t>
            </a:r>
            <a:endParaRPr lang="en-US" sz="1400" b="0" i="0" dirty="0"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25" y="1554280"/>
            <a:ext cx="8543421" cy="424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DHT11</a:t>
            </a:r>
            <a:r>
              <a:rPr lang="en-US" dirty="0"/>
              <a:t> is a </a:t>
            </a:r>
            <a:r>
              <a:rPr lang="en-US" dirty="0">
                <a:solidFill>
                  <a:srgbClr val="FF0000"/>
                </a:solidFill>
              </a:rPr>
              <a:t>digital temperature and humidity sensor </a:t>
            </a:r>
            <a:r>
              <a:rPr lang="en-US" dirty="0"/>
              <a:t>that provides calibrated </a:t>
            </a:r>
            <a:r>
              <a:rPr lang="en-US" dirty="0">
                <a:solidFill>
                  <a:srgbClr val="FF0000"/>
                </a:solidFill>
              </a:rPr>
              <a:t>output via a single-wire communication protocol</a:t>
            </a:r>
            <a:r>
              <a:rPr lang="en-US" dirty="0"/>
              <a:t>.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 It is commonly used in 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/>
              <a:t>weather monitoring systems, 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/>
              <a:t>home automation, and</a:t>
            </a:r>
            <a:endParaRPr lang="en-US" dirty="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dirty="0"/>
              <a:t> IoT applications.</a:t>
            </a:r>
            <a:endParaRPr lang="en-US" dirty="0"/>
          </a:p>
          <a:p>
            <a:pPr indent="0">
              <a:buFont typeface="Wingdings" panose="05000000000000000000" charset="0"/>
              <a:buNone/>
            </a:pPr>
            <a:endParaRPr lang="en-US" dirty="0"/>
          </a:p>
          <a:p>
            <a:r>
              <a:rPr lang="en-US" b="1" dirty="0"/>
              <a:t>1. Weather Monitoring Systems</a:t>
            </a:r>
            <a:endParaRPr lang="en-US" b="1" dirty="0"/>
          </a:p>
          <a:p>
            <a:r>
              <a:rPr lang="en-US" dirty="0"/>
              <a:t>🌤️ Used in DIY and professional </a:t>
            </a:r>
            <a:r>
              <a:rPr lang="en-US" dirty="0">
                <a:solidFill>
                  <a:srgbClr val="FF0000"/>
                </a:solidFill>
              </a:rPr>
              <a:t>weather stations</a:t>
            </a:r>
            <a:r>
              <a:rPr lang="en-US" dirty="0"/>
              <a:t> to measure temperature and humidity levels.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2. Home Automation &amp; Smart Homes</a:t>
            </a:r>
            <a:endParaRPr lang="en-US" b="1" dirty="0"/>
          </a:p>
          <a:p>
            <a:r>
              <a:rPr lang="en-US" dirty="0"/>
              <a:t>🏡 Integrated into IoT-based smart home systems for automatic </a:t>
            </a:r>
            <a:r>
              <a:rPr lang="en-US" dirty="0">
                <a:solidFill>
                  <a:srgbClr val="FF0000"/>
                </a:solidFill>
              </a:rPr>
              <a:t>climate control, triggering fans, air purifiers, or dehumidifiers.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04885" y="1554480"/>
            <a:ext cx="3425825" cy="3486785"/>
            <a:chOff x="141715" y="896353"/>
            <a:chExt cx="4172532" cy="398200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0800000">
              <a:off x="141715" y="896353"/>
              <a:ext cx="4172532" cy="398200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rcRect l="32641" r="13373"/>
            <a:stretch>
              <a:fillRect/>
            </a:stretch>
          </p:blipFill>
          <p:spPr>
            <a:xfrm>
              <a:off x="314800" y="1029898"/>
              <a:ext cx="678859" cy="134350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4" name="Title 1"/>
          <p:cNvSpPr txBox="1"/>
          <p:nvPr/>
        </p:nvSpPr>
        <p:spPr>
          <a:xfrm>
            <a:off x="720310" y="11636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/>
              <a:t> </a:t>
            </a:r>
            <a:endParaRPr lang="en-IN" sz="3200" b="1" dirty="0"/>
          </a:p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750175" y="4288155"/>
            <a:ext cx="495427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6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DHT11 Temperature and Humidity Sensor</a:t>
            </a:r>
            <a:endParaRPr lang="en-US" sz="1600" b="0" i="0" dirty="0"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635" y="1239520"/>
            <a:ext cx="8543290" cy="39814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b="1" dirty="0"/>
              <a:t>3. Greenhouse Monitoring</a:t>
            </a:r>
            <a:endParaRPr lang="en-US" b="1" dirty="0"/>
          </a:p>
          <a:p>
            <a:r>
              <a:rPr lang="en-US" dirty="0"/>
              <a:t>🌱 Helps maintain </a:t>
            </a:r>
            <a:r>
              <a:rPr lang="en-US" dirty="0">
                <a:solidFill>
                  <a:srgbClr val="FF0000"/>
                </a:solidFill>
              </a:rPr>
              <a:t>optimal temperature and humidity</a:t>
            </a:r>
            <a:r>
              <a:rPr lang="en-US" dirty="0"/>
              <a:t> levels for </a:t>
            </a:r>
            <a:r>
              <a:rPr lang="en-US" dirty="0">
                <a:solidFill>
                  <a:srgbClr val="FF0000"/>
                </a:solidFill>
              </a:rPr>
              <a:t>plant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growth</a:t>
            </a:r>
            <a:r>
              <a:rPr lang="en-US" dirty="0"/>
              <a:t> in agricultural environments.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4. Industrial Environmental Monitoring</a:t>
            </a:r>
            <a:endParaRPr lang="en-US" b="1" dirty="0"/>
          </a:p>
          <a:p>
            <a:r>
              <a:rPr lang="en-US" dirty="0"/>
              <a:t>🏭 Used in </a:t>
            </a:r>
            <a:r>
              <a:rPr lang="en-US" dirty="0">
                <a:solidFill>
                  <a:srgbClr val="FF0000"/>
                </a:solidFill>
              </a:rPr>
              <a:t>factories and warehouses</a:t>
            </a:r>
            <a:r>
              <a:rPr lang="en-US" dirty="0"/>
              <a:t> to monitor environmental </a:t>
            </a:r>
            <a:endParaRPr lang="en-US" dirty="0"/>
          </a:p>
          <a:p>
            <a:r>
              <a:rPr lang="en-US" dirty="0"/>
              <a:t>conditions that affect machinery and stored goods.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5. HVAC (Heating, Ventilation, and Air Conditioning) Systems</a:t>
            </a:r>
            <a:endParaRPr lang="en-US" b="1" dirty="0"/>
          </a:p>
          <a:p>
            <a:r>
              <a:rPr lang="en-US" dirty="0"/>
              <a:t>❄️ Helps in </a:t>
            </a:r>
            <a:r>
              <a:rPr lang="en-US" dirty="0">
                <a:solidFill>
                  <a:srgbClr val="FF0000"/>
                </a:solidFill>
              </a:rPr>
              <a:t>climate control systems</a:t>
            </a:r>
            <a:r>
              <a:rPr lang="en-US" dirty="0"/>
              <a:t> by providing </a:t>
            </a:r>
            <a:r>
              <a:rPr lang="en-US" dirty="0">
                <a:solidFill>
                  <a:srgbClr val="FF0000"/>
                </a:solidFill>
              </a:rPr>
              <a:t>real-time temperature and humidity </a:t>
            </a:r>
            <a:r>
              <a:rPr lang="en-US" dirty="0"/>
              <a:t>data for automated adjustments.</a:t>
            </a:r>
            <a:endParaRPr lang="en-US" dirty="0"/>
          </a:p>
          <a:p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8152765" y="1239520"/>
            <a:ext cx="4149725" cy="2640965"/>
            <a:chOff x="141715" y="896353"/>
            <a:chExt cx="4172532" cy="398200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0800000">
              <a:off x="141715" y="896353"/>
              <a:ext cx="4172532" cy="398200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rcRect l="32641" r="13373"/>
            <a:stretch>
              <a:fillRect/>
            </a:stretch>
          </p:blipFill>
          <p:spPr>
            <a:xfrm>
              <a:off x="314800" y="1029898"/>
              <a:ext cx="678859" cy="134350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2" name="Title 1"/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Asst. Prof. S.Asra</a:t>
            </a:r>
            <a:endParaRPr lang="en-US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  <a:endParaRPr lang="en-US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14" name="Title 1"/>
          <p:cNvSpPr txBox="1"/>
          <p:nvPr/>
        </p:nvSpPr>
        <p:spPr>
          <a:xfrm>
            <a:off x="720310" y="11636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/>
              <a:t> </a:t>
            </a:r>
            <a:endParaRPr lang="en-IN" sz="3200" b="1" dirty="0"/>
          </a:p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982073"/>
            <a:ext cx="4840435" cy="382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b="0" i="0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DHT11 Temperature and Humidity Sensor</a:t>
            </a:r>
            <a:endParaRPr lang="en-IN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1893" y="989260"/>
            <a:ext cx="77634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Specifications: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Temperature Range:</a:t>
            </a:r>
            <a:r>
              <a:rPr lang="en-US" dirty="0"/>
              <a:t> 0°C to 50°C (±2°C accuracy)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Humidity Range:</a:t>
            </a:r>
            <a:r>
              <a:rPr lang="en-US" dirty="0"/>
              <a:t> 20% to 90% RH (±5% accuracy)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Operating Voltage:</a:t>
            </a:r>
            <a:r>
              <a:rPr lang="en-US" dirty="0"/>
              <a:t> 3.3V - 5V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Output Signal:</a:t>
            </a:r>
            <a:r>
              <a:rPr lang="en-US" dirty="0"/>
              <a:t> Digital (single-wire)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Sampling Rate:</a:t>
            </a:r>
            <a:r>
              <a:rPr lang="en-US" dirty="0"/>
              <a:t> 1 Hz (one reading per second)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Response Time:</a:t>
            </a:r>
            <a:r>
              <a:rPr lang="en-US" dirty="0"/>
              <a:t> ~2 seconds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Dimensions:</a:t>
            </a:r>
            <a:r>
              <a:rPr lang="en-US" dirty="0"/>
              <a:t> 15mm x 12mm x 5mm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Pinout:</a:t>
            </a: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VCC</a:t>
            </a:r>
            <a:r>
              <a:rPr lang="en-US" dirty="0"/>
              <a:t> - Power supply (3.3V or 5V)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</a:t>
            </a:r>
            <a:r>
              <a:rPr lang="en-US" dirty="0"/>
              <a:t> - Digital output (connect to a pull-up resistor, typically 4.7kΩ)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GND</a:t>
            </a:r>
            <a:r>
              <a:rPr lang="en-US" dirty="0"/>
              <a:t> - Ground</a:t>
            </a:r>
            <a:endParaRPr lang="en-US" dirty="0"/>
          </a:p>
          <a:p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479547" y="989260"/>
            <a:ext cx="3881339" cy="3810118"/>
            <a:chOff x="141715" y="896353"/>
            <a:chExt cx="4172532" cy="398200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0800000">
              <a:off x="141715" y="896353"/>
              <a:ext cx="4172532" cy="398200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rcRect l="32641" r="13373"/>
            <a:stretch>
              <a:fillRect/>
            </a:stretch>
          </p:blipFill>
          <p:spPr>
            <a:xfrm>
              <a:off x="314800" y="1029898"/>
              <a:ext cx="678859" cy="134350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2" name="Title 1"/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Asst. Prof. S.Asra</a:t>
            </a:r>
            <a:endParaRPr lang="en-US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  <a:endParaRPr lang="en-US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2468" y="656788"/>
            <a:ext cx="9045388" cy="637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  <a:tabLst>
                <a:tab pos="477202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026" name="Picture 2" descr="DHT11 Temperature and Humidity Sensor Interfacing with Arduino - Embedded  Laborator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9" y="988194"/>
            <a:ext cx="8683438" cy="5574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32641" r="13373"/>
          <a:stretch>
            <a:fillRect/>
          </a:stretch>
        </p:blipFill>
        <p:spPr>
          <a:xfrm>
            <a:off x="11365269" y="4693958"/>
            <a:ext cx="631483" cy="12855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/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Asst. Prof. S.Asra</a:t>
            </a:r>
            <a:endParaRPr lang="en-US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  <a:endParaRPr lang="en-US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32641" r="13373"/>
          <a:stretch>
            <a:fillRect/>
          </a:stretch>
        </p:blipFill>
        <p:spPr>
          <a:xfrm>
            <a:off x="11454819" y="4711887"/>
            <a:ext cx="631483" cy="12855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7" y="1315784"/>
            <a:ext cx="5943600" cy="1912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282" y="3574183"/>
            <a:ext cx="5943600" cy="2466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6165" y="9482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72025" algn="l"/>
              </a:tabLst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72025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6165" y="33183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0" name="Title 1"/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Asst. Prof. S.Asra</a:t>
            </a:r>
            <a:endParaRPr lang="en-US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  <a:endParaRPr lang="en-US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3561</Words>
  <Application>WPS Slides</Application>
  <PresentationFormat>Widescreen</PresentationFormat>
  <Paragraphs>227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Arial Black</vt:lpstr>
      <vt:lpstr>Wingdings</vt:lpstr>
      <vt:lpstr>Amazon Ember</vt:lpstr>
      <vt:lpstr>AMGDT</vt:lpstr>
      <vt:lpstr>Consolas</vt:lpstr>
      <vt:lpstr>Times New Roman</vt:lpstr>
      <vt:lpstr>Calibri</vt:lpstr>
      <vt:lpstr>Century Gothic</vt:lpstr>
      <vt:lpstr>Microsoft YaHei</vt:lpstr>
      <vt:lpstr>Arial Unicode MS</vt:lpstr>
      <vt:lpstr>Gallery</vt:lpstr>
      <vt:lpstr>IOT AND CLOUD COMPUTING LAB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kunal gaikwad</dc:creator>
  <cp:lastModifiedBy>Shahzadi asra</cp:lastModifiedBy>
  <cp:revision>304</cp:revision>
  <dcterms:created xsi:type="dcterms:W3CDTF">2023-11-09T09:27:00Z</dcterms:created>
  <dcterms:modified xsi:type="dcterms:W3CDTF">2025-05-01T06:11:11Z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AAFE490685064284A5EA5D5FB1647831_13</vt:lpwstr>
  </property>
  <property fmtid="{D5CDD505-2E9C-101B-9397-08002B2CF9AE}" pid="3" name="KSOProductBuildVer">
    <vt:lpwstr>2057-12.2.0.20796</vt:lpwstr>
  </property>
</Properties>
</file>