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1" r:id="rId3"/>
    <p:sldId id="256" r:id="rId4"/>
    <p:sldId id="300" r:id="rId5"/>
    <p:sldId id="302" r:id="rId6"/>
    <p:sldId id="289" r:id="rId7"/>
    <p:sldId id="292" r:id="rId8"/>
    <p:sldId id="291" r:id="rId9"/>
    <p:sldId id="299" r:id="rId10"/>
    <p:sldId id="304" r:id="rId11"/>
    <p:sldId id="303" r:id="rId12"/>
    <p:sldId id="305" r:id="rId13"/>
    <p:sldId id="307" r:id="rId14"/>
    <p:sldId id="293" r:id="rId15"/>
    <p:sldId id="333" r:id="rId16"/>
    <p:sldId id="298" r:id="rId17"/>
    <p:sldId id="257" r:id="rId18"/>
    <p:sldId id="258" r:id="rId19"/>
    <p:sldId id="260" r:id="rId20"/>
    <p:sldId id="261" r:id="rId21"/>
    <p:sldId id="259" r:id="rId22"/>
    <p:sldId id="282" r:id="rId23"/>
    <p:sldId id="286" r:id="rId24"/>
    <p:sldId id="288" r:id="rId25"/>
    <p:sldId id="308" r:id="rId26"/>
    <p:sldId id="309" r:id="rId27"/>
    <p:sldId id="283" r:id="rId28"/>
    <p:sldId id="287" r:id="rId29"/>
    <p:sldId id="297" r:id="rId30"/>
    <p:sldId id="353" r:id="rId31"/>
    <p:sldId id="295" r:id="rId32"/>
    <p:sldId id="296" r:id="rId33"/>
    <p:sldId id="306" r:id="rId34"/>
    <p:sldId id="332" r:id="rId35"/>
    <p:sldId id="27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813"/>
    <a:srgbClr val="F47474"/>
    <a:srgbClr val="877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5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911" y="1700213"/>
            <a:ext cx="6645302" cy="2387600"/>
          </a:xfrm>
        </p:spPr>
        <p:txBody>
          <a:bodyPr anchor="b"/>
          <a:lstStyle>
            <a:lvl1pPr algn="l">
              <a:defRPr sz="6000">
                <a:solidFill>
                  <a:srgbClr val="877969"/>
                </a:solidFill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06911" y="4099368"/>
            <a:ext cx="664530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4747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/>
          <a:stretch>
            <a:fillRect/>
          </a:stretch>
        </p:blipFill>
        <p:spPr>
          <a:xfrm>
            <a:off x="0" y="464695"/>
            <a:ext cx="617802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1170092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877969"/>
                </a:solidFill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6613" y="4049817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747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Click to edit Master text style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8062">
            <a:off x="5226404" y="1455578"/>
            <a:ext cx="1457204" cy="1508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77969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8"/>
          <a:stretch>
            <a:fillRect/>
          </a:stretch>
        </p:blipFill>
        <p:spPr>
          <a:xfrm>
            <a:off x="-12879" y="0"/>
            <a:ext cx="1208454" cy="1996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94690" y="0"/>
            <a:ext cx="1116901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4400" b="1" dirty="0">
                <a:latin typeface="Arial Black" panose="020B0A04020102020204" pitchFamily="34" charset="0"/>
                <a:sym typeface="+mn-ea"/>
              </a:rPr>
              <a:t>IOT AND CLOUD COMPUTING</a:t>
            </a:r>
            <a:r>
              <a:rPr lang="en-US" altLang="en-IN" sz="4400" b="1" dirty="0">
                <a:latin typeface="Arial Black" panose="020B0A04020102020204" pitchFamily="34" charset="0"/>
                <a:sym typeface="+mn-ea"/>
              </a:rPr>
              <a:t> LAB</a:t>
            </a:r>
            <a:endParaRPr lang="en-US" altLang="en-IN" sz="4400" b="1" dirty="0"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1535" y="3980405"/>
            <a:ext cx="7530353" cy="2877671"/>
          </a:xfrm>
        </p:spPr>
        <p:txBody>
          <a:bodyPr>
            <a:normAutofit fontScale="85000"/>
          </a:bodyPr>
          <a:p>
            <a:r>
              <a:rPr lang="en-US" sz="3600" b="1" dirty="0"/>
              <a:t>By,</a:t>
            </a:r>
            <a:endParaRPr lang="en-US" sz="3600" b="1" dirty="0"/>
          </a:p>
          <a:p>
            <a:r>
              <a:rPr lang="en-US" sz="5900" b="1" dirty="0"/>
              <a:t>Asst. Prof. S.Asra</a:t>
            </a:r>
            <a:r>
              <a:rPr lang="en-US" sz="3000" b="1" dirty="0"/>
              <a:t> </a:t>
            </a:r>
            <a:endParaRPr lang="en-US" sz="3000" b="1" dirty="0"/>
          </a:p>
          <a:p>
            <a:r>
              <a:rPr lang="en-US" sz="3000" b="1" dirty="0"/>
              <a:t>M.E(Computer science &amp; Engineering)</a:t>
            </a:r>
            <a:endParaRPr lang="en-US" sz="3000" b="1" dirty="0"/>
          </a:p>
          <a:p>
            <a:r>
              <a:rPr lang="en-US" sz="3000" b="1" dirty="0"/>
              <a:t>B.E(Computer Science &amp; Engineering)</a:t>
            </a:r>
            <a:endParaRPr lang="en-US" sz="3000" b="1" dirty="0"/>
          </a:p>
          <a:p>
            <a:r>
              <a:rPr lang="en-US" sz="3000" b="1" dirty="0"/>
              <a:t>Diploma(Computer Science &amp; Engineering)</a:t>
            </a:r>
            <a:endParaRPr lang="en-US" sz="3000" b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0" y="238760"/>
            <a:ext cx="8990965" cy="57645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30" y="113030"/>
            <a:ext cx="9215755" cy="6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96000" y="613092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35" y="213995"/>
            <a:ext cx="9197975" cy="583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3087" y="0"/>
            <a:ext cx="11607969" cy="671429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8584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2025-02-23 1730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121920"/>
            <a:ext cx="6666230" cy="6598285"/>
          </a:xfrm>
          <a:prstGeom prst="rect">
            <a:avLst/>
          </a:prstGeom>
        </p:spPr>
      </p:pic>
      <p:pic>
        <p:nvPicPr>
          <p:cNvPr id="5" name="Picture 4" descr="Screenshot 2025-02-23 173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85" y="889635"/>
            <a:ext cx="4204970" cy="455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80" y="154940"/>
            <a:ext cx="7938770" cy="25838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0" y="614108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250825"/>
            <a:ext cx="10321290" cy="55314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rcRect l="64253"/>
          <a:stretch>
            <a:fillRect/>
          </a:stretch>
        </p:blipFill>
        <p:spPr>
          <a:xfrm rot="16200000">
            <a:off x="6176010" y="782320"/>
            <a:ext cx="3736975" cy="676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5"/>
          <p:cNvSpPr>
            <a:spLocks noEditPoints="1"/>
          </p:cNvSpPr>
          <p:nvPr/>
        </p:nvSpPr>
        <p:spPr bwMode="auto">
          <a:xfrm>
            <a:off x="5057090" y="3482065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603813"/>
              </a:solidFill>
            </a:endParaRPr>
          </a:p>
        </p:txBody>
      </p:sp>
      <p:sp>
        <p:nvSpPr>
          <p:cNvPr id="6" name="Freeform 55"/>
          <p:cNvSpPr>
            <a:spLocks noEditPoints="1"/>
          </p:cNvSpPr>
          <p:nvPr/>
        </p:nvSpPr>
        <p:spPr bwMode="auto">
          <a:xfrm>
            <a:off x="5057090" y="426893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603813"/>
              </a:solidFill>
            </a:endParaRPr>
          </a:p>
        </p:txBody>
      </p:sp>
      <p:sp>
        <p:nvSpPr>
          <p:cNvPr id="8" name="Freeform 55"/>
          <p:cNvSpPr>
            <a:spLocks noEditPoints="1"/>
          </p:cNvSpPr>
          <p:nvPr/>
        </p:nvSpPr>
        <p:spPr bwMode="auto">
          <a:xfrm>
            <a:off x="5057090" y="5141337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603813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39013" y="3207883"/>
            <a:ext cx="4013200" cy="2474235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729615"/>
            <a:ext cx="11445240" cy="585724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rcRect l="64253"/>
          <a:stretch>
            <a:fillRect/>
          </a:stretch>
        </p:blipFill>
        <p:spPr>
          <a:xfrm rot="16200000">
            <a:off x="6292215" y="1447800"/>
            <a:ext cx="3736975" cy="676592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096000" y="6205220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249555"/>
            <a:ext cx="11139805" cy="61080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96520"/>
            <a:ext cx="10060305" cy="590931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" y="422500"/>
            <a:ext cx="11799136" cy="5115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0"/>
            <a:ext cx="10135870" cy="633158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625" y="1483360"/>
            <a:ext cx="7930515" cy="537464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106045"/>
            <a:ext cx="10137775" cy="570484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0"/>
            <a:ext cx="9144635" cy="6226175"/>
          </a:xfrm>
          <a:prstGeom prst="rect">
            <a:avLst/>
          </a:prstGeom>
        </p:spPr>
      </p:pic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85" y="0"/>
            <a:ext cx="7909560" cy="59359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41515" y="2295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Pulse width modulation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86360"/>
            <a:ext cx="10434320" cy="52038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72210" y="-63500"/>
            <a:ext cx="10687050" cy="5960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54405" y="0"/>
            <a:ext cx="11236960" cy="57683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5835" y="191770"/>
            <a:ext cx="10981690" cy="5753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743180" cy="77482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50635" y="6694170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6065" y="1790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/>
              <a:t>HARDWARE REQUIREMETS:</a:t>
            </a:r>
            <a:endParaRPr lang="en-US" altLang="en-GB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rcRect l="10513" t="26780" r="34359" b="32570"/>
          <a:stretch>
            <a:fillRect/>
          </a:stretch>
        </p:blipFill>
        <p:spPr>
          <a:xfrm>
            <a:off x="5611495" y="766445"/>
            <a:ext cx="4001135" cy="26212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73650" y="3514725"/>
            <a:ext cx="4608195" cy="32169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706610" y="840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OUT- D3</a:t>
            </a:r>
            <a:endParaRPr lang="en-US" altLang="en-GB"/>
          </a:p>
          <a:p>
            <a:r>
              <a:rPr lang="en-US" altLang="en-GB"/>
              <a:t>GND- GND</a:t>
            </a:r>
            <a:endParaRPr lang="en-US" altLang="en-GB"/>
          </a:p>
          <a:p>
            <a:r>
              <a:rPr lang="en-US" altLang="en-GB"/>
              <a:t>VCC- 3.3V</a:t>
            </a:r>
            <a:endParaRPr lang="en-US" altLang="en-GB"/>
          </a:p>
        </p:txBody>
      </p:sp>
      <p:pic>
        <p:nvPicPr>
          <p:cNvPr id="9" name="Picture 8"/>
          <p:cNvPicPr/>
          <p:nvPr/>
        </p:nvPicPr>
        <p:blipFill>
          <a:blip r:embed="rId3"/>
          <a:srcRect l="2520" t="15359" r="3160" b="5943"/>
          <a:stretch>
            <a:fillRect/>
          </a:stretch>
        </p:blipFill>
        <p:spPr>
          <a:xfrm>
            <a:off x="-129540" y="1179830"/>
            <a:ext cx="5539105" cy="528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shot 2025-02-24 103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0"/>
            <a:ext cx="1014920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3781" y="0"/>
            <a:ext cx="789510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2215" y="197485"/>
            <a:ext cx="9429750" cy="462089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728E0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&lt;ESP8266WiFi.h&gt;</a:t>
            </a:r>
            <a:endParaRPr lang="en-US" altLang="zh-CN" sz="1600" b="0">
              <a:solidFill>
                <a:srgbClr val="005C5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728E0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"secrets.h"</a:t>
            </a:r>
            <a:endParaRPr lang="en-US" altLang="zh-CN" sz="1600" b="0">
              <a:solidFill>
                <a:srgbClr val="005C5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728E0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"ThingSpeak.h"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// always include thingspeak header file after other header files and custom macros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char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ssid[] = SECRET_SSID;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  // your network SSID (name) 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char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pass[] = SECRET_PASS;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  // your network password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keyIndex = 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           // your network key Index number (needed only for WEP)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WiFiClient  client;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unsignedlong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myChannelNumber = SECRET_CH_ID;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constchar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* myWriteAPIKey = SECRET_WRITE_APIKEY;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 number = 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int IRPIN = D3;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00979D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setup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(){</a:t>
            </a:r>
            <a:endParaRPr lang="en-US" altLang="zh-CN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Serial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begin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005C5F"/>
                </a:solidFill>
                <a:latin typeface="Consolas" panose="020B0609020204030204"/>
                <a:ea typeface="Consolas" panose="020B0609020204030204"/>
              </a:rPr>
              <a:t>115200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 // Initialize serial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lang="en-US" altLang="zh-CN" sz="1600" b="0">
                <a:solidFill>
                  <a:srgbClr val="728E00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!Serial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){</a:t>
            </a:r>
            <a:endParaRPr lang="en-US" altLang="zh-CN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  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// wait for serial port to connect. Needed for Leonardo native USB port only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WiFi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mode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WIFI_STA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; </a:t>
            </a:r>
            <a:endParaRPr lang="en-US" altLang="zh-CN" sz="1600" b="0">
              <a:solidFill>
                <a:srgbClr val="4E5B6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ThingSpeak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35400"/>
                </a:solidFill>
                <a:latin typeface="Consolas" panose="020B0609020204030204"/>
                <a:ea typeface="Consolas" panose="020B0609020204030204"/>
              </a:rPr>
              <a:t>begin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client</a:t>
            </a: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zh-CN" sz="1600" b="0">
                <a:solidFill>
                  <a:srgbClr val="4E5B61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95A5A6"/>
                </a:solidFill>
                <a:latin typeface="Consolas" panose="020B0609020204030204"/>
                <a:ea typeface="Consolas" panose="020B0609020204030204"/>
              </a:rPr>
              <a:t>  // Initialize ThingSpeak</a:t>
            </a:r>
            <a:endParaRPr lang="en-US" altLang="zh-CN" sz="1600" b="0">
              <a:solidFill>
                <a:srgbClr val="95A5A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rgbClr val="434F54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0" y="614108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11275" y="290830"/>
            <a:ext cx="10107930" cy="6034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00979D"/>
                </a:solidFill>
                <a:latin typeface="Consolas" panose="020B0609020204030204"/>
                <a:ea typeface="Consolas" panose="020B0609020204030204"/>
                <a:sym typeface="+mn-ea"/>
              </a:rPr>
              <a:t>void</a:t>
            </a:r>
            <a:r>
              <a:rPr lang="en-US" altLang="zh-CN" sz="1600">
                <a:solidFill>
                  <a:srgbClr val="D35400"/>
                </a:solidFill>
                <a:latin typeface="Consolas" panose="020B0609020204030204"/>
                <a:ea typeface="Consolas" panose="020B0609020204030204"/>
                <a:sym typeface="+mn-ea"/>
              </a:rPr>
              <a:t>loop</a:t>
            </a:r>
            <a:r>
              <a:rPr lang="en-US" altLang="zh-CN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(){</a:t>
            </a:r>
            <a:endParaRPr lang="en-US" altLang="zh-CN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// Connect or reconnect to WiFi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if(WiFi.status() != WL_CONNECTED){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Serial.print("Attempting to connect to SSID: ");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Serial.println(SECRET_SSID);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while(WiFi.status() != WL_CONNECTED){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  WiFi.begin(ssid, pass);  // Connect to WPA/WPA2 network. Change this line if using open or WEP network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  Serial.print(".");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  delay(5000);     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} 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Serial.println("\nConnected.");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}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// Write to ThingSpeak. There are up to 8 fields in a channel, allowing you to store up to 8 different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// pieces of information in a channel.  Here, we write to field 1.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int x = ThingSpeak.writeField(myChannelNumber, 1, number, myWriteAPIKey);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if(x == 200){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Serial.println("Channel update successful.");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}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else{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Serial.println("Problem updating channel. HTTP error code " + String(x));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}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endParaRPr lang="en-US" altLang="en-GB" sz="1600">
              <a:solidFill>
                <a:srgbClr val="434F54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196715" y="3875405"/>
            <a:ext cx="6193155" cy="271843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Secrets.h</a:t>
            </a:r>
            <a:endParaRPr lang="en-US" sz="1600" b="1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 </a:t>
            </a:r>
            <a:endParaRPr lang="en-US" sz="1600" b="1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#define SECRET_SSID "ACENAARTECHNOLOGY”</a:t>
            </a:r>
            <a:endParaRPr lang="en-US" sz="1600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#define SECRET_PASS "987654321"	</a:t>
            </a:r>
            <a:endParaRPr lang="en-US" sz="1600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#define SECRET_CH_ID 1748773			</a:t>
            </a:r>
            <a:endParaRPr lang="en-US" sz="1600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#define SECRET_WRITE_APIKEY "IT8VWXOS2XKSYFR9" </a:t>
            </a:r>
            <a:endParaRPr lang="en-US" sz="1600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rgbClr val="000000"/>
                </a:solidFill>
                <a:latin typeface="Courier New" panose="02070309020205020404"/>
                <a:ea typeface="Times New Roman" panose="02020603050405020304"/>
              </a:rPr>
              <a:t>  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01310" y="120523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// change the value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number++;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if(number &gt; 99){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  number = 0;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}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  delay(20000); // Wait 20 seconds to update the channel again</a:t>
            </a:r>
            <a:endParaRPr lang="en-US" altLang="en-GB" sz="1600" b="0">
              <a:solidFill>
                <a:srgbClr val="434F5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GB" sz="1600">
                <a:solidFill>
                  <a:srgbClr val="434F54"/>
                </a:solidFill>
                <a:latin typeface="Consolas" panose="020B0609020204030204"/>
                <a:ea typeface="Consolas" panose="020B0609020204030204"/>
                <a:sym typeface="+mn-ea"/>
              </a:rPr>
              <a:t>}</a:t>
            </a:r>
            <a:endParaRPr lang="en-US" altLang="en-GB" sz="1600">
              <a:solidFill>
                <a:srgbClr val="434F54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shot 2025-02-18 235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49605"/>
            <a:ext cx="10067925" cy="5706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66210" y="1892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/>
              <a:t>OUTPUT</a:t>
            </a:r>
            <a:endParaRPr lang="en-US" altLang="en-GB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96900"/>
            <a:ext cx="6645275" cy="73215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highlight>
                  <a:srgbClr val="FFFF00"/>
                </a:highlight>
              </a:rPr>
              <a:t>THANK  YOU</a:t>
            </a:r>
            <a:endParaRPr lang="en-US" altLang="zh-CN" dirty="0" smtClean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63955" y="142875"/>
            <a:ext cx="10356215" cy="1691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45720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WEEK-6</a:t>
            </a:r>
            <a:endParaRPr lang="en-US" sz="2000" b="1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Aim:</a:t>
            </a:r>
            <a:r>
              <a:rPr lang="en-US" sz="20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 Write a program to interface IR Sensor with Arduino using IoT Cloud application.</a:t>
            </a:r>
            <a:endParaRPr lang="en-US" sz="20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</a:t>
            </a:r>
            <a:endParaRPr lang="en-US" sz="20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0" indent="0" algn="l" defTabSz="45720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IOT-Cloud Application:</a:t>
            </a:r>
            <a:endParaRPr lang="en-US" sz="20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0" indent="0" algn="ctr" defTabSz="45720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THINGSPEAK</a:t>
            </a:r>
            <a:endParaRPr lang="en-US" altLang="zh-CN" sz="24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pic>
        <p:nvPicPr>
          <p:cNvPr id="69" name="Picture 6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15" y="2008505"/>
            <a:ext cx="7501255" cy="4114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828" y="1647444"/>
            <a:ext cx="11093450" cy="4808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p>
            <a:pPr marL="355600" marR="254000" indent="-342900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ThingSpeak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is a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Web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Service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(REST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API)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lets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collect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and </a:t>
            </a:r>
            <a:r>
              <a:rPr sz="3200" spc="-70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store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sensor </a:t>
            </a:r>
            <a:r>
              <a:rPr sz="32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in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cloud</a:t>
            </a:r>
            <a:r>
              <a:rPr sz="3200" spc="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and</a:t>
            </a:r>
            <a:r>
              <a:rPr sz="3200" spc="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develop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Internet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Things 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applications.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5600" marR="1030605" indent="-342900">
              <a:lnSpc>
                <a:spcPts val="3790"/>
              </a:lnSpc>
              <a:spcBef>
                <a:spcPts val="9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It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works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Arduino,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Raspberry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Pi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MATLAB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(premade </a:t>
            </a:r>
            <a:r>
              <a:rPr sz="3200" spc="-7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libraries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APIs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exists).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>
              <a:lnSpc>
                <a:spcPct val="101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But it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32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work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with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kind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32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Languages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since </a:t>
            </a:r>
            <a:r>
              <a:rPr sz="3200" spc="-7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it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uses</a:t>
            </a:r>
            <a:r>
              <a:rPr sz="3200" dirty="0">
                <a:latin typeface="Calibri" panose="020F0502020204030204"/>
                <a:cs typeface="Calibri" panose="020F0502020204030204"/>
              </a:rPr>
              <a:t> a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REST</a:t>
            </a:r>
            <a:r>
              <a:rPr sz="3200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API</a:t>
            </a:r>
            <a:r>
              <a:rPr sz="3200" spc="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and</a:t>
            </a:r>
            <a:r>
              <a:rPr sz="3200" spc="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 </a:t>
            </a:r>
            <a:r>
              <a:rPr sz="3200" spc="-75" dirty="0"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HTTP</a:t>
            </a:r>
            <a:r>
              <a:rPr sz="3200" spc="-75" dirty="0">
                <a:latin typeface="Calibri" panose="020F0502020204030204"/>
                <a:cs typeface="Calibri" panose="020F0502020204030204"/>
              </a:rPr>
              <a:t>.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8080" y="82169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+mn-ea"/>
              </a:rPr>
              <a:t>THINGSPEAK</a:t>
            </a:r>
            <a:endParaRPr lang="en-US" altLang="en-US" sz="32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1895" y="693738"/>
            <a:ext cx="9573764" cy="51633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0" y="613092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08425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126" y="4448907"/>
            <a:ext cx="169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ADD YOUR 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295" y="-76200"/>
            <a:ext cx="47472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5" dirty="0"/>
              <a:t>ThingSpeak?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33400"/>
            <a:ext cx="12191999" cy="6324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0" y="613092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20" y="196215"/>
            <a:ext cx="9042400" cy="65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0837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7955"/>
            <a:ext cx="8923655" cy="6360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96000" y="61207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ym typeface="+mn-ea"/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4200</Words>
  <Application>WPS Presentation</Application>
  <PresentationFormat>宽屏</PresentationFormat>
  <Paragraphs>293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Arial Black</vt:lpstr>
      <vt:lpstr>Times New Roman</vt:lpstr>
      <vt:lpstr>Calibri</vt:lpstr>
      <vt:lpstr>Times New Roman</vt:lpstr>
      <vt:lpstr>Arial MT</vt:lpstr>
      <vt:lpstr>Microsoft YaHei</vt:lpstr>
      <vt:lpstr>Arial Unicode MS</vt:lpstr>
      <vt:lpstr>Calibri Light</vt:lpstr>
      <vt:lpstr>Consolas</vt:lpstr>
      <vt:lpstr>Courier New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is ThingSpeak?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Shahzadi asra</cp:lastModifiedBy>
  <cp:revision>58</cp:revision>
  <dcterms:created xsi:type="dcterms:W3CDTF">2015-12-04T05:36:00Z</dcterms:created>
  <dcterms:modified xsi:type="dcterms:W3CDTF">2025-02-24T05:07:00Z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2057-12.2.0.19821</vt:lpwstr>
  </property>
  <property fmtid="{D5CDD505-2E9C-101B-9397-08002B2CF9AE}" pid="3" name="ICV">
    <vt:lpwstr>E3D2A4F338D641EC800779A2B091894A_13</vt:lpwstr>
  </property>
</Properties>
</file>