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302" r:id="rId6"/>
    <p:sldId id="324" r:id="rId7"/>
    <p:sldId id="337" r:id="rId8"/>
    <p:sldId id="338" r:id="rId9"/>
    <p:sldId id="339" r:id="rId10"/>
    <p:sldId id="341" r:id="rId11"/>
    <p:sldId id="342" r:id="rId12"/>
    <p:sldId id="340" r:id="rId13"/>
    <p:sldId id="343" r:id="rId14"/>
    <p:sldId id="344" r:id="rId15"/>
    <p:sldId id="334" r:id="rId16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7"/>
    <a:srgbClr val="EA5514"/>
    <a:srgbClr val="FBE22D"/>
    <a:srgbClr val="98D2E3"/>
    <a:srgbClr val="A9D25A"/>
    <a:srgbClr val="EB4544"/>
    <a:srgbClr val="7BBFAA"/>
    <a:srgbClr val="F5D805"/>
    <a:srgbClr val="C2471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61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7950" y="50800"/>
            <a:ext cx="11169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3600" b="1" dirty="0">
                <a:latin typeface="Arial Black" panose="020B0A04020102020204" pitchFamily="34" charset="0"/>
                <a:sym typeface="+mn-ea"/>
              </a:rPr>
              <a:t>IOT AND CLOUD COMPUTING</a:t>
            </a:r>
            <a:r>
              <a:rPr lang="en-US" altLang="en-IN" sz="3600" b="1" dirty="0">
                <a:latin typeface="Arial Black" panose="020B0A04020102020204" pitchFamily="34" charset="0"/>
                <a:sym typeface="+mn-ea"/>
              </a:rPr>
              <a:t> LAB</a:t>
            </a:r>
            <a:endParaRPr lang="en-US" altLang="en-IN" sz="3600" b="1" dirty="0">
              <a:latin typeface="Arial Black" panose="020B0A04020102020204" pitchFamily="34" charset="0"/>
              <a:sym typeface="+mn-e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36195" y="2613885"/>
            <a:ext cx="7530353" cy="2877671"/>
          </a:xfrm>
        </p:spPr>
        <p:txBody>
          <a:bodyPr>
            <a:normAutofit fontScale="75000"/>
          </a:bodyPr>
          <a:p>
            <a:pPr algn="l"/>
            <a:r>
              <a:rPr lang="en-US" sz="3600" b="1" dirty="0">
                <a:solidFill>
                  <a:schemeClr val="tx1"/>
                </a:solidFill>
              </a:rPr>
              <a:t>By,</a:t>
            </a:r>
            <a:endParaRPr lang="en-US" sz="3600" b="1" dirty="0">
              <a:solidFill>
                <a:schemeClr val="tx1"/>
              </a:solidFill>
            </a:endParaRPr>
          </a:p>
          <a:p>
            <a:pPr algn="l"/>
            <a:r>
              <a:rPr lang="en-US" sz="5900" b="1" dirty="0">
                <a:solidFill>
                  <a:schemeClr val="tx1"/>
                </a:solidFill>
              </a:rPr>
              <a:t>Asst. Prof. S.Asra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endParaRPr lang="en-US" sz="3000" b="1" dirty="0">
              <a:solidFill>
                <a:schemeClr val="tx1"/>
              </a:solidFill>
            </a:endParaRPr>
          </a:p>
          <a:p>
            <a:pPr algn="l"/>
            <a:r>
              <a:rPr lang="en-US" sz="3000" b="1" dirty="0">
                <a:solidFill>
                  <a:schemeClr val="tx1"/>
                </a:solidFill>
              </a:rPr>
              <a:t>M.E(Computer science &amp; Engineering)</a:t>
            </a:r>
            <a:endParaRPr lang="en-US" sz="3000" b="1" dirty="0">
              <a:solidFill>
                <a:schemeClr val="tx1"/>
              </a:solidFill>
            </a:endParaRPr>
          </a:p>
          <a:p>
            <a:pPr algn="l"/>
            <a:r>
              <a:rPr lang="en-US" sz="3000" b="1" dirty="0">
                <a:solidFill>
                  <a:schemeClr val="tx1"/>
                </a:solidFill>
              </a:rPr>
              <a:t>B.E(Computer Science &amp; Engineering)</a:t>
            </a:r>
            <a:endParaRPr lang="en-US" sz="3000" b="1" dirty="0">
              <a:solidFill>
                <a:schemeClr val="tx1"/>
              </a:solidFill>
            </a:endParaRPr>
          </a:p>
          <a:p>
            <a:pPr algn="l"/>
            <a:r>
              <a:rPr lang="en-US" sz="3000" b="1" dirty="0">
                <a:solidFill>
                  <a:schemeClr val="tx1"/>
                </a:solidFill>
              </a:rPr>
              <a:t>Diploma(Computer Science &amp; Engineering)</a:t>
            </a:r>
            <a:endParaRPr lang="en-US" sz="3000" b="1" dirty="0">
              <a:solidFill>
                <a:schemeClr val="tx1"/>
              </a:solidFill>
            </a:endParaRPr>
          </a:p>
          <a:p>
            <a:pPr algn="l"/>
            <a:endParaRPr lang="en-US" sz="3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10350" y="4442942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-252595" y="321934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79705" y="4803140"/>
            <a:ext cx="215900" cy="227965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05580" y="391325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35641" y="415565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91185" y="266065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OUTPUT:2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</p:txBody>
      </p:sp>
      <p:pic>
        <p:nvPicPr>
          <p:cNvPr id="3" name="Picture 2" descr="week 7 outpu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699135"/>
            <a:ext cx="7781925" cy="3743325"/>
          </a:xfrm>
          <a:prstGeom prst="rect">
            <a:avLst/>
          </a:prstGeom>
        </p:spPr>
      </p:pic>
      <p:sp>
        <p:nvSpPr>
          <p:cNvPr id="10" name="Title 1"/>
          <p:cNvSpPr txBox="1"/>
          <p:nvPr/>
        </p:nvSpPr>
        <p:spPr>
          <a:xfrm>
            <a:off x="5219700" y="4587240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7" grpId="0" bldLvl="0" animBg="1"/>
      <p:bldP spid="17" grpId="1" bldLvl="0" animBg="1"/>
      <p:bldP spid="19" grpId="0" bldLvl="0" animBg="1"/>
      <p:bldP spid="19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10350" y="4442942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-252595" y="321934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79705" y="4803140"/>
            <a:ext cx="215900" cy="227965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05580" y="391325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35641" y="415565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3" name="Picture 10" descr="C:\Users\student\Downloads\IMG_20200130_11312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331595" y="1156335"/>
            <a:ext cx="59436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/>
          <p:nvPr/>
        </p:nvSpPr>
        <p:spPr>
          <a:xfrm>
            <a:off x="1403350" y="410210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Uploading the data in CLOUD: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5219700" y="4587240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7" grpId="0" bldLvl="0" animBg="1"/>
      <p:bldP spid="17" grpId="1" bldLvl="0" animBg="1"/>
      <p:bldP spid="19" grpId="0" bldLvl="0" animBg="1"/>
      <p:bldP spid="19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10350" y="4442942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-252595" y="321934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79705" y="4803140"/>
            <a:ext cx="215900" cy="227965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05580" y="391325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35641" y="415565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403350" y="410210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Output:3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</p:txBody>
      </p:sp>
      <p:pic>
        <p:nvPicPr>
          <p:cNvPr id="2" name="Picture 1" descr="week7week8 output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0"/>
            <a:ext cx="8413115" cy="5141595"/>
          </a:xfrm>
          <a:prstGeom prst="rect">
            <a:avLst/>
          </a:prstGeom>
        </p:spPr>
      </p:pic>
      <p:sp>
        <p:nvSpPr>
          <p:cNvPr id="10" name="Title 1"/>
          <p:cNvSpPr txBox="1"/>
          <p:nvPr/>
        </p:nvSpPr>
        <p:spPr>
          <a:xfrm>
            <a:off x="5219700" y="4587240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7" grpId="0" bldLvl="0" animBg="1"/>
      <p:bldP spid="17" grpId="1" bldLvl="0" animBg="1"/>
      <p:bldP spid="19" grpId="0" bldLvl="0" animBg="1"/>
      <p:bldP spid="19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10350" y="4442942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-252595" y="321934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79705" y="4803140"/>
            <a:ext cx="215900" cy="227965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05580" y="391325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35641" y="415565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120" y="246380"/>
            <a:ext cx="3667125" cy="4648200"/>
          </a:xfrm>
          <a:prstGeom prst="rect">
            <a:avLst/>
          </a:prstGeom>
        </p:spPr>
      </p:pic>
      <p:sp>
        <p:nvSpPr>
          <p:cNvPr id="10" name="Title 1"/>
          <p:cNvSpPr txBox="1"/>
          <p:nvPr/>
        </p:nvSpPr>
        <p:spPr>
          <a:xfrm>
            <a:off x="5219700" y="4587240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7" grpId="0" bldLvl="0" animBg="1"/>
      <p:bldP spid="17" grpId="1" bldLvl="0" animBg="1"/>
      <p:bldP spid="19" grpId="0" bldLvl="0" animBg="1"/>
      <p:bldP spid="19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</a:t>
            </a:r>
            <a:r>
              <a:rPr lang="en-US" altLang="zh-CN" sz="36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  <a:endParaRPr lang="en-US" altLang="zh-CN" sz="36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67967" y="2815084"/>
            <a:ext cx="4573568" cy="202560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 FOR WATCHING</a:t>
            </a:r>
            <a:endParaRPr lang="zh-CN" altLang="en-US" sz="1000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  <p:bldP spid="1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4455542" y="914772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455541" y="1000252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5220072" y="1046418"/>
            <a:ext cx="25202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455542" y="1657665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455541" y="174314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en-US" altLang="zh-CN" sz="2400" dirty="0" smtClean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220072" y="1789133"/>
            <a:ext cx="25202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4455542" y="2385365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455541" y="247084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5220072" y="2494379"/>
            <a:ext cx="25202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4455542" y="3105445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455541" y="319092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en-US" altLang="zh-CN" sz="2400" dirty="0" smtClean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5220072" y="3237091"/>
            <a:ext cx="25202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4455542" y="3825525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4455541" y="391100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05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5220072" y="3957171"/>
            <a:ext cx="25202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125095"/>
            <a:ext cx="6702425" cy="4938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2" fill="hold" grpId="0" nodeType="withEffect" p14:presetBounceEnd="5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3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25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2" fill="hold" grpId="0" nodeType="withEffect" p14:presetBounceEnd="5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9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0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1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2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43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autoRev="1" fill="hold" grpId="1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2" presetClass="entr" presetSubtype="2" fill="hold" grpId="0" nodeType="withEffect" p14:presetBounceEnd="50000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6" presetClass="emph" presetSubtype="0" autoRev="1" fill="hold" grpId="1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Scale>
                                          <p:cBhvr>
                                            <p:cTn id="261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2" presetID="53" presetClass="entr" presetSubtype="16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6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autoRev="1" fill="hold" grpId="1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2" fill="hold" grpId="0" nodeType="withEffect" p14:presetBounceEnd="50000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6" presetClass="emph" presetSubtype="0" autoRev="1" fill="hold" grpId="1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animScale>
                                          <p:cBhvr>
                                            <p:cTn id="279" dur="1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710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autoRev="1" fill="hold" grpId="1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2" presetClass="entr" presetSubtype="2" fill="hold" grpId="0" nodeType="withEffect" p14:presetBounceEnd="50000">
                                      <p:stCondLst>
                                        <p:cond delay="74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6" grpId="0" animBg="1"/>
          <p:bldP spid="36" grpId="1" animBg="1"/>
          <p:bldP spid="40" grpId="0"/>
          <p:bldP spid="40" grpId="1"/>
          <p:bldP spid="41" grpId="0"/>
          <p:bldP spid="42" grpId="0" animBg="1"/>
          <p:bldP spid="42" grpId="1" animBg="1"/>
          <p:bldP spid="43" grpId="0"/>
          <p:bldP spid="43" grpId="1"/>
          <p:bldP spid="44" grpId="0"/>
          <p:bldP spid="45" grpId="0" animBg="1"/>
          <p:bldP spid="45" grpId="1" animBg="1"/>
          <p:bldP spid="46" grpId="0"/>
          <p:bldP spid="46" grpId="1"/>
          <p:bldP spid="47" grpId="0"/>
          <p:bldP spid="48" grpId="0" animBg="1"/>
          <p:bldP spid="48" grpId="1" animBg="1"/>
          <p:bldP spid="49" grpId="0"/>
          <p:bldP spid="49" grpId="1"/>
          <p:bldP spid="50" grpId="0"/>
          <p:bldP spid="54" grpId="0" animBg="1"/>
          <p:bldP spid="54" grpId="1" animBg="1"/>
          <p:bldP spid="55" grpId="0"/>
          <p:bldP spid="55" grpId="1"/>
          <p:bldP spid="5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3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25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2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9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0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1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2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43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autoRev="1" fill="hold" grpId="1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2" presetClass="entr" presetSubtype="2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6" presetClass="emph" presetSubtype="0" autoRev="1" fill="hold" grpId="1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Scale>
                                          <p:cBhvr>
                                            <p:cTn id="261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2" presetID="53" presetClass="entr" presetSubtype="16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6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autoRev="1" fill="hold" grpId="1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2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6" presetClass="emph" presetSubtype="0" autoRev="1" fill="hold" grpId="1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animScale>
                                          <p:cBhvr>
                                            <p:cTn id="279" dur="1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710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autoRev="1" fill="hold" grpId="1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2" presetClass="entr" presetSubtype="2" fill="hold" grpId="0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6" grpId="0" animBg="1"/>
          <p:bldP spid="36" grpId="1" animBg="1"/>
          <p:bldP spid="40" grpId="0"/>
          <p:bldP spid="40" grpId="1"/>
          <p:bldP spid="41" grpId="0"/>
          <p:bldP spid="42" grpId="0" animBg="1"/>
          <p:bldP spid="42" grpId="1" animBg="1"/>
          <p:bldP spid="43" grpId="0"/>
          <p:bldP spid="43" grpId="1"/>
          <p:bldP spid="44" grpId="0"/>
          <p:bldP spid="45" grpId="0" animBg="1"/>
          <p:bldP spid="45" grpId="1" animBg="1"/>
          <p:bldP spid="46" grpId="0"/>
          <p:bldP spid="46" grpId="1"/>
          <p:bldP spid="47" grpId="0"/>
          <p:bldP spid="48" grpId="0" animBg="1"/>
          <p:bldP spid="48" grpId="1" animBg="1"/>
          <p:bldP spid="49" grpId="0"/>
          <p:bldP spid="49" grpId="1"/>
          <p:bldP spid="50" grpId="0"/>
          <p:bldP spid="54" grpId="0" animBg="1"/>
          <p:bldP spid="54" grpId="1" animBg="1"/>
          <p:bldP spid="55" grpId="0"/>
          <p:bldP spid="55" grpId="1"/>
          <p:bldP spid="5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278" y="-16557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475863" y="1922615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475873" y="-94133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138085" y="3332962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-43277" y="1133487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-180205" y="2210330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323414" y="4307535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05580" y="391325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9448" y="954570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23348" y="3955897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301125" y="378667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683392" y="242656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899137" y="29016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35776" y="350092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79097" y="329047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685615" y="3613772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178758" y="3109927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19053" y="21115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918" y="2414441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635135" y="285036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1057037" y="227283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527185" y="134589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6285" y="0"/>
            <a:ext cx="6710045" cy="4931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5" grpId="0" bldLvl="0" animBg="1"/>
      <p:bldP spid="5" grpId="1" bldLvl="0" animBg="1"/>
      <p:bldP spid="6" grpId="0" animBg="1"/>
      <p:bldP spid="6" grpId="1" animBg="1"/>
      <p:bldP spid="7" grpId="0" bldLvl="0" animBg="1"/>
      <p:bldP spid="7" grpId="1" bldLvl="0" animBg="1"/>
      <p:bldP spid="8" grpId="0" bldLvl="0" animBg="1"/>
      <p:bldP spid="8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5" grpId="0" animBg="1"/>
      <p:bldP spid="15" grpId="1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07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32790" y="50800"/>
            <a:ext cx="8411210" cy="3943350"/>
          </a:xfrm>
          <a:prstGeom prst="rect">
            <a:avLst/>
          </a:prstGeom>
        </p:spPr>
        <p:txBody>
          <a:bodyPr>
            <a:noAutofit/>
          </a:bodyPr>
          <a:p>
            <a:pPr algn="ctr" defTabSz="266700">
              <a:lnSpc>
                <a:spcPct val="150000"/>
              </a:lnSpc>
              <a:spcAft>
                <a:spcPct val="0"/>
              </a:spcAft>
              <a:tabLst>
                <a:tab pos="4772025" algn="l"/>
              </a:tabLs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WEEK-7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 b="1">
                <a:latin typeface="Times New Roman" panose="02020603050405020304"/>
                <a:ea typeface="Times New Roman" panose="02020603050405020304"/>
              </a:rPr>
              <a:t>Aim:</a:t>
            </a:r>
            <a:r>
              <a:rPr lang="en-US" altLang="zh-CN" sz="1200">
                <a:latin typeface="Times New Roman" panose="02020603050405020304"/>
                <a:ea typeface="Times New Roman" panose="02020603050405020304"/>
              </a:rPr>
              <a:t> Write a program on Arduino/Raspberry Pi to upload temperature and humidity data to cloud.</a:t>
            </a:r>
            <a:endParaRPr lang="en-US" altLang="zh-CN" sz="1200">
              <a:latin typeface="Times New Roman" panose="02020603050405020304"/>
              <a:ea typeface="Times New Roman" panose="02020603050405020304"/>
            </a:endParaRPr>
          </a:p>
          <a:p>
            <a:pPr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Times New Roman" panose="02020603050405020304"/>
              </a:rPr>
              <a:t> </a:t>
            </a:r>
            <a:r>
              <a:rPr lang="en-US" altLang="zh-CN" sz="1200" b="1">
                <a:latin typeface="Times New Roman" panose="02020603050405020304"/>
                <a:ea typeface="Calibri" panose="020F0502020204030204"/>
              </a:rPr>
              <a:t>Hardware Requirements</a:t>
            </a: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: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 1. Arduino UNO board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marL="457200" indent="-228600"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2. NodeMCU ESP8266 Breakout Board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marL="457200" indent="-228600"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3. DHT-11 temperature and humidity sensor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marL="457200" indent="-228600"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4. Jumper wires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marL="457200" indent="-228600"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5. Bread board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marL="457200" indent="-228600"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6. WIFI Network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 b="1">
                <a:latin typeface="Times New Roman" panose="02020603050405020304"/>
                <a:ea typeface="Calibri" panose="020F0502020204030204"/>
              </a:rPr>
              <a:t>Procedure:</a:t>
            </a:r>
            <a:endParaRPr lang="en-US" altLang="zh-CN" sz="1200" b="1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1. Download esp8266 Zip file-&gt;go to libraries-&gt;add Zip file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 b="1">
                <a:latin typeface="Times New Roman" panose="02020603050405020304"/>
                <a:ea typeface="Calibri" panose="020F0502020204030204"/>
              </a:rPr>
              <a:t>2. </a:t>
            </a: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Connect Node MCU, Go to tools-&gt;change board to Node MCU esp8266 and port number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3. Connect DHT-11 temperature and Humidity sensor to Node MCU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4. Sign up to cloud-&gt;create channels-&gt;copy API key to the source code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5. SSID and password of your WIFI connection should be given in source code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6. Compile and upload the program and verify the temperature and humidity readings in serial monitor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50000"/>
              </a:lnSpc>
              <a:spcAft>
                <a:spcPct val="0"/>
              </a:spcAft>
              <a:tabLst>
                <a:tab pos="241300" algn="l"/>
              </a:tabLst>
            </a:pPr>
            <a:r>
              <a:rPr lang="en-US" altLang="zh-CN" sz="1200">
                <a:latin typeface="Times New Roman" panose="02020603050405020304"/>
                <a:ea typeface="Calibri" panose="020F0502020204030204"/>
              </a:rPr>
              <a:t>7. Go to cloud and verify the temperature and humidity values in graph.</a:t>
            </a:r>
            <a:endParaRPr lang="en-US" altLang="zh-CN" sz="1200">
              <a:latin typeface="Times New Roman" panose="02020603050405020304"/>
              <a:ea typeface="Calibri" panose="020F050202020403020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87900" y="986790"/>
            <a:ext cx="2776220" cy="1982470"/>
            <a:chOff x="141715" y="896353"/>
            <a:chExt cx="4172532" cy="398200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141715" y="896353"/>
              <a:ext cx="4172532" cy="39820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rcRect l="32641" r="13373"/>
            <a:stretch>
              <a:fillRect/>
            </a:stretch>
          </p:blipFill>
          <p:spPr>
            <a:xfrm>
              <a:off x="314800" y="1029898"/>
              <a:ext cx="678859" cy="13435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0" name="Title 1"/>
          <p:cNvSpPr txBox="1"/>
          <p:nvPr/>
        </p:nvSpPr>
        <p:spPr>
          <a:xfrm>
            <a:off x="5219700" y="4587240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稻壳模板\ppt\2016.2\创意灯泡毕业论文答辩模板\24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630" y="699184"/>
            <a:ext cx="3048000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3440" y="266700"/>
            <a:ext cx="6331585" cy="399986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dirty="0"/>
              <a:t>The </a:t>
            </a:r>
            <a:r>
              <a:rPr lang="en-US" b="1" dirty="0"/>
              <a:t>DHT11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digital temperature and humidity sensor </a:t>
            </a:r>
            <a:r>
              <a:rPr lang="en-US" dirty="0"/>
              <a:t>that provides calibrated </a:t>
            </a:r>
            <a:r>
              <a:rPr lang="en-US" dirty="0">
                <a:solidFill>
                  <a:srgbClr val="FF0000"/>
                </a:solidFill>
              </a:rPr>
              <a:t>output via a single-wire communication protocol</a:t>
            </a:r>
            <a:r>
              <a:rPr lang="en-US" dirty="0"/>
              <a:t>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 It is commonly used in 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/>
              <a:t>weather monitoring systems, 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/>
              <a:t>home automation, and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/>
              <a:t> IoT applications.</a:t>
            </a:r>
            <a:endParaRPr lang="en-US" dirty="0"/>
          </a:p>
          <a:p>
            <a:pPr indent="0">
              <a:buFont typeface="Wingdings" panose="05000000000000000000" charset="0"/>
              <a:buNone/>
            </a:pPr>
            <a:endParaRPr lang="en-US" dirty="0"/>
          </a:p>
          <a:p>
            <a:r>
              <a:rPr lang="en-US" b="1" dirty="0"/>
              <a:t>1. Weather Monitoring Systems</a:t>
            </a:r>
            <a:endParaRPr lang="en-US" b="1" dirty="0"/>
          </a:p>
          <a:p>
            <a:r>
              <a:rPr lang="en-US" dirty="0"/>
              <a:t>🌤️ Used in DIY and professional </a:t>
            </a:r>
            <a:r>
              <a:rPr lang="en-US" dirty="0">
                <a:solidFill>
                  <a:srgbClr val="FF0000"/>
                </a:solidFill>
              </a:rPr>
              <a:t>weather stations</a:t>
            </a:r>
            <a:r>
              <a:rPr lang="en-US" dirty="0"/>
              <a:t> to measure temperature and humidity levels.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2. Home Automation &amp; Smart Homes</a:t>
            </a:r>
            <a:endParaRPr lang="en-US" b="1" dirty="0"/>
          </a:p>
          <a:p>
            <a:r>
              <a:rPr lang="en-US" dirty="0"/>
              <a:t>🏡 Integrated into IoT-based smart home systems for automatic </a:t>
            </a:r>
            <a:r>
              <a:rPr lang="en-US" dirty="0">
                <a:solidFill>
                  <a:srgbClr val="FF0000"/>
                </a:solidFill>
              </a:rPr>
              <a:t>climate control, triggering fans, air purifiers, or dehumidifiers.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5219700" y="4587240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稻壳模板\ppt\2016.2\创意灯泡毕业论文答辩模板\24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630" y="699184"/>
            <a:ext cx="3048000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3"/>
          <p:cNvSpPr txBox="1"/>
          <p:nvPr/>
        </p:nvSpPr>
        <p:spPr>
          <a:xfrm>
            <a:off x="2051685" y="286385"/>
            <a:ext cx="6868160" cy="398145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b="1" dirty="0"/>
              <a:t>3. Greenhouse Monitoring</a:t>
            </a:r>
            <a:endParaRPr lang="en-US" b="1" dirty="0"/>
          </a:p>
          <a:p>
            <a:r>
              <a:rPr lang="en-US" dirty="0"/>
              <a:t>🌱 Helps maintain </a:t>
            </a:r>
            <a:r>
              <a:rPr lang="en-US" dirty="0">
                <a:solidFill>
                  <a:srgbClr val="FF0000"/>
                </a:solidFill>
              </a:rPr>
              <a:t>optimal temperature and humidity</a:t>
            </a:r>
            <a:r>
              <a:rPr lang="en-US" dirty="0"/>
              <a:t> levels for </a:t>
            </a:r>
            <a:r>
              <a:rPr lang="en-US" dirty="0">
                <a:solidFill>
                  <a:srgbClr val="FF0000"/>
                </a:solidFill>
              </a:rPr>
              <a:t>plant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growth</a:t>
            </a:r>
            <a:r>
              <a:rPr lang="en-US" dirty="0"/>
              <a:t> in agricultural environments.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4. Industrial Environmental Monitoring</a:t>
            </a:r>
            <a:endParaRPr lang="en-US" b="1" dirty="0"/>
          </a:p>
          <a:p>
            <a:r>
              <a:rPr lang="en-US" dirty="0"/>
              <a:t>🏭 Used in </a:t>
            </a:r>
            <a:r>
              <a:rPr lang="en-US" dirty="0">
                <a:solidFill>
                  <a:srgbClr val="FF0000"/>
                </a:solidFill>
              </a:rPr>
              <a:t>factories and warehouses</a:t>
            </a:r>
            <a:r>
              <a:rPr lang="en-US" dirty="0"/>
              <a:t> to monitor environmental </a:t>
            </a:r>
            <a:endParaRPr lang="en-US" dirty="0"/>
          </a:p>
          <a:p>
            <a:r>
              <a:rPr lang="en-US" dirty="0"/>
              <a:t>conditions that affect machinery and stored goods.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5. HVAC (Heating, Ventilation, and Air Conditioning) Systems</a:t>
            </a:r>
            <a:endParaRPr lang="en-US" b="1" dirty="0"/>
          </a:p>
          <a:p>
            <a:r>
              <a:rPr lang="en-US" dirty="0"/>
              <a:t>❄️ Helps in </a:t>
            </a:r>
            <a:r>
              <a:rPr lang="en-US" dirty="0">
                <a:solidFill>
                  <a:srgbClr val="FF0000"/>
                </a:solidFill>
              </a:rPr>
              <a:t>climate control systems</a:t>
            </a:r>
            <a:r>
              <a:rPr lang="en-US" dirty="0"/>
              <a:t> by providing </a:t>
            </a:r>
            <a:r>
              <a:rPr lang="en-US" dirty="0">
                <a:solidFill>
                  <a:srgbClr val="FF0000"/>
                </a:solidFill>
              </a:rPr>
              <a:t>real-time temperature and humidity </a:t>
            </a:r>
            <a:r>
              <a:rPr lang="en-US" dirty="0"/>
              <a:t>data for automated adjustments.</a:t>
            </a:r>
            <a:endParaRPr lang="en-US" dirty="0"/>
          </a:p>
          <a:p>
            <a:endParaRPr lang="en-IN" dirty="0"/>
          </a:p>
        </p:txBody>
      </p:sp>
      <p:sp>
        <p:nvSpPr>
          <p:cNvPr id="10" name="Title 1"/>
          <p:cNvSpPr txBox="1"/>
          <p:nvPr/>
        </p:nvSpPr>
        <p:spPr>
          <a:xfrm>
            <a:off x="5219700" y="4587240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10350" y="4442942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-252595" y="321934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79705" y="4803140"/>
            <a:ext cx="215900" cy="227965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05580" y="391325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35641" y="415565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3060065" y="50800"/>
            <a:ext cx="5881370" cy="45231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Specifications: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Temperature Range:</a:t>
            </a:r>
            <a:r>
              <a:rPr lang="en-US" dirty="0">
                <a:solidFill>
                  <a:schemeClr val="tx1"/>
                </a:solidFill>
              </a:rPr>
              <a:t> 0°C to 50°C (±2°C accuracy)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Humidity Range:</a:t>
            </a:r>
            <a:r>
              <a:rPr lang="en-US" dirty="0">
                <a:solidFill>
                  <a:schemeClr val="tx1"/>
                </a:solidFill>
              </a:rPr>
              <a:t> 20% to 90% RH (±5% accuracy)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Operating Voltage:</a:t>
            </a:r>
            <a:r>
              <a:rPr lang="en-US" dirty="0">
                <a:solidFill>
                  <a:schemeClr val="tx1"/>
                </a:solidFill>
              </a:rPr>
              <a:t> 3.3V - 5V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Output Signal:</a:t>
            </a:r>
            <a:r>
              <a:rPr lang="en-US" dirty="0">
                <a:solidFill>
                  <a:schemeClr val="tx1"/>
                </a:solidFill>
              </a:rPr>
              <a:t> Digital (single-wire)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Sampling Rate:</a:t>
            </a:r>
            <a:r>
              <a:rPr lang="en-US" dirty="0">
                <a:solidFill>
                  <a:schemeClr val="tx1"/>
                </a:solidFill>
              </a:rPr>
              <a:t> 1 Hz (one reading per second)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Response Time:</a:t>
            </a:r>
            <a:r>
              <a:rPr lang="en-US" dirty="0">
                <a:solidFill>
                  <a:schemeClr val="tx1"/>
                </a:solidFill>
              </a:rPr>
              <a:t> ~2 seconds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Dimensions:</a:t>
            </a:r>
            <a:r>
              <a:rPr lang="en-US" dirty="0">
                <a:solidFill>
                  <a:schemeClr val="tx1"/>
                </a:solidFill>
              </a:rPr>
              <a:t> 15mm x 12mm x 5mm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Pinout: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VCC</a:t>
            </a:r>
            <a:r>
              <a:rPr lang="en-US" dirty="0">
                <a:solidFill>
                  <a:schemeClr val="tx1"/>
                </a:solidFill>
              </a:rPr>
              <a:t> - Power supply (3.3V or 5V)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 - Digital output (connect to a pull-up resistor, typically 4.7kΩ)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GND</a:t>
            </a:r>
            <a:r>
              <a:rPr lang="en-US" dirty="0">
                <a:solidFill>
                  <a:schemeClr val="tx1"/>
                </a:solidFill>
              </a:rPr>
              <a:t> - Ground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259080" y="338455"/>
            <a:ext cx="2842260" cy="253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 txBox="1"/>
          <p:nvPr/>
        </p:nvSpPr>
        <p:spPr>
          <a:xfrm>
            <a:off x="5219700" y="4587240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7" grpId="0" bldLvl="0" animBg="1"/>
      <p:bldP spid="17" grpId="1" bldLvl="0" animBg="1"/>
      <p:bldP spid="19" grpId="0" bldLvl="0" animBg="1"/>
      <p:bldP spid="19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10350" y="4442942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-252595" y="321934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79705" y="4803140"/>
            <a:ext cx="215900" cy="227965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05580" y="391325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35641" y="415565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91185" y="266065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OUTPUT: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5219700" y="4587240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Screenshot 2025-03-08 1259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34620"/>
            <a:ext cx="8467725" cy="3778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7" grpId="0" bldLvl="0" animBg="1"/>
      <p:bldP spid="17" grpId="1" bldLvl="0" animBg="1"/>
      <p:bldP spid="19" grpId="0" bldLvl="0" animBg="1"/>
      <p:bldP spid="19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10350" y="4442942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-252595" y="321934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79705" y="4803140"/>
            <a:ext cx="215900" cy="227965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05580" y="391325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35641" y="415565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91185" y="266065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algn="just" defTabSz="266700">
              <a:lnSpc>
                <a:spcPct val="150000"/>
              </a:lnSpc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OUTPUT:1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</p:txBody>
      </p:sp>
      <p:pic>
        <p:nvPicPr>
          <p:cNvPr id="3" name="Picture 2" descr="week 7 outpu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646430"/>
            <a:ext cx="8639175" cy="3848100"/>
          </a:xfrm>
          <a:prstGeom prst="rect">
            <a:avLst/>
          </a:prstGeom>
        </p:spPr>
      </p:pic>
      <p:sp>
        <p:nvSpPr>
          <p:cNvPr id="10" name="Title 1"/>
          <p:cNvSpPr txBox="1"/>
          <p:nvPr/>
        </p:nvSpPr>
        <p:spPr>
          <a:xfrm>
            <a:off x="5219700" y="4587240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7" grpId="0" bldLvl="0" animBg="1"/>
      <p:bldP spid="17" grpId="1" bldLvl="0" animBg="1"/>
      <p:bldP spid="19" grpId="0" bldLvl="0" animBg="1"/>
      <p:bldP spid="19" grpId="1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2861</Words>
  <Application>WPS Presentation</Application>
  <PresentationFormat>自定义</PresentationFormat>
  <Paragraphs>143</Paragraphs>
  <Slides>14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 Black</vt:lpstr>
      <vt:lpstr>Impact</vt:lpstr>
      <vt:lpstr>Microsoft YaHei</vt:lpstr>
      <vt:lpstr>Times New Roman</vt:lpstr>
      <vt:lpstr>Calibri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Shahzadi asra</cp:lastModifiedBy>
  <cp:revision>65</cp:revision>
  <dcterms:created xsi:type="dcterms:W3CDTF">2015-10-14T02:35:00Z</dcterms:created>
  <dcterms:modified xsi:type="dcterms:W3CDTF">2025-03-08T07:33:04Z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2057-12.2.0.20341</vt:lpwstr>
  </property>
  <property fmtid="{D5CDD505-2E9C-101B-9397-08002B2CF9AE}" pid="3" name="ICV">
    <vt:lpwstr>C4BF69D7A58E4ACEBB6C3C84A8D4886C_13</vt:lpwstr>
  </property>
</Properties>
</file>