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6" r:id="rId3"/>
    <p:sldId id="286" r:id="rId4"/>
    <p:sldId id="258" r:id="rId5"/>
    <p:sldId id="259" r:id="rId6"/>
    <p:sldId id="287" r:id="rId7"/>
    <p:sldId id="289" r:id="rId8"/>
    <p:sldId id="288" r:id="rId9"/>
    <p:sldId id="290" r:id="rId10"/>
    <p:sldId id="28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6CD3"/>
    <a:srgbClr val="2143AF"/>
    <a:srgbClr val="8EDEF2"/>
    <a:srgbClr val="121F55"/>
    <a:srgbClr val="192B79"/>
    <a:srgbClr val="162668"/>
    <a:srgbClr val="1C3994"/>
    <a:srgbClr val="4259CE"/>
    <a:srgbClr val="56CFEC"/>
    <a:srgbClr val="71D7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53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63F8E54A-5776-410D-87D4-795EE4C6557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0702EE95-D788-45D4-9283-872A99D0BA5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7.png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5.emf"/><Relationship Id="rId7" Type="http://schemas.openxmlformats.org/officeDocument/2006/relationships/image" Target="../media/image4.emf"/><Relationship Id="rId6" Type="http://schemas.openxmlformats.org/officeDocument/2006/relationships/image" Target="../media/image3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6.emf"/><Relationship Id="rId2" Type="http://schemas.openxmlformats.org/officeDocument/2006/relationships/image" Target="../media/image2.emf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8.png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8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3.emf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png"/><Relationship Id="rId7" Type="http://schemas.openxmlformats.org/officeDocument/2006/relationships/image" Target="../media/image6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3" Type="http://schemas.openxmlformats.org/officeDocument/2006/relationships/image" Target="../media/image3.emf"/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6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3" Type="http://schemas.openxmlformats.org/officeDocument/2006/relationships/image" Target="../media/image3.emf"/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1.png"/><Relationship Id="rId7" Type="http://schemas.openxmlformats.org/officeDocument/2006/relationships/image" Target="../media/image6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3" Type="http://schemas.openxmlformats.org/officeDocument/2006/relationships/image" Target="../media/image3.emf"/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2.png"/><Relationship Id="rId7" Type="http://schemas.openxmlformats.org/officeDocument/2006/relationships/image" Target="../media/image6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emf"/><Relationship Id="rId3" Type="http://schemas.openxmlformats.org/officeDocument/2006/relationships/image" Target="../media/image3.emf"/><Relationship Id="rId2" Type="http://schemas.openxmlformats.org/officeDocument/2006/relationships/image" Target="../media/image14.emf"/><Relationship Id="rId1" Type="http://schemas.openxmlformats.org/officeDocument/2006/relationships/image" Target="../media/image16.emf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19244" t="22543" r="26349" b="26833"/>
          <a:stretch>
            <a:fillRect/>
          </a:stretch>
        </p:blipFill>
        <p:spPr>
          <a:xfrm>
            <a:off x="4094176" y="1619566"/>
            <a:ext cx="5611668" cy="36554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79298"/>
          <a:stretch>
            <a:fillRect/>
          </a:stretch>
        </p:blipFill>
        <p:spPr>
          <a:xfrm>
            <a:off x="9632373" y="1656031"/>
            <a:ext cx="1438970" cy="3591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6" y="528839"/>
            <a:ext cx="755773" cy="797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670" y="814096"/>
            <a:ext cx="633706" cy="516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64" y="198552"/>
            <a:ext cx="407754" cy="701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04" y="727088"/>
            <a:ext cx="420740" cy="345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505" y="899804"/>
            <a:ext cx="431128" cy="657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3279" y="1794825"/>
            <a:ext cx="836285" cy="836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485" y="1849366"/>
            <a:ext cx="960949" cy="7817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474" y="1023172"/>
            <a:ext cx="794730" cy="5506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825" y="4530153"/>
            <a:ext cx="7766618" cy="1896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828" y="3954149"/>
            <a:ext cx="882210" cy="22558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931" y="1556902"/>
            <a:ext cx="2269449" cy="4271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1154" y="2887353"/>
            <a:ext cx="2076220" cy="294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9587" y="4849091"/>
            <a:ext cx="1226617" cy="15160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8183" y="3414575"/>
            <a:ext cx="1215321" cy="236659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950" y="50800"/>
            <a:ext cx="11169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3600" b="1" dirty="0">
                <a:latin typeface="Arial Black" panose="020B0A04020102020204" pitchFamily="34" charset="0"/>
                <a:sym typeface="+mn-ea"/>
              </a:rPr>
              <a:t>IOT AND CLOUD COMPUTING</a:t>
            </a: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 LAB</a:t>
            </a:r>
            <a:endParaRPr lang="en-US" altLang="en-IN" sz="3600" b="1" dirty="0">
              <a:latin typeface="Arial Black" panose="020B0A04020102020204" pitchFamily="34" charset="0"/>
              <a:sym typeface="+mn-ea"/>
            </a:endParaRPr>
          </a:p>
        </p:txBody>
      </p:sp>
      <p:sp>
        <p:nvSpPr>
          <p:cNvPr id="17" name="Subtitle 3"/>
          <p:cNvSpPr>
            <a:spLocks noGrp="1"/>
          </p:cNvSpPr>
          <p:nvPr/>
        </p:nvSpPr>
        <p:spPr>
          <a:xfrm>
            <a:off x="4503420" y="1971040"/>
            <a:ext cx="4925695" cy="2877820"/>
          </a:xfrm>
          <a:prstGeom prst="rect">
            <a:avLst/>
          </a:prstGeom>
        </p:spPr>
        <p:txBody>
          <a:bodyPr vert="horz" lIns="91440" tIns="45720" rIns="91440" bIns="45720" rtlCol="0">
            <a:normAutofit fontScale="65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/>
                </a:solidFill>
              </a:rPr>
              <a:t>By,</a:t>
            </a:r>
            <a:endParaRPr lang="en-US" sz="3600" b="1" dirty="0">
              <a:solidFill>
                <a:schemeClr val="tx1"/>
              </a:solidFill>
            </a:endParaRPr>
          </a:p>
          <a:p>
            <a:pPr algn="l"/>
            <a:r>
              <a:rPr lang="en-US" sz="5900" b="1" dirty="0">
                <a:solidFill>
                  <a:schemeClr val="tx1"/>
                </a:solidFill>
              </a:rPr>
              <a:t>Asst. Prof. S.Asra</a:t>
            </a:r>
            <a:r>
              <a:rPr lang="en-US" sz="3000" b="1" dirty="0">
                <a:solidFill>
                  <a:schemeClr val="tx1"/>
                </a:solidFill>
              </a:rPr>
              <a:t> 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M.E(Computer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B.E(Computer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r>
              <a:rPr lang="en-US" sz="3000" b="1" dirty="0">
                <a:solidFill>
                  <a:schemeClr val="tx1"/>
                </a:solidFill>
              </a:rPr>
              <a:t>Diploma(Computer Science &amp; Engineering)</a:t>
            </a:r>
            <a:endParaRPr lang="en-US" sz="3000" b="1" dirty="0">
              <a:solidFill>
                <a:schemeClr val="tx1"/>
              </a:solidFill>
            </a:endParaRPr>
          </a:p>
          <a:p>
            <a:pPr algn="l"/>
            <a:endParaRPr lang="en-US" sz="3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19244" t="22543" r="26349" b="26833"/>
          <a:stretch>
            <a:fillRect/>
          </a:stretch>
        </p:blipFill>
        <p:spPr>
          <a:xfrm>
            <a:off x="4094176" y="1619566"/>
            <a:ext cx="5611668" cy="36554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79298"/>
          <a:stretch>
            <a:fillRect/>
          </a:stretch>
        </p:blipFill>
        <p:spPr>
          <a:xfrm>
            <a:off x="9632373" y="1656031"/>
            <a:ext cx="1438970" cy="3591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6" y="528839"/>
            <a:ext cx="755773" cy="797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670" y="814096"/>
            <a:ext cx="633706" cy="516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64" y="198552"/>
            <a:ext cx="407754" cy="701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04" y="727088"/>
            <a:ext cx="420740" cy="345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505" y="899804"/>
            <a:ext cx="431128" cy="657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3279" y="1794825"/>
            <a:ext cx="836285" cy="836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485" y="1849366"/>
            <a:ext cx="960949" cy="7817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474" y="1023172"/>
            <a:ext cx="794730" cy="5506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825" y="4530153"/>
            <a:ext cx="7766618" cy="1896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828" y="3954149"/>
            <a:ext cx="882210" cy="22558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931" y="1556902"/>
            <a:ext cx="2269449" cy="427183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1154" y="2887353"/>
            <a:ext cx="2076220" cy="294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9587" y="4849091"/>
            <a:ext cx="1226617" cy="15160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8183" y="3414575"/>
            <a:ext cx="1215321" cy="236659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07950" y="50800"/>
            <a:ext cx="111690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sz="3600" b="1" dirty="0">
                <a:latin typeface="Arial Black" panose="020B0A04020102020204" pitchFamily="34" charset="0"/>
                <a:sym typeface="+mn-ea"/>
              </a:rPr>
              <a:t>IOT AND CLOUD COMPUTING</a:t>
            </a:r>
            <a:r>
              <a:rPr lang="en-US" altLang="en-IN" sz="3600" b="1" dirty="0">
                <a:latin typeface="Arial Black" panose="020B0A04020102020204" pitchFamily="34" charset="0"/>
                <a:sym typeface="+mn-ea"/>
              </a:rPr>
              <a:t> LAB</a:t>
            </a:r>
            <a:endParaRPr lang="en-US" altLang="en-IN" sz="3600" b="1" dirty="0">
              <a:latin typeface="Arial Black" panose="020B0A04020102020204" pitchFamily="34" charset="0"/>
              <a:sym typeface="+mn-ea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03805" y="1023620"/>
            <a:ext cx="6702425" cy="553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19244" t="22543" r="26349" b="26833"/>
          <a:stretch>
            <a:fillRect/>
          </a:stretch>
        </p:blipFill>
        <p:spPr>
          <a:xfrm>
            <a:off x="1078463" y="1880866"/>
            <a:ext cx="4200480" cy="335724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/>
          <a:srcRect l="79298"/>
          <a:stretch>
            <a:fillRect/>
          </a:stretch>
        </p:blipFill>
        <p:spPr>
          <a:xfrm>
            <a:off x="5208959" y="1922109"/>
            <a:ext cx="1321585" cy="329850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025" y="3587161"/>
            <a:ext cx="1116180" cy="2173539"/>
          </a:xfrm>
          <a:prstGeom prst="rect">
            <a:avLst/>
          </a:prstGeom>
        </p:spPr>
      </p:pic>
      <p:pic>
        <p:nvPicPr>
          <p:cNvPr id="54" name="图片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65" y="4015084"/>
            <a:ext cx="1474201" cy="2094478"/>
          </a:xfrm>
          <a:prstGeom prst="rect">
            <a:avLst/>
          </a:prstGeom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467" y="4673930"/>
            <a:ext cx="1126555" cy="1392380"/>
          </a:xfrm>
          <a:prstGeom prst="rect">
            <a:avLst/>
          </a:pr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446" y="1381536"/>
            <a:ext cx="694120" cy="732304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2007" y="1085916"/>
            <a:ext cx="724919" cy="591241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9678" y="895350"/>
            <a:ext cx="466444" cy="802186"/>
          </a:xfrm>
          <a:prstGeom prst="rect">
            <a:avLst/>
          </a:prstGeom>
        </p:spPr>
      </p:pic>
      <p:pic>
        <p:nvPicPr>
          <p:cNvPr id="59" name="图片 5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5118" y="2594340"/>
            <a:ext cx="882559" cy="717993"/>
          </a:xfrm>
          <a:prstGeom prst="rect">
            <a:avLst/>
          </a:prstGeom>
        </p:spPr>
      </p:pic>
      <p:pic>
        <p:nvPicPr>
          <p:cNvPr id="60" name="图片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37512" y="1258425"/>
            <a:ext cx="809436" cy="560801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89713" y="2076705"/>
            <a:ext cx="768064" cy="768084"/>
          </a:xfrm>
          <a:prstGeom prst="rect">
            <a:avLst/>
          </a:prstGeom>
        </p:spPr>
      </p:pic>
      <p:grpSp>
        <p:nvGrpSpPr>
          <p:cNvPr id="62" name="组合 61"/>
          <p:cNvGrpSpPr/>
          <p:nvPr/>
        </p:nvGrpSpPr>
        <p:grpSpPr>
          <a:xfrm>
            <a:off x="7501518" y="3671162"/>
            <a:ext cx="858203" cy="858203"/>
            <a:chOff x="3703723" y="3076912"/>
            <a:chExt cx="2167963" cy="2167963"/>
          </a:xfrm>
        </p:grpSpPr>
        <p:sp>
          <p:nvSpPr>
            <p:cNvPr id="63" name="椭圆 62"/>
            <p:cNvSpPr/>
            <p:nvPr/>
          </p:nvSpPr>
          <p:spPr>
            <a:xfrm>
              <a:off x="3703723" y="3076912"/>
              <a:ext cx="2167963" cy="2167963"/>
            </a:xfrm>
            <a:prstGeom prst="ellipse">
              <a:avLst/>
            </a:prstGeom>
            <a:solidFill>
              <a:srgbClr val="8EDEF2"/>
            </a:solidFill>
            <a:ln w="38100">
              <a:solidFill>
                <a:srgbClr val="2143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4" name="图片 6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88903" y="3425683"/>
              <a:ext cx="597602" cy="1528088"/>
            </a:xfrm>
            <a:prstGeom prst="rect">
              <a:avLst/>
            </a:prstGeom>
          </p:spPr>
        </p:pic>
      </p:grpSp>
      <p:grpSp>
        <p:nvGrpSpPr>
          <p:cNvPr id="65" name="组合 64"/>
          <p:cNvGrpSpPr/>
          <p:nvPr/>
        </p:nvGrpSpPr>
        <p:grpSpPr>
          <a:xfrm>
            <a:off x="7509823" y="5002494"/>
            <a:ext cx="858203" cy="858203"/>
            <a:chOff x="1035780" y="3081567"/>
            <a:chExt cx="2167963" cy="2167963"/>
          </a:xfrm>
        </p:grpSpPr>
        <p:sp>
          <p:nvSpPr>
            <p:cNvPr id="66" name="椭圆 65"/>
            <p:cNvSpPr/>
            <p:nvPr/>
          </p:nvSpPr>
          <p:spPr>
            <a:xfrm>
              <a:off x="1035780" y="3081567"/>
              <a:ext cx="2167963" cy="2167963"/>
            </a:xfrm>
            <a:prstGeom prst="ellipse">
              <a:avLst/>
            </a:prstGeom>
            <a:solidFill>
              <a:srgbClr val="8EDEF2"/>
            </a:solidFill>
            <a:ln w="38100">
              <a:solidFill>
                <a:srgbClr val="2143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3550" y="3368281"/>
              <a:ext cx="823249" cy="1603114"/>
            </a:xfrm>
            <a:prstGeom prst="rect">
              <a:avLst/>
            </a:prstGeom>
          </p:spPr>
        </p:pic>
      </p:grpSp>
      <p:grpSp>
        <p:nvGrpSpPr>
          <p:cNvPr id="68" name="组合 67"/>
          <p:cNvGrpSpPr/>
          <p:nvPr/>
        </p:nvGrpSpPr>
        <p:grpSpPr>
          <a:xfrm>
            <a:off x="7501518" y="2339830"/>
            <a:ext cx="858203" cy="858203"/>
            <a:chOff x="6371666" y="3085856"/>
            <a:chExt cx="2167963" cy="2167963"/>
          </a:xfrm>
        </p:grpSpPr>
        <p:sp>
          <p:nvSpPr>
            <p:cNvPr id="69" name="椭圆 68"/>
            <p:cNvSpPr/>
            <p:nvPr/>
          </p:nvSpPr>
          <p:spPr>
            <a:xfrm>
              <a:off x="6371666" y="3085856"/>
              <a:ext cx="2167963" cy="2167963"/>
            </a:xfrm>
            <a:prstGeom prst="ellipse">
              <a:avLst/>
            </a:prstGeom>
            <a:solidFill>
              <a:srgbClr val="8EDEF2"/>
            </a:solidFill>
            <a:ln w="38100">
              <a:solidFill>
                <a:srgbClr val="2143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0" name="组合 69"/>
            <p:cNvGrpSpPr/>
            <p:nvPr/>
          </p:nvGrpSpPr>
          <p:grpSpPr>
            <a:xfrm>
              <a:off x="6919073" y="3402436"/>
              <a:ext cx="1073147" cy="1516913"/>
              <a:chOff x="7566025" y="3216275"/>
              <a:chExt cx="2395538" cy="3386138"/>
            </a:xfrm>
          </p:grpSpPr>
          <p:sp>
            <p:nvSpPr>
              <p:cNvPr id="71" name="Freeform 5"/>
              <p:cNvSpPr/>
              <p:nvPr/>
            </p:nvSpPr>
            <p:spPr bwMode="auto">
              <a:xfrm>
                <a:off x="9478963" y="3779838"/>
                <a:ext cx="342900" cy="450850"/>
              </a:xfrm>
              <a:custGeom>
                <a:avLst/>
                <a:gdLst>
                  <a:gd name="T0" fmla="*/ 290 w 338"/>
                  <a:gd name="T1" fmla="*/ 323 h 444"/>
                  <a:gd name="T2" fmla="*/ 322 w 338"/>
                  <a:gd name="T3" fmla="*/ 183 h 444"/>
                  <a:gd name="T4" fmla="*/ 217 w 338"/>
                  <a:gd name="T5" fmla="*/ 17 h 444"/>
                  <a:gd name="T6" fmla="*/ 214 w 338"/>
                  <a:gd name="T7" fmla="*/ 17 h 444"/>
                  <a:gd name="T8" fmla="*/ 48 w 338"/>
                  <a:gd name="T9" fmla="*/ 121 h 444"/>
                  <a:gd name="T10" fmla="*/ 17 w 338"/>
                  <a:gd name="T11" fmla="*/ 261 h 444"/>
                  <a:gd name="T12" fmla="*/ 121 w 338"/>
                  <a:gd name="T13" fmla="*/ 427 h 444"/>
                  <a:gd name="T14" fmla="*/ 124 w 338"/>
                  <a:gd name="T15" fmla="*/ 427 h 444"/>
                  <a:gd name="T16" fmla="*/ 290 w 338"/>
                  <a:gd name="T17" fmla="*/ 323 h 4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8" h="444">
                    <a:moveTo>
                      <a:pt x="290" y="323"/>
                    </a:moveTo>
                    <a:cubicBezTo>
                      <a:pt x="322" y="183"/>
                      <a:pt x="322" y="183"/>
                      <a:pt x="322" y="183"/>
                    </a:cubicBezTo>
                    <a:cubicBezTo>
                      <a:pt x="338" y="108"/>
                      <a:pt x="291" y="34"/>
                      <a:pt x="217" y="17"/>
                    </a:cubicBezTo>
                    <a:cubicBezTo>
                      <a:pt x="214" y="17"/>
                      <a:pt x="214" y="17"/>
                      <a:pt x="214" y="17"/>
                    </a:cubicBezTo>
                    <a:cubicBezTo>
                      <a:pt x="139" y="0"/>
                      <a:pt x="65" y="47"/>
                      <a:pt x="48" y="121"/>
                    </a:cubicBezTo>
                    <a:cubicBezTo>
                      <a:pt x="17" y="261"/>
                      <a:pt x="17" y="261"/>
                      <a:pt x="17" y="261"/>
                    </a:cubicBezTo>
                    <a:cubicBezTo>
                      <a:pt x="0" y="336"/>
                      <a:pt x="47" y="410"/>
                      <a:pt x="121" y="427"/>
                    </a:cubicBezTo>
                    <a:cubicBezTo>
                      <a:pt x="124" y="427"/>
                      <a:pt x="124" y="427"/>
                      <a:pt x="124" y="427"/>
                    </a:cubicBezTo>
                    <a:cubicBezTo>
                      <a:pt x="199" y="444"/>
                      <a:pt x="273" y="397"/>
                      <a:pt x="290" y="323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6"/>
              <p:cNvSpPr/>
              <p:nvPr/>
            </p:nvSpPr>
            <p:spPr bwMode="auto">
              <a:xfrm>
                <a:off x="7566025" y="3260725"/>
                <a:ext cx="469900" cy="647700"/>
              </a:xfrm>
              <a:custGeom>
                <a:avLst/>
                <a:gdLst>
                  <a:gd name="T0" fmla="*/ 387 w 462"/>
                  <a:gd name="T1" fmla="*/ 476 h 638"/>
                  <a:gd name="T2" fmla="*/ 440 w 462"/>
                  <a:gd name="T3" fmla="*/ 245 h 638"/>
                  <a:gd name="T4" fmla="*/ 300 w 462"/>
                  <a:gd name="T5" fmla="*/ 24 h 638"/>
                  <a:gd name="T6" fmla="*/ 296 w 462"/>
                  <a:gd name="T7" fmla="*/ 23 h 638"/>
                  <a:gd name="T8" fmla="*/ 75 w 462"/>
                  <a:gd name="T9" fmla="*/ 162 h 638"/>
                  <a:gd name="T10" fmla="*/ 23 w 462"/>
                  <a:gd name="T11" fmla="*/ 394 h 638"/>
                  <a:gd name="T12" fmla="*/ 163 w 462"/>
                  <a:gd name="T13" fmla="*/ 615 h 638"/>
                  <a:gd name="T14" fmla="*/ 166 w 462"/>
                  <a:gd name="T15" fmla="*/ 616 h 638"/>
                  <a:gd name="T16" fmla="*/ 387 w 462"/>
                  <a:gd name="T17" fmla="*/ 476 h 6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2" h="638">
                    <a:moveTo>
                      <a:pt x="387" y="476"/>
                    </a:moveTo>
                    <a:cubicBezTo>
                      <a:pt x="440" y="245"/>
                      <a:pt x="440" y="245"/>
                      <a:pt x="440" y="245"/>
                    </a:cubicBezTo>
                    <a:cubicBezTo>
                      <a:pt x="462" y="145"/>
                      <a:pt x="400" y="46"/>
                      <a:pt x="300" y="24"/>
                    </a:cubicBezTo>
                    <a:cubicBezTo>
                      <a:pt x="296" y="23"/>
                      <a:pt x="296" y="23"/>
                      <a:pt x="296" y="23"/>
                    </a:cubicBezTo>
                    <a:cubicBezTo>
                      <a:pt x="197" y="0"/>
                      <a:pt x="98" y="63"/>
                      <a:pt x="75" y="162"/>
                    </a:cubicBezTo>
                    <a:cubicBezTo>
                      <a:pt x="23" y="394"/>
                      <a:pt x="23" y="394"/>
                      <a:pt x="23" y="394"/>
                    </a:cubicBezTo>
                    <a:cubicBezTo>
                      <a:pt x="0" y="494"/>
                      <a:pt x="63" y="593"/>
                      <a:pt x="163" y="615"/>
                    </a:cubicBezTo>
                    <a:cubicBezTo>
                      <a:pt x="166" y="616"/>
                      <a:pt x="166" y="616"/>
                      <a:pt x="166" y="616"/>
                    </a:cubicBezTo>
                    <a:cubicBezTo>
                      <a:pt x="266" y="638"/>
                      <a:pt x="365" y="576"/>
                      <a:pt x="387" y="476"/>
                    </a:cubicBezTo>
                  </a:path>
                </a:pathLst>
              </a:custGeom>
              <a:solidFill>
                <a:srgbClr val="121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7"/>
              <p:cNvSpPr/>
              <p:nvPr/>
            </p:nvSpPr>
            <p:spPr bwMode="auto">
              <a:xfrm>
                <a:off x="7723188" y="3216275"/>
                <a:ext cx="1693863" cy="1119188"/>
              </a:xfrm>
              <a:custGeom>
                <a:avLst/>
                <a:gdLst>
                  <a:gd name="T0" fmla="*/ 1494 w 1669"/>
                  <a:gd name="T1" fmla="*/ 1103 h 1103"/>
                  <a:gd name="T2" fmla="*/ 1669 w 1669"/>
                  <a:gd name="T3" fmla="*/ 328 h 1103"/>
                  <a:gd name="T4" fmla="*/ 270 w 1669"/>
                  <a:gd name="T5" fmla="*/ 13 h 1103"/>
                  <a:gd name="T6" fmla="*/ 141 w 1669"/>
                  <a:gd name="T7" fmla="*/ 94 h 1103"/>
                  <a:gd name="T8" fmla="*/ 13 w 1669"/>
                  <a:gd name="T9" fmla="*/ 658 h 1103"/>
                  <a:gd name="T10" fmla="*/ 95 w 1669"/>
                  <a:gd name="T11" fmla="*/ 788 h 1103"/>
                  <a:gd name="T12" fmla="*/ 1494 w 1669"/>
                  <a:gd name="T13" fmla="*/ 1103 h 1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69" h="1103">
                    <a:moveTo>
                      <a:pt x="1494" y="1103"/>
                    </a:moveTo>
                    <a:cubicBezTo>
                      <a:pt x="1669" y="328"/>
                      <a:pt x="1669" y="328"/>
                      <a:pt x="1669" y="328"/>
                    </a:cubicBezTo>
                    <a:cubicBezTo>
                      <a:pt x="270" y="13"/>
                      <a:pt x="270" y="13"/>
                      <a:pt x="270" y="13"/>
                    </a:cubicBezTo>
                    <a:cubicBezTo>
                      <a:pt x="212" y="0"/>
                      <a:pt x="154" y="36"/>
                      <a:pt x="141" y="94"/>
                    </a:cubicBezTo>
                    <a:cubicBezTo>
                      <a:pt x="13" y="658"/>
                      <a:pt x="13" y="658"/>
                      <a:pt x="13" y="658"/>
                    </a:cubicBezTo>
                    <a:cubicBezTo>
                      <a:pt x="0" y="717"/>
                      <a:pt x="37" y="774"/>
                      <a:pt x="95" y="788"/>
                    </a:cubicBezTo>
                    <a:lnTo>
                      <a:pt x="1494" y="1103"/>
                    </a:lnTo>
                    <a:close/>
                  </a:path>
                </a:pathLst>
              </a:custGeom>
              <a:solidFill>
                <a:srgbClr val="566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8"/>
              <p:cNvSpPr/>
              <p:nvPr/>
            </p:nvSpPr>
            <p:spPr bwMode="auto">
              <a:xfrm>
                <a:off x="9147175" y="3527425"/>
                <a:ext cx="577850" cy="866775"/>
              </a:xfrm>
              <a:custGeom>
                <a:avLst/>
                <a:gdLst>
                  <a:gd name="T0" fmla="*/ 443 w 570"/>
                  <a:gd name="T1" fmla="*/ 722 h 853"/>
                  <a:gd name="T2" fmla="*/ 552 w 570"/>
                  <a:gd name="T3" fmla="*/ 237 h 853"/>
                  <a:gd name="T4" fmla="*/ 440 w 570"/>
                  <a:gd name="T5" fmla="*/ 60 h 853"/>
                  <a:gd name="T6" fmla="*/ 175 w 570"/>
                  <a:gd name="T7" fmla="*/ 0 h 853"/>
                  <a:gd name="T8" fmla="*/ 0 w 570"/>
                  <a:gd name="T9" fmla="*/ 775 h 853"/>
                  <a:gd name="T10" fmla="*/ 265 w 570"/>
                  <a:gd name="T11" fmla="*/ 834 h 853"/>
                  <a:gd name="T12" fmla="*/ 443 w 570"/>
                  <a:gd name="T13" fmla="*/ 722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0" h="853">
                    <a:moveTo>
                      <a:pt x="443" y="722"/>
                    </a:moveTo>
                    <a:cubicBezTo>
                      <a:pt x="552" y="237"/>
                      <a:pt x="552" y="237"/>
                      <a:pt x="552" y="237"/>
                    </a:cubicBezTo>
                    <a:cubicBezTo>
                      <a:pt x="570" y="157"/>
                      <a:pt x="520" y="78"/>
                      <a:pt x="440" y="60"/>
                    </a:cubicBezTo>
                    <a:cubicBezTo>
                      <a:pt x="175" y="0"/>
                      <a:pt x="175" y="0"/>
                      <a:pt x="175" y="0"/>
                    </a:cubicBezTo>
                    <a:cubicBezTo>
                      <a:pt x="0" y="775"/>
                      <a:pt x="0" y="775"/>
                      <a:pt x="0" y="775"/>
                    </a:cubicBezTo>
                    <a:cubicBezTo>
                      <a:pt x="265" y="834"/>
                      <a:pt x="265" y="834"/>
                      <a:pt x="265" y="834"/>
                    </a:cubicBezTo>
                    <a:cubicBezTo>
                      <a:pt x="345" y="853"/>
                      <a:pt x="424" y="802"/>
                      <a:pt x="443" y="722"/>
                    </a:cubicBezTo>
                  </a:path>
                </a:pathLst>
              </a:custGeom>
              <a:solidFill>
                <a:srgbClr val="121F5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Rectangle 10"/>
              <p:cNvSpPr>
                <a:spLocks noChangeArrowheads="1"/>
              </p:cNvSpPr>
              <p:nvPr/>
            </p:nvSpPr>
            <p:spPr bwMode="auto">
              <a:xfrm>
                <a:off x="8385175" y="5726113"/>
                <a:ext cx="403225" cy="804863"/>
              </a:xfrm>
              <a:prstGeom prst="rect">
                <a:avLst/>
              </a:prstGeom>
              <a:solidFill>
                <a:srgbClr val="566CD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1"/>
              <p:cNvSpPr/>
              <p:nvPr/>
            </p:nvSpPr>
            <p:spPr bwMode="auto">
              <a:xfrm>
                <a:off x="7908925" y="4019550"/>
                <a:ext cx="2052638" cy="1795463"/>
              </a:xfrm>
              <a:custGeom>
                <a:avLst/>
                <a:gdLst>
                  <a:gd name="T0" fmla="*/ 1914 w 2023"/>
                  <a:gd name="T1" fmla="*/ 1769 h 1769"/>
                  <a:gd name="T2" fmla="*/ 2023 w 2023"/>
                  <a:gd name="T3" fmla="*/ 1660 h 1769"/>
                  <a:gd name="T4" fmla="*/ 2023 w 2023"/>
                  <a:gd name="T5" fmla="*/ 1657 h 1769"/>
                  <a:gd name="T6" fmla="*/ 1914 w 2023"/>
                  <a:gd name="T7" fmla="*/ 1548 h 1769"/>
                  <a:gd name="T8" fmla="*/ 854 w 2023"/>
                  <a:gd name="T9" fmla="*/ 1548 h 1769"/>
                  <a:gd name="T10" fmla="*/ 200 w 2023"/>
                  <a:gd name="T11" fmla="*/ 869 h 1769"/>
                  <a:gd name="T12" fmla="*/ 797 w 2023"/>
                  <a:gd name="T13" fmla="*/ 193 h 1769"/>
                  <a:gd name="T14" fmla="*/ 797 w 2023"/>
                  <a:gd name="T15" fmla="*/ 0 h 1769"/>
                  <a:gd name="T16" fmla="*/ 0 w 2023"/>
                  <a:gd name="T17" fmla="*/ 858 h 1769"/>
                  <a:gd name="T18" fmla="*/ 855 w 2023"/>
                  <a:gd name="T19" fmla="*/ 1769 h 1769"/>
                  <a:gd name="T20" fmla="*/ 1914 w 2023"/>
                  <a:gd name="T21" fmla="*/ 1769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23" h="1769">
                    <a:moveTo>
                      <a:pt x="1914" y="1769"/>
                    </a:moveTo>
                    <a:cubicBezTo>
                      <a:pt x="1974" y="1769"/>
                      <a:pt x="2023" y="1720"/>
                      <a:pt x="2023" y="1660"/>
                    </a:cubicBezTo>
                    <a:cubicBezTo>
                      <a:pt x="2023" y="1657"/>
                      <a:pt x="2023" y="1657"/>
                      <a:pt x="2023" y="1657"/>
                    </a:cubicBezTo>
                    <a:cubicBezTo>
                      <a:pt x="2023" y="1596"/>
                      <a:pt x="1974" y="1548"/>
                      <a:pt x="1914" y="1548"/>
                    </a:cubicBezTo>
                    <a:cubicBezTo>
                      <a:pt x="854" y="1548"/>
                      <a:pt x="854" y="1548"/>
                      <a:pt x="854" y="1548"/>
                    </a:cubicBezTo>
                    <a:cubicBezTo>
                      <a:pt x="471" y="1548"/>
                      <a:pt x="200" y="1262"/>
                      <a:pt x="200" y="869"/>
                    </a:cubicBezTo>
                    <a:cubicBezTo>
                      <a:pt x="200" y="474"/>
                      <a:pt x="423" y="220"/>
                      <a:pt x="797" y="193"/>
                    </a:cubicBezTo>
                    <a:cubicBezTo>
                      <a:pt x="797" y="0"/>
                      <a:pt x="797" y="0"/>
                      <a:pt x="797" y="0"/>
                    </a:cubicBezTo>
                    <a:cubicBezTo>
                      <a:pt x="331" y="31"/>
                      <a:pt x="0" y="382"/>
                      <a:pt x="0" y="858"/>
                    </a:cubicBezTo>
                    <a:cubicBezTo>
                      <a:pt x="0" y="1296"/>
                      <a:pt x="327" y="1769"/>
                      <a:pt x="855" y="1769"/>
                    </a:cubicBezTo>
                    <a:lnTo>
                      <a:pt x="1914" y="1769"/>
                    </a:lnTo>
                    <a:close/>
                  </a:path>
                </a:pathLst>
              </a:custGeom>
              <a:solidFill>
                <a:srgbClr val="B9B8F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2"/>
              <p:cNvSpPr/>
              <p:nvPr/>
            </p:nvSpPr>
            <p:spPr bwMode="auto">
              <a:xfrm>
                <a:off x="8275638" y="6459538"/>
                <a:ext cx="1257300" cy="142875"/>
              </a:xfrm>
              <a:custGeom>
                <a:avLst/>
                <a:gdLst>
                  <a:gd name="T0" fmla="*/ 70 w 1238"/>
                  <a:gd name="T1" fmla="*/ 142 h 142"/>
                  <a:gd name="T2" fmla="*/ 1168 w 1238"/>
                  <a:gd name="T3" fmla="*/ 142 h 142"/>
                  <a:gd name="T4" fmla="*/ 1238 w 1238"/>
                  <a:gd name="T5" fmla="*/ 72 h 142"/>
                  <a:gd name="T6" fmla="*/ 1238 w 1238"/>
                  <a:gd name="T7" fmla="*/ 70 h 142"/>
                  <a:gd name="T8" fmla="*/ 1168 w 1238"/>
                  <a:gd name="T9" fmla="*/ 0 h 142"/>
                  <a:gd name="T10" fmla="*/ 70 w 1238"/>
                  <a:gd name="T11" fmla="*/ 0 h 142"/>
                  <a:gd name="T12" fmla="*/ 0 w 1238"/>
                  <a:gd name="T13" fmla="*/ 70 h 142"/>
                  <a:gd name="T14" fmla="*/ 0 w 1238"/>
                  <a:gd name="T15" fmla="*/ 72 h 142"/>
                  <a:gd name="T16" fmla="*/ 70 w 1238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8" h="142">
                    <a:moveTo>
                      <a:pt x="70" y="142"/>
                    </a:moveTo>
                    <a:cubicBezTo>
                      <a:pt x="1168" y="142"/>
                      <a:pt x="1168" y="142"/>
                      <a:pt x="1168" y="142"/>
                    </a:cubicBezTo>
                    <a:cubicBezTo>
                      <a:pt x="1206" y="142"/>
                      <a:pt x="1238" y="110"/>
                      <a:pt x="1238" y="72"/>
                    </a:cubicBezTo>
                    <a:cubicBezTo>
                      <a:pt x="1238" y="70"/>
                      <a:pt x="1238" y="70"/>
                      <a:pt x="1238" y="70"/>
                    </a:cubicBezTo>
                    <a:cubicBezTo>
                      <a:pt x="1238" y="31"/>
                      <a:pt x="1206" y="0"/>
                      <a:pt x="116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110"/>
                      <a:pt x="31" y="142"/>
                      <a:pt x="70" y="142"/>
                    </a:cubicBezTo>
                  </a:path>
                </a:pathLst>
              </a:custGeom>
              <a:solidFill>
                <a:srgbClr val="7AD9F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3"/>
              <p:cNvSpPr/>
              <p:nvPr/>
            </p:nvSpPr>
            <p:spPr bwMode="auto">
              <a:xfrm>
                <a:off x="8686800" y="6459538"/>
                <a:ext cx="1255713" cy="142875"/>
              </a:xfrm>
              <a:custGeom>
                <a:avLst/>
                <a:gdLst>
                  <a:gd name="T0" fmla="*/ 70 w 1238"/>
                  <a:gd name="T1" fmla="*/ 142 h 142"/>
                  <a:gd name="T2" fmla="*/ 1168 w 1238"/>
                  <a:gd name="T3" fmla="*/ 142 h 142"/>
                  <a:gd name="T4" fmla="*/ 1238 w 1238"/>
                  <a:gd name="T5" fmla="*/ 72 h 142"/>
                  <a:gd name="T6" fmla="*/ 1238 w 1238"/>
                  <a:gd name="T7" fmla="*/ 70 h 142"/>
                  <a:gd name="T8" fmla="*/ 1168 w 1238"/>
                  <a:gd name="T9" fmla="*/ 0 h 142"/>
                  <a:gd name="T10" fmla="*/ 70 w 1238"/>
                  <a:gd name="T11" fmla="*/ 0 h 142"/>
                  <a:gd name="T12" fmla="*/ 0 w 1238"/>
                  <a:gd name="T13" fmla="*/ 70 h 142"/>
                  <a:gd name="T14" fmla="*/ 0 w 1238"/>
                  <a:gd name="T15" fmla="*/ 72 h 142"/>
                  <a:gd name="T16" fmla="*/ 70 w 1238"/>
                  <a:gd name="T17" fmla="*/ 142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8" h="142">
                    <a:moveTo>
                      <a:pt x="70" y="142"/>
                    </a:moveTo>
                    <a:cubicBezTo>
                      <a:pt x="1168" y="142"/>
                      <a:pt x="1168" y="142"/>
                      <a:pt x="1168" y="142"/>
                    </a:cubicBezTo>
                    <a:cubicBezTo>
                      <a:pt x="1207" y="142"/>
                      <a:pt x="1238" y="110"/>
                      <a:pt x="1238" y="72"/>
                    </a:cubicBezTo>
                    <a:cubicBezTo>
                      <a:pt x="1238" y="70"/>
                      <a:pt x="1238" y="70"/>
                      <a:pt x="1238" y="70"/>
                    </a:cubicBezTo>
                    <a:cubicBezTo>
                      <a:pt x="1238" y="31"/>
                      <a:pt x="1207" y="0"/>
                      <a:pt x="1168" y="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31" y="0"/>
                      <a:pt x="0" y="31"/>
                      <a:pt x="0" y="70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110"/>
                      <a:pt x="31" y="142"/>
                      <a:pt x="70" y="142"/>
                    </a:cubicBezTo>
                  </a:path>
                </a:pathLst>
              </a:custGeom>
              <a:solidFill>
                <a:srgbClr val="8ED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4"/>
              <p:cNvSpPr/>
              <p:nvPr/>
            </p:nvSpPr>
            <p:spPr bwMode="auto">
              <a:xfrm>
                <a:off x="8154988" y="3803650"/>
                <a:ext cx="655638" cy="654050"/>
              </a:xfrm>
              <a:custGeom>
                <a:avLst/>
                <a:gdLst>
                  <a:gd name="T0" fmla="*/ 56 w 646"/>
                  <a:gd name="T1" fmla="*/ 423 h 645"/>
                  <a:gd name="T2" fmla="*/ 423 w 646"/>
                  <a:gd name="T3" fmla="*/ 589 h 645"/>
                  <a:gd name="T4" fmla="*/ 590 w 646"/>
                  <a:gd name="T5" fmla="*/ 222 h 645"/>
                  <a:gd name="T6" fmla="*/ 223 w 646"/>
                  <a:gd name="T7" fmla="*/ 55 h 645"/>
                  <a:gd name="T8" fmla="*/ 56 w 646"/>
                  <a:gd name="T9" fmla="*/ 423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46" h="645">
                    <a:moveTo>
                      <a:pt x="56" y="423"/>
                    </a:moveTo>
                    <a:cubicBezTo>
                      <a:pt x="111" y="570"/>
                      <a:pt x="276" y="645"/>
                      <a:pt x="423" y="589"/>
                    </a:cubicBezTo>
                    <a:cubicBezTo>
                      <a:pt x="571" y="534"/>
                      <a:pt x="646" y="369"/>
                      <a:pt x="590" y="222"/>
                    </a:cubicBezTo>
                    <a:cubicBezTo>
                      <a:pt x="535" y="74"/>
                      <a:pt x="370" y="0"/>
                      <a:pt x="223" y="55"/>
                    </a:cubicBezTo>
                    <a:cubicBezTo>
                      <a:pt x="75" y="110"/>
                      <a:pt x="0" y="275"/>
                      <a:pt x="56" y="423"/>
                    </a:cubicBezTo>
                  </a:path>
                </a:pathLst>
              </a:custGeom>
              <a:solidFill>
                <a:srgbClr val="8ED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5"/>
              <p:cNvSpPr/>
              <p:nvPr/>
            </p:nvSpPr>
            <p:spPr bwMode="auto">
              <a:xfrm>
                <a:off x="8351838" y="4000500"/>
                <a:ext cx="260350" cy="260350"/>
              </a:xfrm>
              <a:custGeom>
                <a:avLst/>
                <a:gdLst>
                  <a:gd name="T0" fmla="*/ 22 w 256"/>
                  <a:gd name="T1" fmla="*/ 168 h 257"/>
                  <a:gd name="T2" fmla="*/ 168 w 256"/>
                  <a:gd name="T3" fmla="*/ 235 h 257"/>
                  <a:gd name="T4" fmla="*/ 234 w 256"/>
                  <a:gd name="T5" fmla="*/ 88 h 257"/>
                  <a:gd name="T6" fmla="*/ 88 w 256"/>
                  <a:gd name="T7" fmla="*/ 22 h 257"/>
                  <a:gd name="T8" fmla="*/ 22 w 256"/>
                  <a:gd name="T9" fmla="*/ 168 h 2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6" h="257">
                    <a:moveTo>
                      <a:pt x="22" y="168"/>
                    </a:moveTo>
                    <a:cubicBezTo>
                      <a:pt x="44" y="227"/>
                      <a:pt x="109" y="257"/>
                      <a:pt x="168" y="235"/>
                    </a:cubicBezTo>
                    <a:cubicBezTo>
                      <a:pt x="227" y="212"/>
                      <a:pt x="256" y="147"/>
                      <a:pt x="234" y="88"/>
                    </a:cubicBezTo>
                    <a:cubicBezTo>
                      <a:pt x="212" y="29"/>
                      <a:pt x="147" y="0"/>
                      <a:pt x="88" y="22"/>
                    </a:cubicBezTo>
                    <a:cubicBezTo>
                      <a:pt x="29" y="44"/>
                      <a:pt x="0" y="109"/>
                      <a:pt x="22" y="16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合 80"/>
          <p:cNvGrpSpPr/>
          <p:nvPr/>
        </p:nvGrpSpPr>
        <p:grpSpPr>
          <a:xfrm>
            <a:off x="7506995" y="992535"/>
            <a:ext cx="858203" cy="858203"/>
            <a:chOff x="9037444" y="3076911"/>
            <a:chExt cx="2167963" cy="2167963"/>
          </a:xfrm>
        </p:grpSpPr>
        <p:sp>
          <p:nvSpPr>
            <p:cNvPr id="82" name="椭圆 81"/>
            <p:cNvSpPr/>
            <p:nvPr/>
          </p:nvSpPr>
          <p:spPr>
            <a:xfrm>
              <a:off x="9037444" y="3076911"/>
              <a:ext cx="2167963" cy="2167963"/>
            </a:xfrm>
            <a:prstGeom prst="ellipse">
              <a:avLst/>
            </a:prstGeom>
            <a:solidFill>
              <a:srgbClr val="8EDEF2"/>
            </a:solidFill>
            <a:ln w="38100">
              <a:solidFill>
                <a:srgbClr val="2143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83" name="图片 82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696758" y="3427811"/>
              <a:ext cx="849334" cy="1598724"/>
            </a:xfrm>
            <a:prstGeom prst="rect">
              <a:avLst/>
            </a:prstGeom>
          </p:spPr>
        </p:pic>
      </p:grpSp>
      <p:sp>
        <p:nvSpPr>
          <p:cNvPr id="85" name="文本框 84"/>
          <p:cNvSpPr txBox="1"/>
          <p:nvPr/>
        </p:nvSpPr>
        <p:spPr>
          <a:xfrm>
            <a:off x="8673830" y="1085916"/>
            <a:ext cx="3307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800" b="1" dirty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Analysis of teaching</a:t>
            </a:r>
            <a:endParaRPr lang="zh-CN" altLang="en-US" sz="2800" b="1" dirty="0">
              <a:solidFill>
                <a:srgbClr val="2143A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556784" y="2458377"/>
            <a:ext cx="29690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Teaching strategy</a:t>
            </a:r>
            <a:endParaRPr lang="zh-CN" altLang="en-US" sz="2800" b="1" dirty="0">
              <a:solidFill>
                <a:srgbClr val="2143A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8580485" y="3808180"/>
            <a:ext cx="3531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 teaching process</a:t>
            </a:r>
            <a:endParaRPr lang="zh-CN" altLang="en-US" sz="2800" b="1" dirty="0">
              <a:solidFill>
                <a:srgbClr val="2143A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8574616" y="5157983"/>
            <a:ext cx="319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Teaching reflection</a:t>
            </a:r>
            <a:endParaRPr lang="zh-CN" altLang="en-US" sz="2800" b="1" dirty="0">
              <a:solidFill>
                <a:srgbClr val="2143A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0" name="文本框 8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1615614" y="2805744"/>
            <a:ext cx="3126177" cy="83099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4800" b="1" dirty="0" smtClean="0">
                <a:solidFill>
                  <a:srgbClr val="121F55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lang="zh-CN" altLang="en-US" sz="2000" b="1" dirty="0" smtClean="0">
              <a:solidFill>
                <a:srgbClr val="121F55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15440" y="-102870"/>
            <a:ext cx="10497185" cy="6648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  <p:bldP spid="87" grpId="0"/>
      <p:bldP spid="88" grpId="0"/>
      <p:bldP spid="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4340510" y="1290061"/>
            <a:ext cx="3584289" cy="3584289"/>
            <a:chOff x="9037444" y="3076911"/>
            <a:chExt cx="2167963" cy="2167963"/>
          </a:xfrm>
        </p:grpSpPr>
        <p:sp>
          <p:nvSpPr>
            <p:cNvPr id="22" name="椭圆 21"/>
            <p:cNvSpPr/>
            <p:nvPr/>
          </p:nvSpPr>
          <p:spPr>
            <a:xfrm>
              <a:off x="9037444" y="3076911"/>
              <a:ext cx="2167963" cy="2167963"/>
            </a:xfrm>
            <a:prstGeom prst="ellipse">
              <a:avLst/>
            </a:prstGeom>
            <a:solidFill>
              <a:srgbClr val="8EDEF2"/>
            </a:solidFill>
            <a:ln w="38100">
              <a:solidFill>
                <a:srgbClr val="2143A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696758" y="3427811"/>
              <a:ext cx="849334" cy="1598724"/>
            </a:xfrm>
            <a:prstGeom prst="rect">
              <a:avLst/>
            </a:prstGeom>
          </p:spPr>
        </p:pic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05" y="1066289"/>
            <a:ext cx="1083885" cy="1143511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4199" y="683596"/>
            <a:ext cx="908824" cy="74123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4755" y="101753"/>
            <a:ext cx="535759" cy="921394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66334" y="863029"/>
            <a:ext cx="1040258" cy="854063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09471" y="849704"/>
            <a:ext cx="566471" cy="863379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5199" y="3486186"/>
            <a:ext cx="1098818" cy="1098847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410" y="3328506"/>
            <a:ext cx="1456439" cy="1184864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7786" y="3082205"/>
            <a:ext cx="1284426" cy="889888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7785" y="50800"/>
            <a:ext cx="12452985" cy="6644005"/>
          </a:xfrm>
          <a:prstGeom prst="rect">
            <a:avLst/>
          </a:prstGeom>
        </p:spPr>
        <p:txBody>
          <a:bodyPr>
            <a:noAutofit/>
          </a:bodyPr>
          <a:p>
            <a:pPr algn="ctr" defTabSz="266700">
              <a:lnSpc>
                <a:spcPct val="150000"/>
              </a:lnSpc>
              <a:spcAft>
                <a:spcPct val="0"/>
              </a:spcAft>
              <a:tabLst>
                <a:tab pos="4772025" algn="l"/>
              </a:tabLst>
            </a:pPr>
            <a:r>
              <a:rPr lang="en-US" altLang="en-GB" sz="1600" b="1">
                <a:latin typeface="Times New Roman" panose="02020603050405020304"/>
                <a:ea typeface="Calibri" panose="020F0502020204030204"/>
              </a:rPr>
              <a:t>WEEK-8</a:t>
            </a: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 b="1">
                <a:latin typeface="Times New Roman" panose="02020603050405020304"/>
                <a:ea typeface="Calibri" panose="020F0502020204030204"/>
              </a:rPr>
              <a:t>Aim: Write a program to retrieve temperature and humidity data to the cloud using Arduino or  Raspberry Pi.</a:t>
            </a: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 b="1">
                <a:latin typeface="Times New Roman" panose="02020603050405020304"/>
                <a:ea typeface="Calibri" panose="020F0502020204030204"/>
              </a:rPr>
              <a:t>Hardware Requirements:</a:t>
            </a: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1.Arduino UNO board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2.NodeMCU ESP8266 Breakout Board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3.DHT-11 temperature and humidity sensor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4.Jumper wires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5.Bread board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 b="1">
                <a:latin typeface="Times New Roman" panose="02020603050405020304"/>
                <a:ea typeface="Calibri" panose="020F0502020204030204"/>
              </a:rPr>
              <a:t>Procedure:</a:t>
            </a: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1. Open up the Arduino IDE and head over to the library manager.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2. Install the</a:t>
            </a:r>
            <a:r>
              <a:rPr lang="en-US" altLang="en-US" sz="1600">
                <a:latin typeface="Times New Roman" panose="02020603050405020304"/>
                <a:ea typeface="Calibri" panose="020F0502020204030204"/>
              </a:rPr>
              <a:t> </a:t>
            </a: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DHT library</a:t>
            </a:r>
            <a:r>
              <a:rPr lang="en-US" altLang="en-US" sz="1600">
                <a:latin typeface="Times New Roman" panose="02020603050405020304"/>
                <a:ea typeface="Calibri" panose="020F0502020204030204"/>
              </a:rPr>
              <a:t> </a:t>
            </a: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(You can also install it by going to Sketch &gt; Include Library &gt; Manage Libraries, and search for adafruit dht library).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DHT sensor with 3 pins: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1. Power supply 3.5V to 5.5V.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2. Data, Outputs both Temperature and Humidity through serial Data.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3. Ground, Connected to the ground of the circuit.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 b="1">
                <a:latin typeface="Times New Roman" panose="02020603050405020304"/>
                <a:ea typeface="Calibri" panose="020F0502020204030204"/>
              </a:rPr>
              <a:t>Set up in source code:</a:t>
            </a:r>
            <a:endParaRPr lang="en-US" altLang="en-GB" sz="1600" b="1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1. Set your Wi-Fi SSID and password.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2. Set the API Key</a:t>
            </a:r>
            <a:r>
              <a:rPr lang="en-US" altLang="en-US" sz="1600">
                <a:latin typeface="Times New Roman" panose="02020603050405020304"/>
                <a:ea typeface="Calibri" panose="020F0502020204030204"/>
              </a:rPr>
              <a:t> </a:t>
            </a:r>
            <a:endParaRPr lang="en-US" altLang="en-US" sz="1600">
              <a:latin typeface="Times New Roman" panose="02020603050405020304"/>
              <a:ea typeface="Calibri" panose="020F0502020204030204"/>
            </a:endParaRPr>
          </a:p>
          <a:p>
            <a:pPr algn="l" defTabSz="2667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>
                <a:tab pos="4772025" algn="l"/>
              </a:tabLst>
            </a:pPr>
            <a:r>
              <a:rPr lang="en-US" altLang="en-GB" sz="1600">
                <a:latin typeface="Times New Roman" panose="02020603050405020304"/>
                <a:ea typeface="Calibri" panose="020F0502020204030204"/>
              </a:rPr>
              <a:t>3. Save-&gt;Compile-&gt;upload-&gt;now us can visualize our data in cloud</a:t>
            </a:r>
            <a:endParaRPr lang="en-US" altLang="en-GB" sz="1600">
              <a:latin typeface="Times New Roman" panose="02020603050405020304"/>
              <a:ea typeface="Calibri" panose="020F0502020204030204"/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8639175" y="6256655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962150"/>
          </a:xfrm>
          <a:prstGeom prst="rect">
            <a:avLst/>
          </a:prstGeom>
          <a:solidFill>
            <a:srgbClr val="D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225" y="153107"/>
            <a:ext cx="835075" cy="1626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5" y="153107"/>
            <a:ext cx="1102930" cy="1566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7" y="428625"/>
            <a:ext cx="755773" cy="7973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63" y="1122152"/>
            <a:ext cx="431128" cy="657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85" y="360094"/>
            <a:ext cx="815057" cy="6630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242" y="1144233"/>
            <a:ext cx="1091291" cy="756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9308" y="360094"/>
            <a:ext cx="689494" cy="566082"/>
          </a:xfrm>
          <a:prstGeom prst="rect">
            <a:avLst/>
          </a:prstGeom>
        </p:spPr>
      </p:pic>
      <p:pic>
        <p:nvPicPr>
          <p:cNvPr id="6" name="Picture 5" descr="Screenshot 2025-03-08 12593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750" y="1881505"/>
            <a:ext cx="8467725" cy="4819650"/>
          </a:xfrm>
          <a:prstGeom prst="rect">
            <a:avLst/>
          </a:prstGeom>
        </p:spPr>
      </p:pic>
      <p:sp>
        <p:nvSpPr>
          <p:cNvPr id="9" name="Title 1"/>
          <p:cNvSpPr txBox="1"/>
          <p:nvPr/>
        </p:nvSpPr>
        <p:spPr>
          <a:xfrm>
            <a:off x="8475980" y="6118860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962150"/>
          </a:xfrm>
          <a:prstGeom prst="rect">
            <a:avLst/>
          </a:prstGeom>
          <a:solidFill>
            <a:srgbClr val="D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225" y="153107"/>
            <a:ext cx="835075" cy="1626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5" y="153107"/>
            <a:ext cx="1102930" cy="1566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7" y="428625"/>
            <a:ext cx="755773" cy="7973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63" y="1122152"/>
            <a:ext cx="431128" cy="657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85" y="360094"/>
            <a:ext cx="815057" cy="6630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242" y="1144233"/>
            <a:ext cx="1091291" cy="756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9308" y="360094"/>
            <a:ext cx="689494" cy="56608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08070" y="558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/>
              <a:t>OUTPUT 1 :</a:t>
            </a:r>
            <a:endParaRPr lang="en-US" altLang="en-GB" sz="2400" b="1"/>
          </a:p>
        </p:txBody>
      </p:sp>
      <p:pic>
        <p:nvPicPr>
          <p:cNvPr id="4" name="Picture 3" descr="week 8 output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985" y="1566545"/>
            <a:ext cx="9728835" cy="489267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8639175" y="6256655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962150"/>
          </a:xfrm>
          <a:prstGeom prst="rect">
            <a:avLst/>
          </a:prstGeom>
          <a:solidFill>
            <a:srgbClr val="D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225" y="153107"/>
            <a:ext cx="835075" cy="1626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5" y="153107"/>
            <a:ext cx="1102930" cy="1566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7" y="428625"/>
            <a:ext cx="755773" cy="7973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63" y="1122152"/>
            <a:ext cx="431128" cy="657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85" y="360094"/>
            <a:ext cx="815057" cy="6630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242" y="1144233"/>
            <a:ext cx="1091291" cy="756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9308" y="360094"/>
            <a:ext cx="689494" cy="56608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08070" y="558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/>
              <a:t>OUTPUT 2:</a:t>
            </a:r>
            <a:endParaRPr lang="en-US" altLang="en-GB" sz="2400" b="1"/>
          </a:p>
        </p:txBody>
      </p:sp>
      <p:pic>
        <p:nvPicPr>
          <p:cNvPr id="4" name="Picture 3" descr="Screenshot 2025-03-08 1305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085" y="1122045"/>
            <a:ext cx="10648950" cy="5343525"/>
          </a:xfrm>
          <a:prstGeom prst="rect">
            <a:avLst/>
          </a:prstGeom>
        </p:spPr>
      </p:pic>
      <p:sp>
        <p:nvSpPr>
          <p:cNvPr id="6" name="Title 1"/>
          <p:cNvSpPr txBox="1"/>
          <p:nvPr/>
        </p:nvSpPr>
        <p:spPr>
          <a:xfrm>
            <a:off x="8639175" y="6256655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1962150"/>
          </a:xfrm>
          <a:prstGeom prst="rect">
            <a:avLst/>
          </a:prstGeom>
          <a:solidFill>
            <a:srgbClr val="D2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04225" y="153107"/>
            <a:ext cx="835075" cy="16261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235" y="153107"/>
            <a:ext cx="1102930" cy="156699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77" y="428625"/>
            <a:ext cx="755773" cy="79734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1663" y="1122152"/>
            <a:ext cx="431128" cy="657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6185" y="360094"/>
            <a:ext cx="815057" cy="66307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71242" y="1144233"/>
            <a:ext cx="1091291" cy="75607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39308" y="360094"/>
            <a:ext cx="689494" cy="566082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08070" y="5581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 b="1"/>
              <a:t>OUTPUT 3:</a:t>
            </a:r>
            <a:endParaRPr lang="en-US" altLang="en-GB" sz="2400" b="1"/>
          </a:p>
        </p:txBody>
      </p:sp>
      <p:pic>
        <p:nvPicPr>
          <p:cNvPr id="3" name="Picture 2" descr="week8 output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7045" y="1524000"/>
            <a:ext cx="8961755" cy="5181600"/>
          </a:xfrm>
          <a:prstGeom prst="rect">
            <a:avLst/>
          </a:prstGeom>
        </p:spPr>
      </p:pic>
      <p:sp>
        <p:nvSpPr>
          <p:cNvPr id="4" name="Title 1"/>
          <p:cNvSpPr txBox="1"/>
          <p:nvPr/>
        </p:nvSpPr>
        <p:spPr>
          <a:xfrm>
            <a:off x="8475980" y="6256655"/>
            <a:ext cx="3552825" cy="6013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Asst. Prof. S.Asra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US" sz="1400" b="1" dirty="0">
                <a:solidFill>
                  <a:schemeClr val="tx1"/>
                </a:solidFill>
              </a:rPr>
              <a:t>CSE Department, CMRIT </a:t>
            </a:r>
            <a:endParaRPr lang="en-US" sz="1400" b="1" dirty="0">
              <a:solidFill>
                <a:schemeClr val="tx1"/>
              </a:solidFill>
            </a:endParaRPr>
          </a:p>
          <a:p>
            <a:pPr algn="r">
              <a:lnSpc>
                <a:spcPct val="100000"/>
              </a:lnSpc>
            </a:pP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/>
          <a:srcRect l="19244" t="22543" r="26349" b="26833"/>
          <a:stretch>
            <a:fillRect/>
          </a:stretch>
        </p:blipFill>
        <p:spPr>
          <a:xfrm>
            <a:off x="4094176" y="1619566"/>
            <a:ext cx="5611668" cy="365543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2"/>
          <a:srcRect l="79298"/>
          <a:stretch>
            <a:fillRect/>
          </a:stretch>
        </p:blipFill>
        <p:spPr>
          <a:xfrm>
            <a:off x="9632373" y="1656031"/>
            <a:ext cx="1438970" cy="359148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486" y="528839"/>
            <a:ext cx="755773" cy="797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7670" y="814096"/>
            <a:ext cx="633706" cy="51684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3664" y="198552"/>
            <a:ext cx="407754" cy="7012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5104" y="727088"/>
            <a:ext cx="420740" cy="34543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7505" y="899804"/>
            <a:ext cx="431128" cy="657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3279" y="1794825"/>
            <a:ext cx="836285" cy="83630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2485" y="1849366"/>
            <a:ext cx="960949" cy="78176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1474" y="1023172"/>
            <a:ext cx="794730" cy="550612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42825" y="4530153"/>
            <a:ext cx="7766618" cy="1896493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23828" y="3954149"/>
            <a:ext cx="882210" cy="2255839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1931" y="1556902"/>
            <a:ext cx="2269449" cy="4271839"/>
          </a:xfrm>
          <a:prstGeom prst="rect">
            <a:avLst/>
          </a:prstGeom>
        </p:spPr>
      </p:pic>
      <p:sp>
        <p:nvSpPr>
          <p:cNvPr id="20" name="文本框 19" descr="e7d195523061f1c0deeec63e560781cfd59afb0ea006f2a87ABB68BF51EA6619813959095094C18C62A12F549504892A4AAA8C1554C6663626E05CA27F281A14E6983772AFC3FB97135759321DEA3D7004FB075A8443E283A7673BBBDBFD88DFA513D62253E27B7E9FFF4379D8121322A85C7E16198ADF129F152EEF5340DE1ED504E252F53EAD1F847BC471C6326134"/>
          <p:cNvSpPr txBox="1"/>
          <p:nvPr/>
        </p:nvSpPr>
        <p:spPr>
          <a:xfrm flipH="1">
            <a:off x="4549682" y="2404396"/>
            <a:ext cx="48695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 smtClean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US" altLang="zh-CN" sz="4800" b="1" dirty="0">
                <a:solidFill>
                  <a:srgbClr val="2143AF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you for listening to</a:t>
            </a:r>
            <a:endParaRPr lang="zh-CN" altLang="en-US" sz="4800" b="1" dirty="0">
              <a:solidFill>
                <a:srgbClr val="2143A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901154" y="2887353"/>
            <a:ext cx="2076220" cy="2949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59587" y="4849091"/>
            <a:ext cx="1226617" cy="151605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098183" y="3414575"/>
            <a:ext cx="1215321" cy="2366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1306</Words>
  <Application>WPS Presentation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Times New Roman</vt:lpstr>
      <vt:lpstr>Calibri</vt:lpstr>
      <vt:lpstr>Microsoft YaHei</vt:lpstr>
      <vt:lpstr>Arial Unicode MS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Shahzadi asra</cp:lastModifiedBy>
  <cp:revision>115</cp:revision>
  <dcterms:created xsi:type="dcterms:W3CDTF">2019-03-15T12:01:00Z</dcterms:created>
  <dcterms:modified xsi:type="dcterms:W3CDTF">2025-03-21T09:58:43Z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2057-12.2.0.20348</vt:lpwstr>
  </property>
  <property fmtid="{D5CDD505-2E9C-101B-9397-08002B2CF9AE}" pid="3" name="ICV">
    <vt:lpwstr>0C29B12DEB524BDCB7033AAE78C9FC02_13</vt:lpwstr>
  </property>
</Properties>
</file>