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469" r:id="rId3"/>
    <p:sldId id="258" r:id="rId4"/>
    <p:sldId id="487" r:id="rId5"/>
    <p:sldId id="486" r:id="rId6"/>
    <p:sldId id="478" r:id="rId7"/>
    <p:sldId id="479" r:id="rId8"/>
    <p:sldId id="477" r:id="rId9"/>
    <p:sldId id="468" r:id="rId10"/>
    <p:sldId id="480" r:id="rId11"/>
    <p:sldId id="490" r:id="rId12"/>
    <p:sldId id="492" r:id="rId13"/>
    <p:sldId id="491" r:id="rId14"/>
    <p:sldId id="481" r:id="rId15"/>
    <p:sldId id="482" r:id="rId16"/>
    <p:sldId id="483" r:id="rId17"/>
    <p:sldId id="484" r:id="rId18"/>
    <p:sldId id="485" r:id="rId19"/>
    <p:sldId id="488" r:id="rId20"/>
    <p:sldId id="489" r:id="rId21"/>
    <p:sldId id="31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1D61"/>
    <a:srgbClr val="51237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855E4-E896-4A9C-8864-5C7824B5BAEF}" type="datetimeFigureOut">
              <a:rPr lang="pt-BR" smtClean="0"/>
              <a:t>04/01/2020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FE3BB-F3A7-41D7-BF4A-DC1CA9510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3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52C75-AA59-4D88-AA58-88BFC2D6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C19F7-23AD-4678-83F7-68F37DA11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0489C-408B-4377-998D-34DA44C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E56B-AEBF-4C41-A316-8E721A50D407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20304-A587-4BF1-9C07-F8C43F7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4F358-FD97-4BED-B74B-B85347EA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25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16403-2241-4F55-BCA1-0397509D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31CD1C-084C-476E-BF81-48522E90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24C73-A0E7-4F83-8A2F-139E2723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E3A-BCF3-451E-82FC-176E0968E47E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610A0-0A55-4723-B127-4C745FFE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41C97-80A5-4982-AC29-7B58E81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45F14A-1ADC-4956-A392-CC2409CAC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215F43-5B01-45C9-90CC-F58FBCAFA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AFE15C-D808-46FF-8806-6BDBA1FD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581E-AEB5-4746-904D-2BF18E2C5A09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5F6007-E82E-4011-8CA0-C772B70E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B23DC-8414-46C9-83D1-5D7CC7F8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56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B47EE-BD00-4F12-B379-C52992BE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54F47-EB92-4E3B-839E-5BAE6CA7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1711A-1347-43FA-AE35-8F88F570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9C81-8979-434A-A269-15569D6F6F6A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623C95-4CF4-4987-B6D1-DD2EF5F8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DA002-57E4-49F6-A47B-B91A9B87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0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CF7E-7EF3-49F6-A082-31FE3451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0E1655-C0A0-4F5B-8249-40401363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DA370-D74F-4745-A109-4ECB2E75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AC73-FFF2-4614-9655-C3F97EDE7EE3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6FFB5-3DA3-445B-A431-3EDB3C24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2F53B-977A-4BE7-B804-89495029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6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252CC-1116-4287-8B09-FFFE489C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93796-C84F-4A68-AB05-F9658D19A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61FAAA-3F5A-4959-B594-7D4152DC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731A24-A359-45A5-9E25-DAE6EC42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F9D-FF5B-475B-B5D5-7F995994D44B}" type="datetime1">
              <a:rPr lang="pt-BR" smtClean="0"/>
              <a:t>04/01/2020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82C327-36A0-4DE6-B610-8BC428AF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BD6727-F187-445A-B216-D1B456E5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42514-128F-4E34-92BD-89610BCE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87FB8-85A9-4AB2-A466-059485DC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0C5F96-17CF-423F-BDED-ECB6BD0CB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8DAC52-6AAA-44AB-A6E0-269A01576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BC2572-CB29-4BDE-8782-BBAB62352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C51635-2C7B-4A6B-B2CF-5F9CED20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E21-FB26-46AC-90D1-05BEF22DC5E4}" type="datetime1">
              <a:rPr lang="pt-BR" smtClean="0"/>
              <a:t>04/01/2020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F6E1AF-A32D-4D96-B039-2A40F806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455735-0E1D-490E-8FEF-E5B309BE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1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E670E-6DB2-45EC-868B-D8C17D0A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ACBF8B-9A93-48E5-9E3C-77F1B285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EBA-23CF-4B7E-9CC2-9B8F80EC39F3}" type="datetime1">
              <a:rPr lang="pt-BR" smtClean="0"/>
              <a:t>04/01/2020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60FFBD-EC9D-4D91-B50B-CC415844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B84EE9-B13E-40CD-9F21-19A57608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15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8D809F-AD4D-4CC0-B9EB-951169EB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8FD2-FF89-4F19-9DA5-A6CF457937EA}" type="datetime1">
              <a:rPr lang="pt-BR" smtClean="0"/>
              <a:t>04/01/2020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DE7B20-B1E4-42D3-B0B8-13E327EA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7D70ED-3FBB-442B-BEA3-31AC0AD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09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F1410-1B54-4824-801F-A3FCA888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3EDD5-5CFE-4032-A5C2-C8B77CDD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02367D-3F91-41CF-BD63-FDD11D7A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C04869-F47A-47B3-A153-A0BDD886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9614-C86A-4CC5-9EE7-AC9ABB38D237}" type="datetime1">
              <a:rPr lang="pt-BR" smtClean="0"/>
              <a:t>04/01/2020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22CB31-CA54-4920-A39D-147CF569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2FB55F-3E0E-4CA5-8CF1-6E3750EC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20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BFCB3-B691-409C-8B14-7A7C1872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72301E-9B83-4EBA-B390-896AE07C0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86787-B850-46A0-9622-BA4B03633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CC41F4-CED2-441E-9A2B-674806AD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5266-81D7-40E5-BE43-C105460DF8A2}" type="datetime1">
              <a:rPr lang="pt-BR" smtClean="0"/>
              <a:t>04/01/2020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627001-8837-4820-A878-F047476B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901119-2BE4-46CD-AE5B-EDF58737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5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1DC524-B027-405F-91ED-B194B0CE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77C6FC-5052-4281-BC9E-AA7EC5E7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AA61E-4356-4350-A8C9-9F5D9CF56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8C3C-1248-4782-897E-167B6DCC083F}" type="datetime1">
              <a:rPr lang="pt-BR" smtClean="0"/>
              <a:t>04/01/2020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619AB-FD70-4946-8ED4-F995ABEE7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59CAC-C50F-4FF2-BD58-2D10D89CC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1F36-EFD9-45D0-8F44-733363A72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4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opensanca/imutabilidade-eis-a-quest%C3%A3o-507fde8c6686" TargetMode="External"/><Relationship Id="rId2" Type="http://schemas.openxmlformats.org/officeDocument/2006/relationships/hyperlink" Target="https://github.com/Webschool-io/matematica-para-programadores/tree/master/calculo-lamb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s.haskell.org/~ghc/7.4.1/docs/html/users_guide/ghci-commands.html" TargetMode="External"/><Relationship Id="rId5" Type="http://schemas.openxmlformats.org/officeDocument/2006/relationships/hyperlink" Target="https://medium.com/trainingcenter/closures-fun%C3%A7%C3%B5es-an%C3%B4nimas-e-fun%C3%A7%C3%B5es-nomeadas-f840782a486c" TargetMode="External"/><Relationship Id="rId4" Type="http://schemas.openxmlformats.org/officeDocument/2006/relationships/hyperlink" Target="https://youtu.be/7Zlp9rKHGD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haskell.org/platfor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m para linguagem de program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8" y="0"/>
            <a:ext cx="12212879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5B6255A-27F3-487A-9C4F-9D46FFC98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" y="4971011"/>
            <a:ext cx="9621380" cy="1754850"/>
          </a:xfrm>
        </p:spPr>
        <p:txBody>
          <a:bodyPr anchor="ctr">
            <a:normAutofit/>
          </a:bodyPr>
          <a:lstStyle/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Carlo Marcelo Revoredo da Silva</a:t>
            </a:r>
          </a:p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Contato: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revoredo@gmail.com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BA749F-9906-459B-BEB1-E90ED09FA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99" y="4971010"/>
            <a:ext cx="2483336" cy="17548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3"/>
          <p:cNvSpPr/>
          <p:nvPr/>
        </p:nvSpPr>
        <p:spPr>
          <a:xfrm>
            <a:off x="169015" y="1032689"/>
            <a:ext cx="1164750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90500" dir="3600000" algn="tl" rotWithShape="0">
                    <a:schemeClr val="bg1">
                      <a:lumMod val="50000"/>
                      <a:alpha val="7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Programação 3</a:t>
            </a:r>
            <a:endParaRPr lang="pt-BR" sz="7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90500" dir="3600000" algn="tl" rotWithShape="0">
                  <a:schemeClr val="bg1">
                    <a:lumMod val="50000"/>
                    <a:alpha val="7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99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Instalar o HaskellPlatform-8.6.5-core-x86_64-setup.exe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Windows: Iniciar &gt; Executar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Digite CMD (acessar o prompt de comando)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Digitar: </a:t>
            </a:r>
            <a:r>
              <a:rPr lang="pt-BR" sz="3500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ghci</a:t>
            </a:r>
            <a:endParaRPr lang="pt-BR" sz="3500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Praticar comandos básicos</a:t>
            </a:r>
          </a:p>
          <a:p>
            <a:pPr marL="0" indent="0">
              <a:buNone/>
            </a:pPr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0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sum(</a:t>
            </a: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x,y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função para somar</a:t>
            </a: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sum[1,2,3,4]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diversos números</a:t>
            </a:r>
          </a:p>
          <a:p>
            <a:pPr marL="0" indent="0">
              <a:buNone/>
            </a:pPr>
            <a:endParaRPr lang="pt-BR" sz="3000" dirty="0">
              <a:latin typeface="Consolas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a = [1,2,3]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define uma lista</a:t>
            </a: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b = [4,5,6]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define uma lista</a:t>
            </a:r>
          </a:p>
          <a:p>
            <a:pPr marL="0" indent="0">
              <a:buNone/>
            </a:pP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concat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 [</a:t>
            </a: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a,b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unir 2 listas</a:t>
            </a:r>
          </a:p>
          <a:p>
            <a:pPr marL="0" indent="0">
              <a:buNone/>
            </a:pPr>
            <a:endParaRPr lang="pt-BR" sz="3000" dirty="0">
              <a:latin typeface="Consolas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a++[4]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adiciona um item na lista</a:t>
            </a:r>
          </a:p>
          <a:p>
            <a:pPr marL="0" indent="0">
              <a:buNone/>
            </a:pP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 1 a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 // remove 1 item da lista</a:t>
            </a:r>
          </a:p>
          <a:p>
            <a:pPr marL="0" indent="0">
              <a:buNone/>
            </a:pP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 3 a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 // remove 3 itens da lista</a:t>
            </a:r>
          </a:p>
        </p:txBody>
      </p:sp>
    </p:spTree>
    <p:extLst>
      <p:ext uri="{BB962C8B-B14F-4D97-AF65-F5344CB8AC3E}">
        <p14:creationId xmlns:p14="http://schemas.microsoft.com/office/powerpoint/2010/main" val="10989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a = “</a:t>
            </a: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marcelo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reverse a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inverte uma sequência</a:t>
            </a: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a = [1,2,3]</a:t>
            </a: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reverse a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também funciona com listas</a:t>
            </a:r>
            <a:endParaRPr lang="pt-BR" sz="3000" dirty="0">
              <a:latin typeface="Consolas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a = “</a:t>
            </a: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marcelo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b = “</a:t>
            </a: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revoredo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0" indent="0">
              <a:buNone/>
            </a:pP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concat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[a,” “, b]</a:t>
            </a:r>
          </a:p>
          <a:p>
            <a:pPr marL="0" indent="0">
              <a:buNone/>
            </a:pPr>
            <a:endParaRPr lang="pt-BR" sz="3000" dirty="0">
              <a:latin typeface="Consolas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sequence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 [“</a:t>
            </a: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marcelo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”]</a:t>
            </a:r>
          </a:p>
          <a:p>
            <a:pPr marL="0" indent="0">
              <a:buNone/>
            </a:pPr>
            <a:endParaRPr lang="pt-BR" sz="3000" dirty="0">
              <a:latin typeface="Consolas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pt-BR" sz="3000" dirty="0">
              <a:solidFill>
                <a:schemeClr val="accent6"/>
              </a:solidFill>
              <a:latin typeface="Consolas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1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Definindo suas próprias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somar n1 n2 = n1+n2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define uma função chamada somar</a:t>
            </a: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somar 2 1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executa somar</a:t>
            </a:r>
          </a:p>
          <a:p>
            <a:pPr marL="0" indent="0">
              <a:buNone/>
            </a:pPr>
            <a:endParaRPr lang="pt-BR" sz="3000" dirty="0">
              <a:solidFill>
                <a:schemeClr val="accent6"/>
              </a:solidFill>
              <a:latin typeface="Consolas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000" dirty="0">
                <a:solidFill>
                  <a:srgbClr val="C00000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Que tal fazer as demais operações aritméticas?</a:t>
            </a:r>
          </a:p>
          <a:p>
            <a:pPr marL="0" indent="0">
              <a:buNone/>
            </a:pPr>
            <a:r>
              <a:rPr lang="pt-BR" sz="3000" dirty="0">
                <a:solidFill>
                  <a:srgbClr val="C00000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Que tal fazer uma função média?</a:t>
            </a:r>
          </a:p>
          <a:p>
            <a:pPr marL="0" indent="0">
              <a:buNone/>
            </a:pPr>
            <a:endParaRPr lang="pt-BR" sz="3000" dirty="0">
              <a:solidFill>
                <a:schemeClr val="accent6"/>
              </a:solidFill>
              <a:latin typeface="Consolas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a = [1,2,3]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define uma lista</a:t>
            </a:r>
          </a:p>
          <a:p>
            <a:pPr marL="0" indent="0">
              <a:buNone/>
            </a:pPr>
            <a:endParaRPr lang="pt-BR" sz="3000" dirty="0">
              <a:latin typeface="Consolas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inserir n = a++[n] 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função para inserir na lista a</a:t>
            </a:r>
          </a:p>
          <a:p>
            <a:pPr marL="0" indent="0">
              <a:buNone/>
            </a:pP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remover n = </a:t>
            </a:r>
            <a:r>
              <a:rPr lang="pt-BR" sz="3000" dirty="0" err="1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pt-BR" sz="3000" dirty="0"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 n a</a:t>
            </a:r>
            <a:r>
              <a:rPr lang="pt-BR" sz="3000" dirty="0">
                <a:solidFill>
                  <a:schemeClr val="accent6"/>
                </a:solidFill>
                <a:latin typeface="Consolas" pitchFamily="49" charset="0"/>
                <a:ea typeface="Tahoma" panose="020B0604030504040204" pitchFamily="34" charset="0"/>
                <a:cs typeface="Tahoma" panose="020B0604030504040204" pitchFamily="34" charset="0"/>
              </a:rPr>
              <a:t> // função para remover na lista a</a:t>
            </a:r>
          </a:p>
        </p:txBody>
      </p:sp>
    </p:spTree>
    <p:extLst>
      <p:ext uri="{BB962C8B-B14F-4D97-AF65-F5344CB8AC3E}">
        <p14:creationId xmlns:p14="http://schemas.microsoft.com/office/powerpoint/2010/main" val="126700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 para </a:t>
            </a:r>
            <a:r>
              <a:rPr lang="pt-BR" sz="6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endParaRPr lang="pt-BR" sz="6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Instalar o VSCodeUserSetup-x64-1.34.0.exe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</a:t>
            </a:r>
            <a:r>
              <a:rPr lang="pt-BR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VSCode</a:t>
            </a:r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pt-BR" sz="2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</a:t>
            </a:r>
            <a:r>
              <a:rPr lang="pt-BR" sz="2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Extensions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pt-BR" sz="2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Shift + X)</a:t>
            </a:r>
          </a:p>
          <a:p>
            <a:pPr lvl="1"/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Pesquisar por </a:t>
            </a:r>
            <a:r>
              <a:rPr lang="pt-BR" sz="2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endParaRPr lang="pt-BR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Clicar em </a:t>
            </a:r>
            <a:r>
              <a:rPr lang="pt-BR" sz="2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Highlighting</a:t>
            </a:r>
            <a:endParaRPr lang="pt-BR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Clicar em </a:t>
            </a:r>
            <a:r>
              <a:rPr lang="pt-BR" sz="2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endParaRPr lang="pt-BR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1B936-76D6-4F20-A251-8A6A7B1B3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619" b="48257"/>
          <a:stretch/>
        </p:blipFill>
        <p:spPr>
          <a:xfrm>
            <a:off x="7214530" y="1654728"/>
            <a:ext cx="3582099" cy="35485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9C354C-656E-4D35-A6C0-8431210A4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027" b="67095"/>
          <a:stretch/>
        </p:blipFill>
        <p:spPr>
          <a:xfrm>
            <a:off x="3103927" y="4074951"/>
            <a:ext cx="3288484" cy="22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9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Preparando o </a:t>
            </a:r>
            <a:r>
              <a:rPr lang="pt-BR" sz="6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VSCode</a:t>
            </a:r>
            <a:endParaRPr lang="pt-BR" sz="6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Crie uma pasta no sistema para armazenar seus scripts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</a:t>
            </a:r>
            <a:r>
              <a:rPr lang="pt-BR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VSCode</a:t>
            </a:r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&gt; Open Folder...</a:t>
            </a:r>
          </a:p>
          <a:p>
            <a:pPr lvl="1"/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Selecione a pasta que foi criada</a:t>
            </a:r>
          </a:p>
          <a:p>
            <a:pPr marL="514350" indent="-514350">
              <a:buFont typeface="+mj-lt"/>
              <a:buAutoNum type="arabicPeriod"/>
            </a:pPr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69" b="53919"/>
          <a:stretch/>
        </p:blipFill>
        <p:spPr bwMode="auto">
          <a:xfrm>
            <a:off x="6953250" y="1519151"/>
            <a:ext cx="3578679" cy="523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2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e compilando...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</a:t>
            </a:r>
            <a:r>
              <a:rPr lang="pt-BR" sz="3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VSCode</a:t>
            </a: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Crie um arquivo </a:t>
            </a:r>
            <a:r>
              <a:rPr lang="pt-BR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hello.hs</a:t>
            </a:r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Conteúdo do arquivo</a:t>
            </a:r>
          </a:p>
          <a:p>
            <a:pPr marL="0" indent="0">
              <a:buNone/>
            </a:pPr>
            <a:r>
              <a:rPr lang="pt-BR" sz="2700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pt-BR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putStrLn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7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pt-BR" sz="2700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pt-BR" sz="27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sz="2700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r>
              <a:rPr lang="pt-BR" sz="27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!“</a:t>
            </a:r>
            <a:endParaRPr lang="pt-BR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Salvar (</a:t>
            </a:r>
            <a:r>
              <a:rPr lang="pt-BR" sz="2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Abrir o terminal: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Terminal &gt; New Terminal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Código para compilar: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ghc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7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-o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700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7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hello.hs</a:t>
            </a:r>
            <a:endParaRPr lang="pt-BR" sz="27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pt-B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Após isso, execute o CMD e abra o hello.exe</a:t>
            </a:r>
          </a:p>
          <a:p>
            <a:pPr marL="514350" indent="-514350">
              <a:buFont typeface="+mj-lt"/>
              <a:buAutoNum type="arabicPeriod" startAt="3"/>
            </a:pPr>
            <a:endParaRPr lang="pt-BR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856C7F-E2AD-4062-A5AC-F2BA5FC6B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49" b="79568"/>
          <a:stretch/>
        </p:blipFill>
        <p:spPr>
          <a:xfrm>
            <a:off x="5620623" y="1132514"/>
            <a:ext cx="6082391" cy="18371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18C8DE8-BDE1-4468-B3BD-8F2303393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52" t="57737" r="48737" b="19084"/>
          <a:stretch/>
        </p:blipFill>
        <p:spPr>
          <a:xfrm>
            <a:off x="4764946" y="3080966"/>
            <a:ext cx="7096266" cy="24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7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Exemplo de uma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9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</a:t>
            </a:r>
          </a:p>
          <a:p>
            <a:pPr marL="0" indent="0">
              <a:buNone/>
            </a:pP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t-BR" sz="29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9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putStrLn</a:t>
            </a: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900" dirty="0">
                <a:solidFill>
                  <a:schemeClr val="accent2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"Informe o primeiro número: "</a:t>
            </a:r>
          </a:p>
          <a:p>
            <a:pPr marL="0" indent="0">
              <a:buNone/>
            </a:pP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primeiro &lt;- </a:t>
            </a:r>
            <a:r>
              <a:rPr lang="pt-BR" sz="29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getLine</a:t>
            </a:r>
            <a:endParaRPr lang="pt-BR" sz="29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pt-BR" sz="29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sz="29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putStrLn</a:t>
            </a: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900" dirty="0">
                <a:solidFill>
                  <a:schemeClr val="accent2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"Informe o segundo número: "</a:t>
            </a:r>
          </a:p>
          <a:p>
            <a:pPr marL="0" indent="0">
              <a:buNone/>
            </a:pP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segundo &lt;- </a:t>
            </a:r>
            <a:r>
              <a:rPr lang="pt-BR" sz="29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getLine</a:t>
            </a:r>
            <a:endParaRPr lang="pt-BR" sz="29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pt-BR" sz="29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sz="29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putStrLn</a:t>
            </a: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900" dirty="0">
                <a:solidFill>
                  <a:schemeClr val="accent2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"Informe a operação aritmética: "</a:t>
            </a:r>
          </a:p>
          <a:p>
            <a:pPr marL="0" indent="0">
              <a:buNone/>
            </a:pP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sz="29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operacao</a:t>
            </a: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&lt;- </a:t>
            </a:r>
            <a:r>
              <a:rPr lang="pt-BR" sz="29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getLine</a:t>
            </a:r>
            <a:endParaRPr lang="pt-BR" sz="29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pt-BR" sz="29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sz="29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putStrLn</a:t>
            </a:r>
            <a:r>
              <a:rPr lang="pt-BR" sz="29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900" dirty="0">
                <a:solidFill>
                  <a:schemeClr val="accent2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"Resultado: "</a:t>
            </a:r>
          </a:p>
        </p:txBody>
      </p:sp>
    </p:spTree>
    <p:extLst>
      <p:ext uri="{BB962C8B-B14F-4D97-AF65-F5344CB8AC3E}">
        <p14:creationId xmlns:p14="http://schemas.microsoft.com/office/powerpoint/2010/main" val="151123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Exemplo de uma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case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operacao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dirty="0" err="1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endParaRPr lang="pt-BR" sz="2000" dirty="0">
              <a:solidFill>
                <a:srgbClr val="7030A0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t-BR" sz="2000" dirty="0">
                <a:solidFill>
                  <a:schemeClr val="accent6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 Somar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"+"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    print((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primeiro 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+ 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segundo 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t-BR" sz="2000" dirty="0">
                <a:solidFill>
                  <a:schemeClr val="accent6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 Subtrair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"-"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    print((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primeiro 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- 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segundo 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t-BR" sz="2000" dirty="0">
                <a:solidFill>
                  <a:schemeClr val="accent6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 Multiplicar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"*"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    print((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primeiro 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* 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segundo 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))            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t-BR" sz="2000" dirty="0">
                <a:solidFill>
                  <a:schemeClr val="accent6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 Dividir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"/"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    print((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primeiro 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/ 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segundo 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250942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Calculo Lambda</a:t>
            </a:r>
          </a:p>
          <a:p>
            <a:pPr marL="0" indent="0">
              <a:buNone/>
            </a:pPr>
            <a:r>
              <a:rPr lang="pt-BR" sz="3200" dirty="0">
                <a:hlinkClick r:id="rId2"/>
              </a:rPr>
              <a:t>https://github.com/Webschool-io/matematica-para-programadores/tree/master/calculo-lambda</a:t>
            </a:r>
            <a:endParaRPr lang="pt-BR" sz="3200" dirty="0"/>
          </a:p>
          <a:p>
            <a:pPr marL="0" indent="0">
              <a:buNone/>
            </a:pPr>
            <a:endParaRPr lang="pt-B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Conceitos sobre imutabilidade</a:t>
            </a:r>
          </a:p>
          <a:p>
            <a:pPr marL="0" indent="0">
              <a:buNone/>
            </a:pPr>
            <a:r>
              <a:rPr lang="pt-BR" sz="3200" dirty="0">
                <a:hlinkClick r:id="rId3"/>
              </a:rPr>
              <a:t>https://medium.com/opensanca/imutabilidade-eis-a-quest%C3%A3o-507fde8c6686</a:t>
            </a:r>
            <a:endParaRPr lang="pt-BR" sz="3200" dirty="0"/>
          </a:p>
          <a:p>
            <a:pPr marL="0" indent="0">
              <a:buNone/>
            </a:pPr>
            <a:endParaRPr lang="pt-B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Palestra sobre os problemas da mutabilidade</a:t>
            </a:r>
          </a:p>
          <a:p>
            <a:pPr marL="0" indent="0">
              <a:buNone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https://youtu.be/7Zlp9rKHGD4</a:t>
            </a:r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pt-B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Conceitos sobre funções anônimas</a:t>
            </a:r>
          </a:p>
          <a:p>
            <a:pPr marL="0" indent="0">
              <a:buNone/>
            </a:pPr>
            <a:r>
              <a:rPr lang="pt-BR" sz="3200" dirty="0">
                <a:hlinkClick r:id="rId5"/>
              </a:rPr>
              <a:t>https://medium.com/trainingcenter/closures-fun%C3%A7%C3%B5es-an%C3%B4nimas-e-fun%C3%A7%C3%B5es-nomeadas-f840782a486c</a:t>
            </a:r>
            <a:endParaRPr lang="pt-BR" sz="3200" dirty="0"/>
          </a:p>
          <a:p>
            <a:pPr marL="0" indent="0">
              <a:buNone/>
            </a:pPr>
            <a:endParaRPr lang="pt-B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Comandos básicos no GHCI</a:t>
            </a:r>
          </a:p>
          <a:p>
            <a:pPr marL="0" indent="0">
              <a:buNone/>
            </a:pPr>
            <a:r>
              <a:rPr lang="pt-BR" sz="3200" dirty="0">
                <a:hlinkClick r:id="rId6"/>
              </a:rPr>
              <a:t>http://downloads.haskell.org/~ghc/7.4.1/docs/html/users_guide/ghci-commands.html</a:t>
            </a:r>
            <a:endParaRPr lang="pt-B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7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2226"/>
            <a:ext cx="11763375" cy="965654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162050"/>
            <a:ext cx="11763375" cy="5486399"/>
          </a:xfrm>
        </p:spPr>
        <p:txBody>
          <a:bodyPr>
            <a:normAutofit lnSpcReduction="10000"/>
          </a:bodyPr>
          <a:lstStyle/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Contextualização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Paradigma Funcional (PF)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Prática</a:t>
            </a:r>
          </a:p>
          <a:p>
            <a:pPr lvl="1"/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Instalação</a:t>
            </a:r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Primeiros comandos</a:t>
            </a:r>
          </a:p>
          <a:p>
            <a:pPr lvl="1"/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Exemplo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38393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das 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pt-BR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endParaRPr lang="pt-B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200" dirty="0">
                <a:hlinkClick r:id="rId2"/>
              </a:rPr>
              <a:t>https://www.haskell.org/platform/</a:t>
            </a:r>
            <a:endParaRPr lang="pt-BR" sz="3200" dirty="0"/>
          </a:p>
          <a:p>
            <a:pPr marL="0" indent="0">
              <a:buNone/>
            </a:pPr>
            <a:endParaRPr lang="pt-B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pt-BR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VSCode</a:t>
            </a:r>
            <a:endParaRPr lang="pt-B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200" dirty="0">
                <a:hlinkClick r:id="rId3"/>
              </a:rPr>
              <a:t>https://code.visualstudio.com/</a:t>
            </a:r>
            <a:endParaRPr lang="pt-B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0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m para linguagem de program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8" y="0"/>
            <a:ext cx="12212879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EBA749F-9906-459B-BEB1-E90ED09FA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750" y="5142461"/>
            <a:ext cx="2077250" cy="14678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3"/>
          <p:cNvSpPr/>
          <p:nvPr/>
        </p:nvSpPr>
        <p:spPr>
          <a:xfrm>
            <a:off x="1734869" y="3665853"/>
            <a:ext cx="8722260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0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90500" dir="3600000" algn="tl" rotWithShape="0">
                    <a:schemeClr val="bg1">
                      <a:lumMod val="50000"/>
                      <a:alpha val="7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Grato pela atenção</a:t>
            </a:r>
            <a:endParaRPr lang="pt-BR" sz="7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90500" dir="3600000" algn="tl" rotWithShape="0">
                  <a:schemeClr val="bg1">
                    <a:lumMod val="50000"/>
                    <a:alpha val="70000"/>
                  </a:schemeClr>
                </a:outerShdw>
              </a:effectLst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52FB41E-024D-4A24-87F5-E9405209B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8" y="4971011"/>
            <a:ext cx="10793731" cy="1754850"/>
          </a:xfrm>
        </p:spPr>
        <p:txBody>
          <a:bodyPr anchor="ctr">
            <a:normAutofit/>
          </a:bodyPr>
          <a:lstStyle/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Disciplina: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Programação 3</a:t>
            </a:r>
            <a:endParaRPr lang="pt-BR" sz="32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Carlo Marcelo Revoredo da Silva</a:t>
            </a:r>
          </a:p>
          <a:p>
            <a:pPr algn="l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Contato: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revoredo@gmail.com</a:t>
            </a:r>
          </a:p>
        </p:txBody>
      </p:sp>
    </p:spTree>
    <p:extLst>
      <p:ext uri="{BB962C8B-B14F-4D97-AF65-F5344CB8AC3E}">
        <p14:creationId xmlns:p14="http://schemas.microsoft.com/office/powerpoint/2010/main" val="275849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programação funcional teve inicio em 1930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Nessa década, Alonzo </a:t>
            </a:r>
            <a:r>
              <a:rPr lang="pt-BR" sz="3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Church</a:t>
            </a: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desenvolveu o cálculo LAMBDA</a:t>
            </a:r>
          </a:p>
          <a:p>
            <a:pPr lvl="1"/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 matemática para representar a computação</a:t>
            </a:r>
          </a:p>
          <a:p>
            <a:pPr lvl="1"/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Todas as funções são anônimas (não exige um nome, serve para auxiliar o código de uma outra função, resultando em funções dentro de outras funções)</a:t>
            </a:r>
          </a:p>
          <a:p>
            <a:pPr lvl="1"/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 função pode ser passada como parâmetro ou retorno de outras funções</a:t>
            </a:r>
          </a:p>
          <a:p>
            <a:pPr lvl="1"/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9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 fontScale="70000" lnSpcReduction="20000"/>
          </a:bodyPr>
          <a:lstStyle/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programação funcional teve inicio em 1930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Nessa década, Alonso </a:t>
            </a:r>
            <a:r>
              <a:rPr lang="pt-BR" sz="3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Church</a:t>
            </a: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desenvolveu o cálculo LAMBDA</a:t>
            </a:r>
          </a:p>
          <a:p>
            <a:pPr lvl="1"/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 matemática para representar a computação</a:t>
            </a:r>
          </a:p>
          <a:p>
            <a:pPr lvl="1"/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Todas as funções são anônimas (não exige um nome, serve para auxiliar o código de uma outra função, resultando em funções dentro de outras funções)</a:t>
            </a:r>
          </a:p>
          <a:p>
            <a:pPr lvl="1"/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1950 John McCarthy criou a linguagem de programação </a:t>
            </a:r>
            <a:r>
              <a:rPr lang="pt-BR" sz="3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Lisp</a:t>
            </a: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baseada em Lambda.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1970 Robin </a:t>
            </a:r>
            <a:r>
              <a:rPr lang="pt-BR" sz="3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Milner</a:t>
            </a: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desenvolveu a primeira linguagem de programação funcional com inferência de tipos e polimorfismo.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1980 se deu inicio ao desenvolvimento da linguagem de programação </a:t>
            </a:r>
            <a:r>
              <a:rPr lang="pt-BR" sz="3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7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 baseado em funções</a:t>
            </a: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Incentiva a imutabilidade de dados e de estados</a:t>
            </a:r>
          </a:p>
          <a:p>
            <a:pPr lvl="1"/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 função sempre retornar um mesmo valor;</a:t>
            </a:r>
          </a:p>
          <a:p>
            <a:pPr lvl="1"/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funções não devem ter efeitos colaterais;</a:t>
            </a:r>
          </a:p>
          <a:p>
            <a:pPr lvl="1"/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Desencorajar as mutações;</a:t>
            </a:r>
          </a:p>
          <a:p>
            <a:pPr lvl="1"/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Problemas de referência de memória;</a:t>
            </a:r>
          </a:p>
          <a:p>
            <a:pPr lvl="1"/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5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Mutabilidade x Imutabilidade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&lt;Aluno&gt; alunos = </a:t>
            </a:r>
            <a:r>
              <a:rPr lang="pt-BR" sz="32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&lt;Aluno&gt;();</a:t>
            </a:r>
          </a:p>
          <a:p>
            <a:pPr marL="0" indent="0">
              <a:buNone/>
            </a:pP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Aluno a = </a:t>
            </a:r>
            <a:r>
              <a:rPr lang="pt-BR" sz="32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Aluno();</a:t>
            </a: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a.</a:t>
            </a:r>
            <a:r>
              <a:rPr lang="pt-BR" sz="32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setNome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3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“Marcelo”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alunos.</a:t>
            </a:r>
            <a:r>
              <a:rPr lang="pt-BR" sz="32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(a);</a:t>
            </a: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a.</a:t>
            </a:r>
            <a:r>
              <a:rPr lang="pt-BR" sz="32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setNome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3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“Revoredo”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mutável</a:t>
            </a: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alunos.</a:t>
            </a:r>
            <a:r>
              <a:rPr lang="pt-BR" sz="32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(a); </a:t>
            </a: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(alunos); 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[Revoredo, Revoredo]</a:t>
            </a:r>
          </a:p>
          <a:p>
            <a:pPr marL="0" indent="0">
              <a:buNone/>
            </a:pPr>
            <a:endParaRPr lang="pt-BR" sz="32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35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sz="35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3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Mutabilidade x Imutabilidade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&lt;Aluno&gt; alunos = </a:t>
            </a:r>
            <a:r>
              <a:rPr lang="pt-BR" sz="32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&lt;Aluno&gt;();</a:t>
            </a:r>
          </a:p>
          <a:p>
            <a:pPr marL="0" indent="0">
              <a:buNone/>
            </a:pP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Aluno a = </a:t>
            </a:r>
            <a:r>
              <a:rPr lang="pt-BR" sz="3200" dirty="0">
                <a:solidFill>
                  <a:srgbClr val="7030A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Aluno();</a:t>
            </a: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a.</a:t>
            </a:r>
            <a:r>
              <a:rPr lang="pt-BR" sz="32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setNome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3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“Marcelo”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alunos.</a:t>
            </a:r>
            <a:r>
              <a:rPr lang="pt-BR" sz="32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(a);</a:t>
            </a:r>
          </a:p>
          <a:p>
            <a:pPr marL="0" indent="0">
              <a:buNone/>
            </a:pP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 = new Aluno(); 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resolveu o problema!</a:t>
            </a: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a.</a:t>
            </a:r>
            <a:r>
              <a:rPr lang="pt-BR" sz="32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setNome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3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“Revoredo”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pt-BR" sz="3200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alunos.</a:t>
            </a:r>
            <a:r>
              <a:rPr lang="pt-BR" sz="3200" dirty="0" err="1">
                <a:solidFill>
                  <a:schemeClr val="accent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(a); 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2 itens com nomes distintos</a:t>
            </a:r>
          </a:p>
          <a:p>
            <a:pPr marL="0" indent="0">
              <a:buNone/>
            </a:pPr>
            <a:r>
              <a:rPr lang="pt-BR" sz="32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pt-BR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(alunos); 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[Marcelo, Revoredo]</a:t>
            </a:r>
            <a:endParaRPr lang="pt-BR" sz="35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sz="35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3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69206"/>
            <a:ext cx="11763375" cy="95204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73CD-32DF-43E9-A35B-6721908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021252"/>
            <a:ext cx="11763375" cy="5627197"/>
          </a:xfrm>
        </p:spPr>
        <p:txBody>
          <a:bodyPr>
            <a:normAutofit/>
          </a:bodyPr>
          <a:lstStyle/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segue na contramão com a orientação a objetos, podendo até mesmo ser combinados</a:t>
            </a:r>
          </a:p>
          <a:p>
            <a:endParaRPr lang="pt-BR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Linguagens criadas com base no paradigma funcional</a:t>
            </a:r>
          </a:p>
          <a:p>
            <a:pPr lvl="1"/>
            <a:r>
              <a:rPr lang="pt-BR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Earling</a:t>
            </a:r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R, </a:t>
            </a:r>
            <a:r>
              <a:rPr lang="pt-BR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Ocaml</a:t>
            </a:r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F#, Elixir</a:t>
            </a:r>
          </a:p>
          <a:p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Outras: </a:t>
            </a:r>
          </a:p>
          <a:p>
            <a:pPr lvl="1"/>
            <a:r>
              <a:rPr lang="pt-BR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(Scala), </a:t>
            </a:r>
            <a:r>
              <a:rPr lang="pt-BR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Multiparadigma</a:t>
            </a:r>
            <a:r>
              <a:rPr lang="pt-B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lvl="1"/>
            <a:r>
              <a:rPr lang="pt-BR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Lisp</a:t>
            </a:r>
            <a:endParaRPr lang="pt-BR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8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59F7-8873-47C8-B2DA-A82E7D6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48894"/>
            <a:ext cx="12170547" cy="96021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</a:t>
            </a:r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FDC5118-8BA2-401D-9188-C02BBE2E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347" y="6457494"/>
            <a:ext cx="2743200" cy="365125"/>
          </a:xfrm>
        </p:spPr>
        <p:txBody>
          <a:bodyPr/>
          <a:lstStyle/>
          <a:p>
            <a:fld id="{B8461F36-EFD9-45D0-8F44-733363A722A6}" type="slidenum"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9</a:t>
            </a:fld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12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1070</Words>
  <Application>Microsoft Office PowerPoint</Application>
  <PresentationFormat>Widescreen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Tahoma</vt:lpstr>
      <vt:lpstr>Tema do Office</vt:lpstr>
      <vt:lpstr>Apresentação do PowerPoint</vt:lpstr>
      <vt:lpstr>Conteúdo</vt:lpstr>
      <vt:lpstr>Contextualização</vt:lpstr>
      <vt:lpstr>Contextualização</vt:lpstr>
      <vt:lpstr>Paradigma Funcional</vt:lpstr>
      <vt:lpstr>Mutabilidade x Imutabilidade</vt:lpstr>
      <vt:lpstr>Mutabilidade x Imutabilidade</vt:lpstr>
      <vt:lpstr>Paradigma Funcional</vt:lpstr>
      <vt:lpstr>Let’s Code!</vt:lpstr>
      <vt:lpstr>Comandos básicos</vt:lpstr>
      <vt:lpstr>Comandos básicos</vt:lpstr>
      <vt:lpstr>Comandos básicos</vt:lpstr>
      <vt:lpstr>Definindo suas próprias funções</vt:lpstr>
      <vt:lpstr>IDE para Haskell</vt:lpstr>
      <vt:lpstr>Preparando o VSCode</vt:lpstr>
      <vt:lpstr>Criando e compilando...</vt:lpstr>
      <vt:lpstr>Exemplo de uma calculadora</vt:lpstr>
      <vt:lpstr>Exemplo de uma calculadora</vt:lpstr>
      <vt:lpstr>Referências</vt:lpstr>
      <vt:lpstr>Download das Ferramentas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</dc:title>
  <dc:creator>Marcelo Revoredo</dc:creator>
  <cp:lastModifiedBy>Marcelo Revoredo</cp:lastModifiedBy>
  <cp:revision>1365</cp:revision>
  <dcterms:created xsi:type="dcterms:W3CDTF">2018-01-19T14:09:16Z</dcterms:created>
  <dcterms:modified xsi:type="dcterms:W3CDTF">2020-01-04T12:49:36Z</dcterms:modified>
</cp:coreProperties>
</file>