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1" r:id="rId6"/>
    <p:sldId id="356" r:id="rId7"/>
    <p:sldId id="357" r:id="rId8"/>
    <p:sldId id="358" r:id="rId9"/>
    <p:sldId id="352" r:id="rId10"/>
    <p:sldId id="353" r:id="rId11"/>
    <p:sldId id="354" r:id="rId12"/>
    <p:sldId id="355" r:id="rId13"/>
    <p:sldId id="359" r:id="rId14"/>
    <p:sldId id="360" r:id="rId15"/>
    <p:sldId id="361" r:id="rId16"/>
    <p:sldId id="3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967665"/>
            <a:ext cx="10058400" cy="8522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Emergency medical requirements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331257"/>
            <a:ext cx="5140951" cy="2456984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ARPULA VISHWANATH (17R01A05C1)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POKALA YASHWANTH  (17R01A05F7)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Putta SANDEEP          (17r01a05g0)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Thadem Arvind         (17r01a05g9)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FD842-DFB9-4A60-B190-37D4FCCF9812}"/>
              </a:ext>
            </a:extLst>
          </p:cNvPr>
          <p:cNvSpPr txBox="1"/>
          <p:nvPr/>
        </p:nvSpPr>
        <p:spPr>
          <a:xfrm>
            <a:off x="4483222" y="2166151"/>
            <a:ext cx="289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REVIEW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6B5BE-9107-4402-9A73-A040330A24E9}"/>
              </a:ext>
            </a:extLst>
          </p:cNvPr>
          <p:cNvSpPr txBox="1"/>
          <p:nvPr/>
        </p:nvSpPr>
        <p:spPr>
          <a:xfrm>
            <a:off x="7261934" y="3331257"/>
            <a:ext cx="34179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SWAPNA RANI MADAM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0F63-444E-40F6-B7FA-9FF0AB65A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02452"/>
            <a:ext cx="10061171" cy="54617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D9C4-755F-4C8A-8123-67F5E0E18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348626"/>
            <a:ext cx="10058400" cy="4442574"/>
          </a:xfrm>
        </p:spPr>
        <p:txBody>
          <a:bodyPr/>
          <a:lstStyle/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 enters following information: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8846E8-EAC9-4AD9-BDA2-3A8605FC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61608"/>
              </p:ext>
            </p:extLst>
          </p:nvPr>
        </p:nvGraphicFramePr>
        <p:xfrm>
          <a:off x="1097280" y="184080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533102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1929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23313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70199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514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 Type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Naveen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9870634567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Telangana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062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C08DA5-2198-4B17-AD66-BFA78EB1BB38}"/>
              </a:ext>
            </a:extLst>
          </p:cNvPr>
          <p:cNvSpPr txBox="1"/>
          <p:nvPr/>
        </p:nvSpPr>
        <p:spPr>
          <a:xfrm>
            <a:off x="1097280" y="265440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  <a:endParaRPr lang="en-IN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FD6A9E-10A7-4E91-BB9A-82D1A0E62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2060"/>
              </p:ext>
            </p:extLst>
          </p:nvPr>
        </p:nvGraphicFramePr>
        <p:xfrm>
          <a:off x="987305" y="3095660"/>
          <a:ext cx="10283891" cy="283938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458708">
                  <a:extLst>
                    <a:ext uri="{9D8B030D-6E8A-4147-A177-3AD203B41FA5}">
                      <a16:colId xmlns:a16="http://schemas.microsoft.com/office/drawing/2014/main" val="4104231111"/>
                    </a:ext>
                  </a:extLst>
                </a:gridCol>
                <a:gridCol w="1385771">
                  <a:extLst>
                    <a:ext uri="{9D8B030D-6E8A-4147-A177-3AD203B41FA5}">
                      <a16:colId xmlns:a16="http://schemas.microsoft.com/office/drawing/2014/main" val="3633571953"/>
                    </a:ext>
                  </a:extLst>
                </a:gridCol>
                <a:gridCol w="1531644">
                  <a:extLst>
                    <a:ext uri="{9D8B030D-6E8A-4147-A177-3AD203B41FA5}">
                      <a16:colId xmlns:a16="http://schemas.microsoft.com/office/drawing/2014/main" val="554806533"/>
                    </a:ext>
                  </a:extLst>
                </a:gridCol>
                <a:gridCol w="1531644">
                  <a:extLst>
                    <a:ext uri="{9D8B030D-6E8A-4147-A177-3AD203B41FA5}">
                      <a16:colId xmlns:a16="http://schemas.microsoft.com/office/drawing/2014/main" val="2354763213"/>
                    </a:ext>
                  </a:extLst>
                </a:gridCol>
                <a:gridCol w="1458708">
                  <a:extLst>
                    <a:ext uri="{9D8B030D-6E8A-4147-A177-3AD203B41FA5}">
                      <a16:colId xmlns:a16="http://schemas.microsoft.com/office/drawing/2014/main" val="752976376"/>
                    </a:ext>
                  </a:extLst>
                </a:gridCol>
                <a:gridCol w="1458708">
                  <a:extLst>
                    <a:ext uri="{9D8B030D-6E8A-4147-A177-3AD203B41FA5}">
                      <a16:colId xmlns:a16="http://schemas.microsoft.com/office/drawing/2014/main" val="1312138467"/>
                    </a:ext>
                  </a:extLst>
                </a:gridCol>
                <a:gridCol w="1458708">
                  <a:extLst>
                    <a:ext uri="{9D8B030D-6E8A-4147-A177-3AD203B41FA5}">
                      <a16:colId xmlns:a16="http://schemas.microsoft.com/office/drawing/2014/main" val="1929249295"/>
                    </a:ext>
                  </a:extLst>
                </a:gridCol>
              </a:tblGrid>
              <a:tr h="461942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BLOOD TYPE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CONTACT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94373"/>
                  </a:ext>
                </a:extLst>
              </a:tr>
              <a:tr h="461942">
                <a:tc>
                  <a:txBody>
                    <a:bodyPr/>
                    <a:lstStyle/>
                    <a:p>
                      <a:r>
                        <a:rPr lang="en-US" sz="1600" dirty="0"/>
                        <a:t>Sai Vani Hospital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AB+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040 223456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Opposite Indira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Hyderabad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Telangana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48877"/>
                  </a:ext>
                </a:extLst>
              </a:tr>
              <a:tr h="461942">
                <a:tc>
                  <a:txBody>
                    <a:bodyPr/>
                    <a:lstStyle/>
                    <a:p>
                      <a:r>
                        <a:rPr lang="en-US" sz="1600" dirty="0"/>
                        <a:t>Sri Krupa Hospital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AB+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040 225678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Gandhi Nagar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Hyderabad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Telangana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75974"/>
                  </a:ext>
                </a:extLst>
              </a:tr>
              <a:tr h="461942">
                <a:tc>
                  <a:txBody>
                    <a:bodyPr/>
                    <a:lstStyle/>
                    <a:p>
                      <a:r>
                        <a:rPr lang="en-US" dirty="0"/>
                        <a:t>Medicare Hospital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AB+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040 231234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Kukatpally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Hyderabad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Telangana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8359"/>
                  </a:ext>
                </a:extLst>
              </a:tr>
              <a:tr h="461942">
                <a:tc>
                  <a:txBody>
                    <a:bodyPr/>
                    <a:lstStyle/>
                    <a:p>
                      <a:r>
                        <a:rPr lang="en-US" sz="1600" dirty="0"/>
                        <a:t>WeCure Hospital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AB+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040 213467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Lingampally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Hyderabad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Telangana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33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88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0F63-444E-40F6-B7FA-9FF0AB65A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02452"/>
            <a:ext cx="10061171" cy="54617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D9C4-755F-4C8A-8123-67F5E0E18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348626"/>
            <a:ext cx="10058400" cy="4442574"/>
          </a:xfrm>
        </p:spPr>
        <p:txBody>
          <a:bodyPr/>
          <a:lstStyle/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 enters following information: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8846E8-EAC9-4AD9-BDA2-3A8605FC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91057"/>
              </p:ext>
            </p:extLst>
          </p:nvPr>
        </p:nvGraphicFramePr>
        <p:xfrm>
          <a:off x="1097280" y="184080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533102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1929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23313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70199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514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 Type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Naveen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9870634567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Siddipet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Telangana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062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C08DA5-2198-4B17-AD66-BFA78EB1BB38}"/>
              </a:ext>
            </a:extLst>
          </p:cNvPr>
          <p:cNvSpPr txBox="1"/>
          <p:nvPr/>
        </p:nvSpPr>
        <p:spPr>
          <a:xfrm>
            <a:off x="1097280" y="2875788"/>
            <a:ext cx="8419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results are not available for the specified requirements, then the output will be </a:t>
            </a:r>
          </a:p>
          <a:p>
            <a:r>
              <a:rPr lang="en-US" b="1" dirty="0"/>
              <a:t>Results:</a:t>
            </a: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A7992D-F088-4BC6-92F4-56936400C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32547"/>
              </p:ext>
            </p:extLst>
          </p:nvPr>
        </p:nvGraphicFramePr>
        <p:xfrm>
          <a:off x="1233007" y="4214149"/>
          <a:ext cx="9446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472">
                  <a:extLst>
                    <a:ext uri="{9D8B030D-6E8A-4147-A177-3AD203B41FA5}">
                      <a16:colId xmlns:a16="http://schemas.microsoft.com/office/drawing/2014/main" val="3999724356"/>
                    </a:ext>
                  </a:extLst>
                </a:gridCol>
                <a:gridCol w="1574472">
                  <a:extLst>
                    <a:ext uri="{9D8B030D-6E8A-4147-A177-3AD203B41FA5}">
                      <a16:colId xmlns:a16="http://schemas.microsoft.com/office/drawing/2014/main" val="4263836319"/>
                    </a:ext>
                  </a:extLst>
                </a:gridCol>
                <a:gridCol w="1574472">
                  <a:extLst>
                    <a:ext uri="{9D8B030D-6E8A-4147-A177-3AD203B41FA5}">
                      <a16:colId xmlns:a16="http://schemas.microsoft.com/office/drawing/2014/main" val="2459647626"/>
                    </a:ext>
                  </a:extLst>
                </a:gridCol>
                <a:gridCol w="1574472">
                  <a:extLst>
                    <a:ext uri="{9D8B030D-6E8A-4147-A177-3AD203B41FA5}">
                      <a16:colId xmlns:a16="http://schemas.microsoft.com/office/drawing/2014/main" val="187108662"/>
                    </a:ext>
                  </a:extLst>
                </a:gridCol>
                <a:gridCol w="1574472">
                  <a:extLst>
                    <a:ext uri="{9D8B030D-6E8A-4147-A177-3AD203B41FA5}">
                      <a16:colId xmlns:a16="http://schemas.microsoft.com/office/drawing/2014/main" val="803521727"/>
                    </a:ext>
                  </a:extLst>
                </a:gridCol>
                <a:gridCol w="1574472">
                  <a:extLst>
                    <a:ext uri="{9D8B030D-6E8A-4147-A177-3AD203B41FA5}">
                      <a16:colId xmlns:a16="http://schemas.microsoft.com/office/drawing/2014/main" val="87920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 Type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0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28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EE30-0014-4835-A1D2-F5AE6EED9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16746"/>
            <a:ext cx="9831132" cy="612558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   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B0623-7BBF-442A-B415-804E2BF52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704513"/>
            <a:ext cx="10058400" cy="4083639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Documentation</a:t>
            </a:r>
          </a:p>
          <a:p>
            <a:pPr>
              <a:buClr>
                <a:schemeClr val="tx1"/>
              </a:buCl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https://www.php.net/docs.php</a:t>
            </a:r>
            <a:r>
              <a:rPr lang="en-US" u="sng" cap="none" dirty="0"/>
              <a:t>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for front-end languages </a:t>
            </a:r>
          </a:p>
          <a:p>
            <a:pPr>
              <a:buClr>
                <a:schemeClr val="tx1"/>
              </a:buCl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for sql</a:t>
            </a:r>
          </a:p>
          <a:p>
            <a:pPr>
              <a:buClr>
                <a:schemeClr val="tx1"/>
              </a:buCl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https://www.geeksforgeeks.org/sql-tutorial</a:t>
            </a:r>
          </a:p>
          <a:p>
            <a:pPr>
              <a:buClr>
                <a:schemeClr val="tx1"/>
              </a:buCl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buClr>
                <a:schemeClr val="tx1"/>
              </a:buClr>
            </a:pPr>
            <a:endParaRPr lang="en-US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7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EE30-0014-4835-A1D2-F5AE6EED9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16746"/>
            <a:ext cx="9831132" cy="612558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   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B0623-7BBF-442A-B415-804E2BF52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704513"/>
            <a:ext cx="10058400" cy="4083639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online blood bank management system which acts as a bridge between recipient and donor.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get instant access to the required information without any need for visiting different places.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improves the speed and accuracy of the data needed to the user.</a:t>
            </a:r>
          </a:p>
          <a:p>
            <a:pPr>
              <a:buClr>
                <a:schemeClr val="tx1"/>
              </a:buClr>
            </a:pPr>
            <a:endParaRPr lang="en-US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3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B766-E57D-41D7-9095-03B4C43D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884398" cy="8123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ABSTRACT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9DB-9E39-4757-82DC-2C11EA5BA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899822"/>
            <a:ext cx="10058400" cy="362209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web application which tries to solve the problem of emergency medical requirements.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this application, a user who is in the need of blood can get the details of blood availability and can contact that person for further information.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acts as a bridge between a recipient and a donor.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Donors can make use of this application to donate the blood.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6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B766-E57D-41D7-9095-03B4C43D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884398" cy="8123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9DB-9E39-4757-82DC-2C11EA5BA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899822"/>
            <a:ext cx="10058400" cy="362209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an online blood bank management system where a user can have  instant  access to information about blood availability.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recipient just needs to type the blood type required and the location details.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will show all the related results with the location and contact details of the donor.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7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B766-E57D-41D7-9095-03B4C43D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884398" cy="8123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9DB-9E39-4757-82DC-2C11EA5BA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899822"/>
            <a:ext cx="10058400" cy="362209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donor can update the information by providing the details of blood type , contact  and location details.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stored in the database and whenever the recipient asks for information, the results are fetched out from this database.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eliminates the need for searching for blood through various social media platforms and will give the required information very quickly.  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9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B766-E57D-41D7-9095-03B4C43D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884398" cy="8123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9DB-9E39-4757-82DC-2C11EA5BA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899822"/>
            <a:ext cx="10058400" cy="362209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web application developed using HTML , CSS and JavaScript as front-end languages.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PHP as a backend language which connects the application with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25963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B766-E57D-41D7-9095-03B4C43D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884398" cy="8123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existing system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9DB-9E39-4757-82DC-2C11EA5BA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899822"/>
            <a:ext cx="10058400" cy="3622090"/>
          </a:xfrm>
        </p:spPr>
        <p:txBody>
          <a:bodyPr>
            <a:normAutofit lnSpcReduction="1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of blood bank still now is maintained in the manual records in many places.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 room for errors as the data is entered manually by the process.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recorded during testing or while acquiring the details of different aspects of blood bank management system is not so accurate and precise.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stock of blood and the daily transactions without computerization also poses a challenge.</a:t>
            </a:r>
          </a:p>
          <a:p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4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EE3E-08B5-4460-AF49-669D6AD6E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705" y="769694"/>
            <a:ext cx="10058400" cy="92327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Existing system disadvantages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B2FD1-C82D-465D-A7FF-3068B0A7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171" y="2123440"/>
            <a:ext cx="10058400" cy="333248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a lot of man power to get better results.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data security.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as the retrieval of data takes a lot of time.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accuracy is less.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4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0F63-444E-40F6-B7FA-9FF0AB65A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92760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Proposed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D9C4-755F-4C8A-8123-67F5E0E18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828800"/>
            <a:ext cx="10058400" cy="3556000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make all the procedures automated and therefore with computer system it can be more fast and accurate.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makes the overall project management much easier and flexible.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latest updates.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user friendly interface which makes it easy to use.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3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0F63-444E-40F6-B7FA-9FF0AB65A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92760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Proposed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D9C4-755F-4C8A-8123-67F5E0E18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828800"/>
            <a:ext cx="10058400" cy="3556000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worry of data loss as the data is securely stored in the database.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instant access to required information without any need of visiting various places.  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60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71af3243-3dd4-4a8d-8c0d-dd76da1f02a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682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Helvetica Neue Medium</vt:lpstr>
      <vt:lpstr>Times New Roman</vt:lpstr>
      <vt:lpstr>RetrospectVTI</vt:lpstr>
      <vt:lpstr>      Emergency medical requirements</vt:lpstr>
      <vt:lpstr>                                               ABSTRACT</vt:lpstr>
      <vt:lpstr>                                               introduction</vt:lpstr>
      <vt:lpstr>                                               introduction</vt:lpstr>
      <vt:lpstr>                                               introduction</vt:lpstr>
      <vt:lpstr>                                    existing system</vt:lpstr>
      <vt:lpstr>             Existing system disadvantages</vt:lpstr>
      <vt:lpstr>                         Proposed system</vt:lpstr>
      <vt:lpstr>                         Proposed system</vt:lpstr>
      <vt:lpstr>                                   Expected output</vt:lpstr>
      <vt:lpstr>                                   Expected output</vt:lpstr>
      <vt:lpstr>                                                REFERENCES</vt:lpstr>
      <vt:lpstr>                    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2021-01-16T11:12:56Z</dcterms:created>
  <dcterms:modified xsi:type="dcterms:W3CDTF">2021-01-16T13:45:11Z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