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3"/>
  </p:notesMasterIdLst>
  <p:sldIdLst>
    <p:sldId id="274" r:id="rId5"/>
    <p:sldId id="275" r:id="rId6"/>
    <p:sldId id="291"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50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1/25/2021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p>
          <a:p>
            <a:endParaRPr lang="en-IN" dirty="0"/>
          </a:p>
        </p:txBody>
      </p:sp>
      <p:sp>
        <p:nvSpPr>
          <p:cNvPr id="4" name="Slide Number Placeholder 3"/>
          <p:cNvSpPr>
            <a:spLocks noGrp="1"/>
          </p:cNvSpPr>
          <p:nvPr>
            <p:ph type="sldNum" sz="quarter" idx="5"/>
          </p:nvPr>
        </p:nvSpPr>
        <p:spPr/>
        <p:txBody>
          <a:bodyPr/>
          <a:lstStyle/>
          <a:p>
            <a:fld id="{4306F76E-E60C-4C54-B47A-C2C406EC8F72}" type="slidenum">
              <a:rPr lang="en-US" smtClean="0"/>
              <a:t>11</a:t>
            </a:fld>
            <a:endParaRPr lang="en-US" dirty="0"/>
          </a:p>
        </p:txBody>
      </p:sp>
    </p:spTree>
    <p:extLst>
      <p:ext uri="{BB962C8B-B14F-4D97-AF65-F5344CB8AC3E}">
        <p14:creationId xmlns:p14="http://schemas.microsoft.com/office/powerpoint/2010/main" val="1588674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4685561"/>
      </p:ext>
    </p:extLst>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49101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677830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91922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69988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03436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48988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039244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2059385"/>
      </p:ext>
    </p:extLst>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7402485"/>
      </p:ext>
    </p:extLst>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5891582"/>
      </p:ext>
    </p:extLst>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2118"/>
      </p:ext>
    </p:extLst>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4777642"/>
      </p:ext>
    </p:extLst>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8935150"/>
      </p:ext>
    </p:extLst>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0048299"/>
      </p:ext>
    </p:extLst>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3604111"/>
      </p:ext>
    </p:extLst>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1/25/2021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5594833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transition spd="med">
    <p:push dir="u"/>
  </p:transition>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4391400" y="10"/>
            <a:ext cx="1219198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965200" y="755780"/>
            <a:ext cx="10225530" cy="806603"/>
          </a:xfrm>
        </p:spPr>
        <p:txBody>
          <a:bodyPr>
            <a:normAutofit/>
          </a:bodyPr>
          <a:lstStyle/>
          <a:p>
            <a:r>
              <a:rPr lang="en-US" sz="4000" dirty="0">
                <a:solidFill>
                  <a:schemeClr val="tx1"/>
                </a:solidFill>
              </a:rPr>
              <a:t>Random password generator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086498" y="1655690"/>
            <a:ext cx="9634376" cy="590321"/>
          </a:xfrm>
        </p:spPr>
        <p:txBody>
          <a:bodyPr>
            <a:normAutofit/>
          </a:bodyPr>
          <a:lstStyle/>
          <a:p>
            <a:r>
              <a:rPr lang="en-US" dirty="0">
                <a:solidFill>
                  <a:srgbClr val="FFC000"/>
                </a:solidFill>
              </a:rPr>
              <a:t>Using python</a:t>
            </a:r>
            <a:endParaRPr lang="en-US" sz="1600" dirty="0">
              <a:solidFill>
                <a:srgbClr val="FFC000"/>
              </a:solidFill>
            </a:endParaRP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833A-0642-4DA7-A040-2C992A3FE15B}"/>
              </a:ext>
            </a:extLst>
          </p:cNvPr>
          <p:cNvSpPr>
            <a:spLocks noGrp="1"/>
          </p:cNvSpPr>
          <p:nvPr>
            <p:ph type="title"/>
          </p:nvPr>
        </p:nvSpPr>
        <p:spPr/>
        <p:txBody>
          <a:bodyPr/>
          <a:lstStyle/>
          <a:p>
            <a:r>
              <a:rPr lang="en-US" sz="2800" dirty="0"/>
              <a:t>Proposed System.</a:t>
            </a:r>
            <a:br>
              <a:rPr lang="en-US" sz="2800" dirty="0"/>
            </a:br>
            <a:endParaRPr lang="en-IN" dirty="0"/>
          </a:p>
        </p:txBody>
      </p:sp>
      <p:sp>
        <p:nvSpPr>
          <p:cNvPr id="3" name="Content Placeholder 2">
            <a:extLst>
              <a:ext uri="{FF2B5EF4-FFF2-40B4-BE49-F238E27FC236}">
                <a16:creationId xmlns:a16="http://schemas.microsoft.com/office/drawing/2014/main" id="{959C3C42-271F-4871-9199-22CD26B3D44A}"/>
              </a:ext>
            </a:extLst>
          </p:cNvPr>
          <p:cNvSpPr>
            <a:spLocks noGrp="1"/>
          </p:cNvSpPr>
          <p:nvPr>
            <p:ph idx="1"/>
          </p:nvPr>
        </p:nvSpPr>
        <p:spPr>
          <a:xfrm>
            <a:off x="799321" y="1723724"/>
            <a:ext cx="9016483" cy="4647000"/>
          </a:xfrm>
        </p:spPr>
        <p:txBody>
          <a:bodyPr>
            <a:normAutofit lnSpcReduction="10000"/>
          </a:bodyPr>
          <a:lstStyle/>
          <a:p>
            <a:pPr marL="0" indent="0">
              <a:buNone/>
            </a:pPr>
            <a:r>
              <a:rPr lang="en-US" sz="2800" dirty="0">
                <a:solidFill>
                  <a:schemeClr val="tx1"/>
                </a:solidFill>
              </a:rPr>
              <a:t>The proposed system defines a new method for generating random password and invents the novel cryptographic techniques to protect the password. The random password is generated and encrypted with innovative symmetric key algorithm. The proposed model provides the principles and guidelines for random password </a:t>
            </a:r>
            <a:r>
              <a:rPr lang="en-US" sz="2800" dirty="0" err="1">
                <a:solidFill>
                  <a:schemeClr val="tx1"/>
                </a:solidFill>
              </a:rPr>
              <a:t>creation,password</a:t>
            </a:r>
            <a:r>
              <a:rPr lang="en-US" sz="2800" dirty="0">
                <a:solidFill>
                  <a:schemeClr val="tx1"/>
                </a:solidFill>
              </a:rPr>
              <a:t> encryption and decryption. The process of encryption and decryption of password can also be adopted for various applications such as online registration, online exams etc</a:t>
            </a:r>
            <a:r>
              <a:rPr lang="en-US" sz="2800" dirty="0"/>
              <a:t>.</a:t>
            </a:r>
            <a:endParaRPr lang="en-IN" sz="2800" dirty="0"/>
          </a:p>
        </p:txBody>
      </p:sp>
      <p:pic>
        <p:nvPicPr>
          <p:cNvPr id="4" name="Picture 3">
            <a:extLst>
              <a:ext uri="{FF2B5EF4-FFF2-40B4-BE49-F238E27FC236}">
                <a16:creationId xmlns:a16="http://schemas.microsoft.com/office/drawing/2014/main" id="{EE5EED74-6BFC-43C6-990A-6F5A5CD46EAB}"/>
              </a:ext>
            </a:extLst>
          </p:cNvPr>
          <p:cNvPicPr>
            <a:picLocks noChangeAspect="1"/>
          </p:cNvPicPr>
          <p:nvPr/>
        </p:nvPicPr>
        <p:blipFill>
          <a:blip r:embed="rId2"/>
          <a:stretch>
            <a:fillRect/>
          </a:stretch>
        </p:blipFill>
        <p:spPr>
          <a:xfrm>
            <a:off x="10203859" y="660659"/>
            <a:ext cx="1188820" cy="1188820"/>
          </a:xfrm>
          <a:prstGeom prst="rect">
            <a:avLst/>
          </a:prstGeom>
        </p:spPr>
      </p:pic>
    </p:spTree>
    <p:extLst>
      <p:ext uri="{BB962C8B-B14F-4D97-AF65-F5344CB8AC3E}">
        <p14:creationId xmlns:p14="http://schemas.microsoft.com/office/powerpoint/2010/main" val="2764093264"/>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13C0-D7DA-49BD-8931-76CF9E46E372}"/>
              </a:ext>
            </a:extLst>
          </p:cNvPr>
          <p:cNvSpPr>
            <a:spLocks noGrp="1"/>
          </p:cNvSpPr>
          <p:nvPr>
            <p:ph type="title"/>
          </p:nvPr>
        </p:nvSpPr>
        <p:spPr>
          <a:xfrm>
            <a:off x="581192" y="702156"/>
            <a:ext cx="11029616" cy="613460"/>
          </a:xfrm>
        </p:spPr>
        <p:txBody>
          <a:bodyPr/>
          <a:lstStyle/>
          <a:p>
            <a:r>
              <a:rPr lang="en-US" sz="2800" dirty="0"/>
              <a:t>Sources Code</a:t>
            </a:r>
            <a:endParaRPr lang="en-IN" dirty="0"/>
          </a:p>
        </p:txBody>
      </p:sp>
      <p:graphicFrame>
        <p:nvGraphicFramePr>
          <p:cNvPr id="4" name="Content Placeholder 3">
            <a:extLst>
              <a:ext uri="{FF2B5EF4-FFF2-40B4-BE49-F238E27FC236}">
                <a16:creationId xmlns:a16="http://schemas.microsoft.com/office/drawing/2014/main" id="{86385129-22C0-4F32-A1C3-6E355063BCB0}"/>
              </a:ext>
            </a:extLst>
          </p:cNvPr>
          <p:cNvGraphicFramePr>
            <a:graphicFrameLocks noGrp="1"/>
          </p:cNvGraphicFramePr>
          <p:nvPr>
            <p:ph idx="1"/>
            <p:extLst>
              <p:ext uri="{D42A27DB-BD31-4B8C-83A1-F6EECF244321}">
                <p14:modId xmlns:p14="http://schemas.microsoft.com/office/powerpoint/2010/main" val="1775621791"/>
              </p:ext>
            </p:extLst>
          </p:nvPr>
        </p:nvGraphicFramePr>
        <p:xfrm>
          <a:off x="581192" y="1650431"/>
          <a:ext cx="10475584" cy="4367814"/>
        </p:xfrm>
        <a:graphic>
          <a:graphicData uri="http://schemas.openxmlformats.org/drawingml/2006/table">
            <a:tbl>
              <a:tblPr/>
              <a:tblGrid>
                <a:gridCol w="10475584">
                  <a:extLst>
                    <a:ext uri="{9D8B030D-6E8A-4147-A177-3AD203B41FA5}">
                      <a16:colId xmlns:a16="http://schemas.microsoft.com/office/drawing/2014/main" val="1232519371"/>
                    </a:ext>
                  </a:extLst>
                </a:gridCol>
              </a:tblGrid>
              <a:tr h="4367814">
                <a:tc>
                  <a:txBody>
                    <a:bodyPr/>
                    <a:lstStyle/>
                    <a:p>
                      <a:pPr algn="l" fontAlgn="base"/>
                      <a:r>
                        <a:rPr lang="en-IN" sz="1600" b="0" i="0" dirty="0">
                          <a:effectLst/>
                          <a:latin typeface="Consolas" panose="020B0609020204030204" pitchFamily="49" charset="0"/>
                        </a:rPr>
                        <a:t>i</a:t>
                      </a:r>
                      <a:r>
                        <a:rPr lang="en-IN" sz="1600" b="1" i="0" dirty="0">
                          <a:effectLst/>
                          <a:latin typeface="Consolas" panose="020B0609020204030204" pitchFamily="49" charset="0"/>
                        </a:rPr>
                        <a:t>mport random </a:t>
                      </a:r>
                    </a:p>
                    <a:p>
                      <a:pPr algn="l" fontAlgn="base"/>
                      <a:r>
                        <a:rPr lang="en-IN" sz="1600" b="1" i="0" dirty="0">
                          <a:effectLst/>
                          <a:latin typeface="Consolas" panose="020B0609020204030204" pitchFamily="49" charset="0"/>
                        </a:rPr>
                        <a:t>import </a:t>
                      </a:r>
                      <a:r>
                        <a:rPr lang="en-IN" sz="1600" b="1" i="0" dirty="0" err="1">
                          <a:effectLst/>
                          <a:latin typeface="Consolas" panose="020B0609020204030204" pitchFamily="49" charset="0"/>
                        </a:rPr>
                        <a:t>pyperclip</a:t>
                      </a:r>
                      <a:r>
                        <a:rPr lang="en-IN" sz="1600" b="1" i="0" dirty="0">
                          <a:effectLst/>
                          <a:latin typeface="Consolas" panose="020B0609020204030204" pitchFamily="49" charset="0"/>
                        </a:rPr>
                        <a:t> </a:t>
                      </a:r>
                    </a:p>
                    <a:p>
                      <a:pPr algn="l" fontAlgn="base"/>
                      <a:r>
                        <a:rPr lang="en-IN" sz="1600" b="1" i="0" dirty="0">
                          <a:effectLst/>
                          <a:latin typeface="Consolas" panose="020B0609020204030204" pitchFamily="49" charset="0"/>
                        </a:rPr>
                        <a:t>from </a:t>
                      </a:r>
                      <a:r>
                        <a:rPr lang="en-IN" sz="1600" b="1" i="0" dirty="0" err="1">
                          <a:effectLst/>
                          <a:latin typeface="Consolas" panose="020B0609020204030204" pitchFamily="49" charset="0"/>
                        </a:rPr>
                        <a:t>tkinter</a:t>
                      </a:r>
                      <a:r>
                        <a:rPr lang="en-IN" sz="1600" b="1" i="0" dirty="0">
                          <a:effectLst/>
                          <a:latin typeface="Consolas" panose="020B0609020204030204" pitchFamily="49" charset="0"/>
                        </a:rPr>
                        <a:t> import * </a:t>
                      </a:r>
                    </a:p>
                    <a:p>
                      <a:pPr algn="l" fontAlgn="base"/>
                      <a:r>
                        <a:rPr lang="en-IN" sz="1600" b="1" i="0" dirty="0">
                          <a:effectLst/>
                          <a:latin typeface="Consolas" panose="020B0609020204030204" pitchFamily="49" charset="0"/>
                        </a:rPr>
                        <a:t>from </a:t>
                      </a:r>
                      <a:r>
                        <a:rPr lang="en-IN" sz="1600" b="1" i="0" dirty="0" err="1">
                          <a:effectLst/>
                          <a:latin typeface="Consolas" panose="020B0609020204030204" pitchFamily="49" charset="0"/>
                        </a:rPr>
                        <a:t>tkinter.ttk</a:t>
                      </a:r>
                      <a:r>
                        <a:rPr lang="en-IN" sz="1600" b="1" i="0" dirty="0">
                          <a:effectLst/>
                          <a:latin typeface="Consolas" panose="020B0609020204030204" pitchFamily="49" charset="0"/>
                        </a:rPr>
                        <a:t> import * </a:t>
                      </a:r>
                    </a:p>
                    <a:p>
                      <a:pPr algn="l" fontAlgn="base"/>
                      <a:r>
                        <a:rPr lang="en-IN" sz="1600" b="1" i="0" dirty="0">
                          <a:effectLst/>
                          <a:latin typeface="Consolas" panose="020B0609020204030204" pitchFamily="49" charset="0"/>
                        </a:rPr>
                        <a:t>  </a:t>
                      </a:r>
                    </a:p>
                    <a:p>
                      <a:pPr algn="l" fontAlgn="base"/>
                      <a:r>
                        <a:rPr lang="en-IN" sz="1600" b="1" i="0" dirty="0">
                          <a:effectLst/>
                          <a:latin typeface="Consolas" panose="020B0609020204030204" pitchFamily="49" charset="0"/>
                        </a:rPr>
                        <a:t>def low(): </a:t>
                      </a:r>
                    </a:p>
                    <a:p>
                      <a:pPr algn="l" fontAlgn="base"/>
                      <a:r>
                        <a:rPr lang="en-IN" sz="1600" b="1" i="0" dirty="0">
                          <a:effectLst/>
                          <a:latin typeface="Consolas" panose="020B0609020204030204" pitchFamily="49" charset="0"/>
                        </a:rPr>
                        <a:t>    </a:t>
                      </a:r>
                      <a:r>
                        <a:rPr lang="en-IN" sz="1600" b="1" i="0" dirty="0" err="1">
                          <a:effectLst/>
                          <a:latin typeface="Consolas" panose="020B0609020204030204" pitchFamily="49" charset="0"/>
                        </a:rPr>
                        <a:t>entry.delete</a:t>
                      </a:r>
                      <a:r>
                        <a:rPr lang="en-IN" sz="1600" b="1" i="0" dirty="0">
                          <a:effectLst/>
                          <a:latin typeface="Consolas" panose="020B0609020204030204" pitchFamily="49" charset="0"/>
                        </a:rPr>
                        <a:t>(0, END) </a:t>
                      </a:r>
                    </a:p>
                    <a:p>
                      <a:pPr algn="l" fontAlgn="base"/>
                      <a:r>
                        <a:rPr lang="en-IN" sz="1600" b="1" i="0" dirty="0">
                          <a:effectLst/>
                          <a:latin typeface="Consolas" panose="020B0609020204030204" pitchFamily="49" charset="0"/>
                        </a:rPr>
                        <a:t>  </a:t>
                      </a:r>
                    </a:p>
                    <a:p>
                      <a:pPr algn="l" fontAlgn="base"/>
                      <a:r>
                        <a:rPr lang="en-IN" sz="1600" b="1" i="0" dirty="0">
                          <a:effectLst/>
                          <a:latin typeface="Consolas" panose="020B0609020204030204" pitchFamily="49" charset="0"/>
                        </a:rPr>
                        <a:t>        length = var1.get() </a:t>
                      </a:r>
                    </a:p>
                    <a:p>
                      <a:pPr algn="l" fontAlgn="base"/>
                      <a:r>
                        <a:rPr lang="en-IN" sz="1600" b="1" i="0" dirty="0">
                          <a:effectLst/>
                          <a:latin typeface="Consolas" panose="020B0609020204030204" pitchFamily="49" charset="0"/>
                        </a:rPr>
                        <a:t>  </a:t>
                      </a:r>
                    </a:p>
                    <a:p>
                      <a:pPr algn="l" fontAlgn="base"/>
                      <a:r>
                        <a:rPr lang="en-IN" sz="1600" b="1" i="0" dirty="0">
                          <a:effectLst/>
                          <a:latin typeface="Consolas" panose="020B0609020204030204" pitchFamily="49" charset="0"/>
                        </a:rPr>
                        <a:t>    lower = "</a:t>
                      </a:r>
                      <a:r>
                        <a:rPr lang="en-IN" sz="1600" b="1" i="0" dirty="0" err="1">
                          <a:effectLst/>
                          <a:latin typeface="Consolas" panose="020B0609020204030204" pitchFamily="49" charset="0"/>
                        </a:rPr>
                        <a:t>abcdefghijklmnopqrstuvwxyz</a:t>
                      </a:r>
                      <a:r>
                        <a:rPr lang="en-IN" sz="1600" b="1" i="0" dirty="0">
                          <a:effectLst/>
                          <a:latin typeface="Consolas" panose="020B0609020204030204" pitchFamily="49" charset="0"/>
                        </a:rPr>
                        <a:t>" </a:t>
                      </a:r>
                    </a:p>
                    <a:p>
                      <a:pPr algn="l" fontAlgn="base"/>
                      <a:r>
                        <a:rPr lang="en-IN" sz="1600" b="1" i="0" dirty="0">
                          <a:effectLst/>
                          <a:latin typeface="Consolas" panose="020B0609020204030204" pitchFamily="49" charset="0"/>
                        </a:rPr>
                        <a:t>    upper = "</a:t>
                      </a:r>
                      <a:r>
                        <a:rPr lang="en-IN" sz="1600" b="1" i="0" dirty="0" err="1">
                          <a:effectLst/>
                          <a:latin typeface="Consolas" panose="020B0609020204030204" pitchFamily="49" charset="0"/>
                        </a:rPr>
                        <a:t>ABCDEFGHIJKLMNOPQRSTUVWXYZabcdefghijklmnopqrstuvwxyz</a:t>
                      </a:r>
                      <a:r>
                        <a:rPr lang="en-IN" sz="1600" b="1" i="0" dirty="0">
                          <a:effectLst/>
                          <a:latin typeface="Consolas" panose="020B0609020204030204" pitchFamily="49" charset="0"/>
                        </a:rPr>
                        <a:t>" </a:t>
                      </a:r>
                    </a:p>
                    <a:p>
                      <a:pPr algn="l" fontAlgn="base"/>
                      <a:r>
                        <a:rPr lang="en-IN" sz="1600" b="1" i="0" dirty="0">
                          <a:effectLst/>
                          <a:latin typeface="Consolas" panose="020B0609020204030204" pitchFamily="49" charset="0"/>
                        </a:rPr>
                        <a:t>    digits = "ABCDEFGHIJKLMNOPQRSTUVWXYZabcdefghijklmnopqrstuvwxyz0123456789 !@#$%^&amp;*()" </a:t>
                      </a:r>
                    </a:p>
                    <a:p>
                      <a:pPr algn="l" fontAlgn="base"/>
                      <a:r>
                        <a:rPr lang="en-IN" sz="1600" b="1" i="0" dirty="0">
                          <a:effectLst/>
                          <a:latin typeface="Consolas" panose="020B0609020204030204" pitchFamily="49" charset="0"/>
                        </a:rPr>
                        <a:t>    password = "" </a:t>
                      </a:r>
                    </a:p>
                    <a:p>
                      <a:pPr algn="l" fontAlgn="base"/>
                      <a:endParaRPr lang="en-IN" sz="1600" b="0" i="0" dirty="0">
                        <a:effectLst/>
                        <a:latin typeface="Consolas" panose="020B0609020204030204" pitchFamily="49" charset="0"/>
                      </a:endParaRPr>
                    </a:p>
                  </a:txBody>
                  <a:tcPr marL="0" marR="0" marT="0" marB="0" anchor="ctr">
                    <a:lnL>
                      <a:noFill/>
                    </a:lnL>
                    <a:lnR>
                      <a:noFill/>
                    </a:lnR>
                    <a:lnT>
                      <a:noFill/>
                    </a:lnT>
                    <a:lnB>
                      <a:noFill/>
                    </a:lnB>
                  </a:tcPr>
                </a:tc>
                <a:extLst>
                  <a:ext uri="{0D108BD9-81ED-4DB2-BD59-A6C34878D82A}">
                    <a16:rowId xmlns:a16="http://schemas.microsoft.com/office/drawing/2014/main" val="2553902845"/>
                  </a:ext>
                </a:extLst>
              </a:tr>
            </a:tbl>
          </a:graphicData>
        </a:graphic>
      </p:graphicFrame>
      <p:pic>
        <p:nvPicPr>
          <p:cNvPr id="5" name="Picture 4">
            <a:extLst>
              <a:ext uri="{FF2B5EF4-FFF2-40B4-BE49-F238E27FC236}">
                <a16:creationId xmlns:a16="http://schemas.microsoft.com/office/drawing/2014/main" id="{7B2A5206-FAFE-4777-873B-D948DB2CC040}"/>
              </a:ext>
            </a:extLst>
          </p:cNvPr>
          <p:cNvPicPr>
            <a:picLocks noChangeAspect="1"/>
          </p:cNvPicPr>
          <p:nvPr/>
        </p:nvPicPr>
        <p:blipFill>
          <a:blip r:embed="rId3"/>
          <a:stretch>
            <a:fillRect/>
          </a:stretch>
        </p:blipFill>
        <p:spPr>
          <a:xfrm>
            <a:off x="10203859" y="660659"/>
            <a:ext cx="1188820" cy="1188820"/>
          </a:xfrm>
          <a:prstGeom prst="rect">
            <a:avLst/>
          </a:prstGeom>
        </p:spPr>
      </p:pic>
    </p:spTree>
    <p:extLst>
      <p:ext uri="{BB962C8B-B14F-4D97-AF65-F5344CB8AC3E}">
        <p14:creationId xmlns:p14="http://schemas.microsoft.com/office/powerpoint/2010/main" val="1153541900"/>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B4D267E-C638-4FC9-A4E6-F6FC9013803F}"/>
              </a:ext>
            </a:extLst>
          </p:cNvPr>
          <p:cNvSpPr>
            <a:spLocks noGrp="1" noChangeArrowheads="1"/>
          </p:cNvSpPr>
          <p:nvPr>
            <p:ph idx="1"/>
          </p:nvPr>
        </p:nvSpPr>
        <p:spPr bwMode="auto">
          <a:xfrm>
            <a:off x="569168" y="1688058"/>
            <a:ext cx="8994710" cy="393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0424E"/>
                </a:solidFill>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   if </a:t>
            </a:r>
            <a:r>
              <a:rPr kumimoji="0" lang="en-US" altLang="en-US" sz="1600" b="1" i="0" u="none" strike="noStrike" cap="none" normalizeH="0" baseline="0" dirty="0" err="1">
                <a:ln>
                  <a:noFill/>
                </a:ln>
                <a:effectLst/>
                <a:latin typeface="Consolas" panose="020B0609020204030204" pitchFamily="49" charset="0"/>
              </a:rPr>
              <a:t>var.get</a:t>
            </a:r>
            <a:r>
              <a:rPr kumimoji="0" lang="en-US" altLang="en-US" sz="1600" b="1" i="0" u="none" strike="noStrike" cap="none" normalizeH="0" baseline="0" dirty="0">
                <a:ln>
                  <a:noFill/>
                </a:ln>
                <a:effectLst/>
                <a:latin typeface="Consolas" panose="020B0609020204030204" pitchFamily="49" charset="0"/>
              </a:rPr>
              <a:t>() == 1: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for </a:t>
            </a:r>
            <a:r>
              <a:rPr kumimoji="0" lang="en-US" altLang="en-US" sz="1600" b="1" i="0" u="none" strike="noStrike" cap="none" normalizeH="0" baseline="0" dirty="0" err="1">
                <a:ln>
                  <a:noFill/>
                </a:ln>
                <a:effectLst/>
                <a:latin typeface="Consolas" panose="020B0609020204030204" pitchFamily="49" charset="0"/>
              </a:rPr>
              <a:t>i</a:t>
            </a:r>
            <a:r>
              <a:rPr kumimoji="0" lang="en-US" altLang="en-US" sz="1600" b="1" i="0" u="none" strike="noStrike" cap="none" normalizeH="0" baseline="0" dirty="0">
                <a:ln>
                  <a:noFill/>
                </a:ln>
                <a:effectLst/>
                <a:latin typeface="Consolas" panose="020B0609020204030204" pitchFamily="49" charset="0"/>
              </a:rPr>
              <a:t> in range(0, length):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password = password + </a:t>
            </a:r>
            <a:r>
              <a:rPr kumimoji="0" lang="en-US" altLang="en-US" sz="1600" b="1" i="0" u="none" strike="noStrike" cap="none" normalizeH="0" baseline="0" dirty="0" err="1">
                <a:ln>
                  <a:noFill/>
                </a:ln>
                <a:effectLst/>
                <a:latin typeface="Consolas" panose="020B0609020204030204" pitchFamily="49" charset="0"/>
              </a:rPr>
              <a:t>random.choice</a:t>
            </a:r>
            <a:r>
              <a:rPr kumimoji="0" lang="en-US" altLang="en-US" sz="1600" b="1" i="0" u="none" strike="noStrike" cap="none" normalizeH="0" baseline="0" dirty="0">
                <a:ln>
                  <a:noFill/>
                </a:ln>
                <a:effectLst/>
                <a:latin typeface="Consolas" panose="020B0609020204030204" pitchFamily="49" charset="0"/>
              </a:rPr>
              <a:t>(lower)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return password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elif</a:t>
            </a: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var.get</a:t>
            </a:r>
            <a:r>
              <a:rPr kumimoji="0" lang="en-US" altLang="en-US" sz="1600" b="1" i="0" u="none" strike="noStrike" cap="none" normalizeH="0" baseline="0" dirty="0">
                <a:ln>
                  <a:noFill/>
                </a:ln>
                <a:effectLst/>
                <a:latin typeface="Consolas" panose="020B0609020204030204" pitchFamily="49" charset="0"/>
              </a:rPr>
              <a:t>() == 0: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for </a:t>
            </a:r>
            <a:r>
              <a:rPr kumimoji="0" lang="en-US" altLang="en-US" sz="1600" b="1" i="0" u="none" strike="noStrike" cap="none" normalizeH="0" baseline="0" dirty="0" err="1">
                <a:ln>
                  <a:noFill/>
                </a:ln>
                <a:effectLst/>
                <a:latin typeface="Consolas" panose="020B0609020204030204" pitchFamily="49" charset="0"/>
              </a:rPr>
              <a:t>i</a:t>
            </a:r>
            <a:r>
              <a:rPr kumimoji="0" lang="en-US" altLang="en-US" sz="1600" b="1" i="0" u="none" strike="noStrike" cap="none" normalizeH="0" baseline="0" dirty="0">
                <a:ln>
                  <a:noFill/>
                </a:ln>
                <a:effectLst/>
                <a:latin typeface="Consolas" panose="020B0609020204030204" pitchFamily="49" charset="0"/>
              </a:rPr>
              <a:t> in range(0, length):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password = password + </a:t>
            </a:r>
            <a:r>
              <a:rPr kumimoji="0" lang="en-US" altLang="en-US" sz="1600" b="1" i="0" u="none" strike="noStrike" cap="none" normalizeH="0" baseline="0" dirty="0" err="1">
                <a:ln>
                  <a:noFill/>
                </a:ln>
                <a:effectLst/>
                <a:latin typeface="Consolas" panose="020B0609020204030204" pitchFamily="49" charset="0"/>
              </a:rPr>
              <a:t>random.choice</a:t>
            </a:r>
            <a:r>
              <a:rPr kumimoji="0" lang="en-US" altLang="en-US" sz="1600" b="1" i="0" u="none" strike="noStrike" cap="none" normalizeH="0" baseline="0" dirty="0">
                <a:ln>
                  <a:noFill/>
                </a:ln>
                <a:effectLst/>
                <a:latin typeface="Consolas" panose="020B0609020204030204" pitchFamily="49" charset="0"/>
              </a:rPr>
              <a:t>(upper)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return password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elif</a:t>
            </a: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var.get</a:t>
            </a:r>
            <a:r>
              <a:rPr kumimoji="0" lang="en-US" altLang="en-US" sz="1600" b="1" i="0" u="none" strike="noStrike" cap="none" normalizeH="0" baseline="0" dirty="0">
                <a:ln>
                  <a:noFill/>
                </a:ln>
                <a:effectLst/>
                <a:latin typeface="Consolas" panose="020B0609020204030204" pitchFamily="49" charset="0"/>
              </a:rPr>
              <a:t>() == 3: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for </a:t>
            </a:r>
            <a:r>
              <a:rPr kumimoji="0" lang="en-US" altLang="en-US" sz="1600" b="1" i="0" u="none" strike="noStrike" cap="none" normalizeH="0" baseline="0" dirty="0" err="1">
                <a:ln>
                  <a:noFill/>
                </a:ln>
                <a:effectLst/>
                <a:latin typeface="Consolas" panose="020B0609020204030204" pitchFamily="49" charset="0"/>
              </a:rPr>
              <a:t>i</a:t>
            </a:r>
            <a:r>
              <a:rPr kumimoji="0" lang="en-US" altLang="en-US" sz="1600" b="1" i="0" u="none" strike="noStrike" cap="none" normalizeH="0" baseline="0" dirty="0">
                <a:ln>
                  <a:noFill/>
                </a:ln>
                <a:effectLst/>
                <a:latin typeface="Consolas" panose="020B0609020204030204" pitchFamily="49" charset="0"/>
              </a:rPr>
              <a:t> in range(0, length):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password = password + </a:t>
            </a:r>
            <a:r>
              <a:rPr kumimoji="0" lang="en-US" altLang="en-US" sz="1600" b="1" i="0" u="none" strike="noStrike" cap="none" normalizeH="0" baseline="0" dirty="0" err="1">
                <a:ln>
                  <a:noFill/>
                </a:ln>
                <a:effectLst/>
                <a:latin typeface="Consolas" panose="020B0609020204030204" pitchFamily="49" charset="0"/>
              </a:rPr>
              <a:t>random.choice</a:t>
            </a:r>
            <a:r>
              <a:rPr kumimoji="0" lang="en-US" altLang="en-US" sz="1600" b="1" i="0" u="none" strike="noStrike" cap="none" normalizeH="0" baseline="0" dirty="0">
                <a:ln>
                  <a:noFill/>
                </a:ln>
                <a:effectLst/>
                <a:latin typeface="Consolas" panose="020B0609020204030204" pitchFamily="49" charset="0"/>
              </a:rPr>
              <a:t>(digits)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return password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else: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print("Please choose an option") </a:t>
            </a:r>
            <a:endParaRPr kumimoji="0" lang="en-US" altLang="en-US" sz="1600" b="1"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EF3F6A7D-595A-4466-9A7A-7261A73C8D57}"/>
              </a:ext>
            </a:extLst>
          </p:cNvPr>
          <p:cNvPicPr>
            <a:picLocks noChangeAspect="1"/>
          </p:cNvPicPr>
          <p:nvPr/>
        </p:nvPicPr>
        <p:blipFill>
          <a:blip r:embed="rId2"/>
          <a:stretch>
            <a:fillRect/>
          </a:stretch>
        </p:blipFill>
        <p:spPr>
          <a:xfrm>
            <a:off x="10203859" y="660659"/>
            <a:ext cx="1188820" cy="1188820"/>
          </a:xfrm>
          <a:prstGeom prst="rect">
            <a:avLst/>
          </a:prstGeom>
        </p:spPr>
      </p:pic>
    </p:spTree>
    <p:extLst>
      <p:ext uri="{BB962C8B-B14F-4D97-AF65-F5344CB8AC3E}">
        <p14:creationId xmlns:p14="http://schemas.microsoft.com/office/powerpoint/2010/main" val="116470854"/>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heel(1)">
                                      <p:cBhvr>
                                        <p:cTn id="10" dur="2000"/>
                                        <p:tgtEl>
                                          <p:spTgt spid="4">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heel(1)">
                                      <p:cBhvr>
                                        <p:cTn id="13" dur="2000"/>
                                        <p:tgtEl>
                                          <p:spTgt spid="4">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heel(1)">
                                      <p:cBhvr>
                                        <p:cTn id="16" dur="2000"/>
                                        <p:tgtEl>
                                          <p:spTgt spid="4">
                                            <p:txEl>
                                              <p:pRg st="3" end="3"/>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heel(1)">
                                      <p:cBhvr>
                                        <p:cTn id="19" dur="2000"/>
                                        <p:tgtEl>
                                          <p:spTgt spid="4">
                                            <p:txEl>
                                              <p:pRg st="4" end="4"/>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heel(1)">
                                      <p:cBhvr>
                                        <p:cTn id="22" dur="2000"/>
                                        <p:tgtEl>
                                          <p:spTgt spid="4">
                                            <p:txEl>
                                              <p:pRg st="5" end="5"/>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heel(1)">
                                      <p:cBhvr>
                                        <p:cTn id="25" dur="2000"/>
                                        <p:tgtEl>
                                          <p:spTgt spid="4">
                                            <p:txEl>
                                              <p:pRg st="6" end="6"/>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heel(1)">
                                      <p:cBhvr>
                                        <p:cTn id="28" dur="2000"/>
                                        <p:tgtEl>
                                          <p:spTgt spid="4">
                                            <p:txEl>
                                              <p:pRg st="7" end="7"/>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wheel(1)">
                                      <p:cBhvr>
                                        <p:cTn id="31" dur="2000"/>
                                        <p:tgtEl>
                                          <p:spTgt spid="4">
                                            <p:txEl>
                                              <p:pRg st="8" end="8"/>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heel(1)">
                                      <p:cBhvr>
                                        <p:cTn id="34" dur="2000"/>
                                        <p:tgtEl>
                                          <p:spTgt spid="4">
                                            <p:txEl>
                                              <p:pRg st="9" end="9"/>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heel(1)">
                                      <p:cBhvr>
                                        <p:cTn id="37" dur="2000"/>
                                        <p:tgtEl>
                                          <p:spTgt spid="4">
                                            <p:txEl>
                                              <p:pRg st="10" end="10"/>
                                            </p:txEl>
                                          </p:spTgt>
                                        </p:tgtEl>
                                      </p:cBhvr>
                                    </p:animEffect>
                                  </p:childTnLst>
                                </p:cTn>
                              </p:par>
                              <p:par>
                                <p:cTn id="38" presetID="21" presetClass="entr" presetSubtype="1"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wheel(1)">
                                      <p:cBhvr>
                                        <p:cTn id="40" dur="2000"/>
                                        <p:tgtEl>
                                          <p:spTgt spid="4">
                                            <p:txEl>
                                              <p:pRg st="11" end="11"/>
                                            </p:txEl>
                                          </p:spTgt>
                                        </p:tgtEl>
                                      </p:cBhvr>
                                    </p:animEffect>
                                  </p:childTnLst>
                                </p:cTn>
                              </p:par>
                              <p:par>
                                <p:cTn id="41" presetID="21" presetClass="entr" presetSubtype="1"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wheel(1)">
                                      <p:cBhvr>
                                        <p:cTn id="43" dur="2000"/>
                                        <p:tgtEl>
                                          <p:spTgt spid="4">
                                            <p:txEl>
                                              <p:pRg st="12" end="12"/>
                                            </p:txEl>
                                          </p:spTgt>
                                        </p:tgtEl>
                                      </p:cBhvr>
                                    </p:animEffect>
                                  </p:childTnLst>
                                </p:cTn>
                              </p:par>
                              <p:par>
                                <p:cTn id="44" presetID="21" presetClass="entr" presetSubtype="1"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wheel(1)">
                                      <p:cBhvr>
                                        <p:cTn id="46" dur="2000"/>
                                        <p:tgtEl>
                                          <p:spTgt spid="4">
                                            <p:txEl>
                                              <p:pRg st="13" end="13"/>
                                            </p:txEl>
                                          </p:spTgt>
                                        </p:tgtEl>
                                      </p:cBhvr>
                                    </p:animEffect>
                                  </p:childTnLst>
                                </p:cTn>
                              </p:par>
                              <p:par>
                                <p:cTn id="47" presetID="21" presetClass="entr" presetSubtype="1" fill="hold"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animEffect transition="in" filter="wheel(1)">
                                      <p:cBhvr>
                                        <p:cTn id="49" dur="2000"/>
                                        <p:tgtEl>
                                          <p:spTgt spid="4">
                                            <p:txEl>
                                              <p:pRg st="14" end="14"/>
                                            </p:txEl>
                                          </p:spTgt>
                                        </p:tgtEl>
                                      </p:cBhvr>
                                    </p:animEffect>
                                  </p:childTnLst>
                                </p:cTn>
                              </p:par>
                              <p:par>
                                <p:cTn id="50" presetID="21" presetClass="entr" presetSubtype="1" fill="hold" nodeType="withEffect">
                                  <p:stCondLst>
                                    <p:cond delay="0"/>
                                  </p:stCondLst>
                                  <p:childTnLst>
                                    <p:set>
                                      <p:cBhvr>
                                        <p:cTn id="51" dur="1" fill="hold">
                                          <p:stCondLst>
                                            <p:cond delay="0"/>
                                          </p:stCondLst>
                                        </p:cTn>
                                        <p:tgtEl>
                                          <p:spTgt spid="4">
                                            <p:txEl>
                                              <p:pRg st="15" end="15"/>
                                            </p:txEl>
                                          </p:spTgt>
                                        </p:tgtEl>
                                        <p:attrNameLst>
                                          <p:attrName>style.visibility</p:attrName>
                                        </p:attrNameLst>
                                      </p:cBhvr>
                                      <p:to>
                                        <p:strVal val="visible"/>
                                      </p:to>
                                    </p:set>
                                    <p:animEffect transition="in" filter="wheel(1)">
                                      <p:cBhvr>
                                        <p:cTn id="52" dur="20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8B7E799-2963-4685-ABCF-DDCC776824DC}"/>
              </a:ext>
            </a:extLst>
          </p:cNvPr>
          <p:cNvSpPr>
            <a:spLocks noGrp="1" noChangeArrowheads="1"/>
          </p:cNvSpPr>
          <p:nvPr>
            <p:ph idx="1"/>
          </p:nvPr>
        </p:nvSpPr>
        <p:spPr bwMode="auto">
          <a:xfrm>
            <a:off x="441231" y="1162730"/>
            <a:ext cx="8609461"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def generate():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password1 = low()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entry.insert</a:t>
            </a:r>
            <a:r>
              <a:rPr kumimoji="0" lang="en-US" altLang="en-US" sz="1600" b="1" i="0" u="none" strike="noStrike" cap="none" normalizeH="0" baseline="0" dirty="0">
                <a:ln>
                  <a:noFill/>
                </a:ln>
                <a:effectLst/>
                <a:latin typeface="Consolas" panose="020B0609020204030204" pitchFamily="49" charset="0"/>
              </a:rPr>
              <a:t>(10, password1)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def copy1():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random_password</a:t>
            </a:r>
            <a:r>
              <a:rPr kumimoji="0" lang="en-US" altLang="en-US" sz="1600" b="1" i="0" u="none" strike="noStrike" cap="none" normalizeH="0" baseline="0" dirty="0">
                <a:ln>
                  <a:noFill/>
                </a:ln>
                <a:effectLst/>
                <a:latin typeface="Consolas" panose="020B0609020204030204" pitchFamily="49" charset="0"/>
              </a:rPr>
              <a:t> = </a:t>
            </a:r>
            <a:r>
              <a:rPr kumimoji="0" lang="en-US" altLang="en-US" sz="1600" b="1" i="0" u="none" strike="noStrike" cap="none" normalizeH="0" baseline="0" dirty="0" err="1">
                <a:ln>
                  <a:noFill/>
                </a:ln>
                <a:effectLst/>
                <a:latin typeface="Consolas" panose="020B0609020204030204" pitchFamily="49" charset="0"/>
              </a:rPr>
              <a:t>entry.get</a:t>
            </a:r>
            <a:r>
              <a:rPr kumimoji="0" lang="en-US" altLang="en-US" sz="1600" b="1" i="0" u="none" strike="noStrike" cap="none" normalizeH="0" baseline="0" dirty="0">
                <a:ln>
                  <a:noFill/>
                </a:ln>
                <a:effectLst/>
                <a:latin typeface="Consolas" panose="020B0609020204030204" pitchFamily="49" charset="0"/>
              </a:rPr>
              <a:t>()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pyperclip.copy</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random_password</a:t>
            </a:r>
            <a:r>
              <a:rPr kumimoji="0" lang="en-US" altLang="en-US" sz="16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DD7071A3-A1B1-428A-BA95-EE3E9644B8A5}"/>
              </a:ext>
            </a:extLst>
          </p:cNvPr>
          <p:cNvSpPr>
            <a:spLocks noChangeArrowheads="1"/>
          </p:cNvSpPr>
          <p:nvPr/>
        </p:nvSpPr>
        <p:spPr bwMode="auto">
          <a:xfrm>
            <a:off x="441231" y="3175751"/>
            <a:ext cx="1683153"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root = Tk()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var = </a:t>
            </a:r>
            <a:r>
              <a:rPr kumimoji="0" lang="en-US" altLang="en-US" sz="1600" b="1" i="0" u="none" strike="noStrike" cap="none" normalizeH="0" baseline="0" dirty="0" err="1">
                <a:ln>
                  <a:noFill/>
                </a:ln>
                <a:effectLst/>
                <a:latin typeface="Consolas" panose="020B0609020204030204" pitchFamily="49" charset="0"/>
              </a:rPr>
              <a:t>IntVar</a:t>
            </a:r>
            <a:r>
              <a:rPr kumimoji="0" lang="en-US" altLang="en-US" sz="1600" b="1" i="0" u="none" strike="noStrike" cap="none" normalizeH="0" baseline="0" dirty="0">
                <a:ln>
                  <a:noFill/>
                </a:ln>
                <a:effectLst/>
                <a:latin typeface="Consolas" panose="020B0609020204030204" pitchFamily="49" charset="0"/>
              </a:rPr>
              <a:t>()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var1 = </a:t>
            </a:r>
            <a:r>
              <a:rPr kumimoji="0" lang="en-US" altLang="en-US" sz="1600" b="1" i="0" u="none" strike="noStrike" cap="none" normalizeH="0" baseline="0" dirty="0" err="1">
                <a:ln>
                  <a:noFill/>
                </a:ln>
                <a:effectLst/>
                <a:latin typeface="Consolas" panose="020B0609020204030204" pitchFamily="49" charset="0"/>
              </a:rPr>
              <a:t>IntVar</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endParaRPr kumimoji="0" lang="en-US" altLang="en-US" sz="1600" b="1" i="0" u="none" strike="noStrike" cap="none" normalizeH="0" baseline="0" dirty="0">
              <a:ln>
                <a:noFill/>
              </a:ln>
              <a:effectLst/>
              <a:latin typeface="Arial" panose="020B0604020202020204" pitchFamily="34" charset="0"/>
            </a:endParaRPr>
          </a:p>
        </p:txBody>
      </p:sp>
      <p:sp>
        <p:nvSpPr>
          <p:cNvPr id="6" name="Rectangle 3">
            <a:extLst>
              <a:ext uri="{FF2B5EF4-FFF2-40B4-BE49-F238E27FC236}">
                <a16:creationId xmlns:a16="http://schemas.microsoft.com/office/drawing/2014/main" id="{0988B571-B733-48E3-8021-E4CFB861C929}"/>
              </a:ext>
            </a:extLst>
          </p:cNvPr>
          <p:cNvSpPr>
            <a:spLocks noChangeArrowheads="1"/>
          </p:cNvSpPr>
          <p:nvPr/>
        </p:nvSpPr>
        <p:spPr bwMode="auto">
          <a:xfrm>
            <a:off x="441231" y="4470670"/>
            <a:ext cx="5273880"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root.title</a:t>
            </a:r>
            <a:r>
              <a:rPr kumimoji="0" lang="en-US" altLang="en-US" sz="1600" b="1" i="0" u="none" strike="noStrike" cap="none" normalizeH="0" baseline="0" dirty="0">
                <a:ln>
                  <a:noFill/>
                </a:ln>
                <a:effectLst/>
                <a:latin typeface="Consolas" panose="020B0609020204030204" pitchFamily="49" charset="0"/>
              </a:rPr>
              <a:t>("Random Password Generator")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Random_password</a:t>
            </a:r>
            <a:r>
              <a:rPr kumimoji="0" lang="en-US" altLang="en-US" sz="1600" b="1" i="0" u="none" strike="noStrike" cap="none" normalizeH="0" baseline="0" dirty="0">
                <a:ln>
                  <a:noFill/>
                </a:ln>
                <a:effectLst/>
                <a:latin typeface="Consolas" panose="020B0609020204030204" pitchFamily="49" charset="0"/>
              </a:rPr>
              <a:t> = Label(root, text="Password")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Random_password.grid</a:t>
            </a:r>
            <a:r>
              <a:rPr kumimoji="0" lang="en-US" altLang="en-US" sz="1600" b="1" i="0" u="none" strike="noStrike" cap="none" normalizeH="0" baseline="0" dirty="0">
                <a:ln>
                  <a:noFill/>
                </a:ln>
                <a:effectLst/>
                <a:latin typeface="Consolas" panose="020B0609020204030204" pitchFamily="49" charset="0"/>
              </a:rPr>
              <a:t>(row=0)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entry = Entry(root)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entry.grid</a:t>
            </a:r>
            <a:r>
              <a:rPr kumimoji="0" lang="en-US" altLang="en-US" sz="1600" b="1" i="0" u="none" strike="noStrike" cap="none" normalizeH="0" baseline="0" dirty="0">
                <a:ln>
                  <a:noFill/>
                </a:ln>
                <a:effectLst/>
                <a:latin typeface="Consolas" panose="020B0609020204030204" pitchFamily="49" charset="0"/>
              </a:rPr>
              <a:t>(row=0, column=1)</a:t>
            </a:r>
            <a:endParaRPr kumimoji="0" lang="en-US" altLang="en-US" sz="1600" b="1" i="0" u="none" strike="noStrike" cap="none" normalizeH="0" baseline="0" dirty="0">
              <a:ln>
                <a:noFill/>
              </a:ln>
              <a:effectLst/>
              <a:latin typeface="Arial" panose="020B0604020202020204" pitchFamily="34" charset="0"/>
            </a:endParaRPr>
          </a:p>
        </p:txBody>
      </p:sp>
      <p:pic>
        <p:nvPicPr>
          <p:cNvPr id="7" name="Picture 6">
            <a:extLst>
              <a:ext uri="{FF2B5EF4-FFF2-40B4-BE49-F238E27FC236}">
                <a16:creationId xmlns:a16="http://schemas.microsoft.com/office/drawing/2014/main" id="{CDE11241-A738-4732-A426-5D735F66C594}"/>
              </a:ext>
            </a:extLst>
          </p:cNvPr>
          <p:cNvPicPr>
            <a:picLocks noChangeAspect="1"/>
          </p:cNvPicPr>
          <p:nvPr/>
        </p:nvPicPr>
        <p:blipFill>
          <a:blip r:embed="rId2"/>
          <a:stretch>
            <a:fillRect/>
          </a:stretch>
        </p:blipFill>
        <p:spPr>
          <a:xfrm>
            <a:off x="10203859" y="660659"/>
            <a:ext cx="1188820" cy="1188820"/>
          </a:xfrm>
          <a:prstGeom prst="rect">
            <a:avLst/>
          </a:prstGeom>
        </p:spPr>
      </p:pic>
    </p:spTree>
    <p:extLst>
      <p:ext uri="{BB962C8B-B14F-4D97-AF65-F5344CB8AC3E}">
        <p14:creationId xmlns:p14="http://schemas.microsoft.com/office/powerpoint/2010/main" val="1264301407"/>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heel(1)">
                                      <p:cBhvr>
                                        <p:cTn id="7" dur="2000"/>
                                        <p:tgtEl>
                                          <p:spTgt spid="4">
                                            <p:txEl>
                                              <p:pRg st="1" end="1"/>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heel(1)">
                                      <p:cBhvr>
                                        <p:cTn id="10" dur="2000"/>
                                        <p:tgtEl>
                                          <p:spTgt spid="4">
                                            <p:txEl>
                                              <p:pRg st="2" end="2"/>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heel(1)">
                                      <p:cBhvr>
                                        <p:cTn id="13" dur="2000"/>
                                        <p:tgtEl>
                                          <p:spTgt spid="4">
                                            <p:txEl>
                                              <p:pRg st="3" end="3"/>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heel(1)">
                                      <p:cBhvr>
                                        <p:cTn id="16" dur="2000"/>
                                        <p:tgtEl>
                                          <p:spTgt spid="4">
                                            <p:txEl>
                                              <p:pRg st="4" end="4"/>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wheel(1)">
                                      <p:cBhvr>
                                        <p:cTn id="19" dur="2000"/>
                                        <p:tgtEl>
                                          <p:spTgt spid="4">
                                            <p:txEl>
                                              <p:pRg st="5" end="5"/>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heel(1)">
                                      <p:cBhvr>
                                        <p:cTn id="22" dur="2000"/>
                                        <p:tgtEl>
                                          <p:spTgt spid="4">
                                            <p:txEl>
                                              <p:pRg st="6" end="6"/>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heel(1)">
                                      <p:cBhvr>
                                        <p:cTn id="25" dur="20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wheel(1)">
                                      <p:cBhvr>
                                        <p:cTn id="30" dur="2000"/>
                                        <p:tgtEl>
                                          <p:spTgt spid="5">
                                            <p:txEl>
                                              <p:pRg st="1" end="1"/>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heel(1)">
                                      <p:cBhvr>
                                        <p:cTn id="33" dur="2000"/>
                                        <p:tgtEl>
                                          <p:spTgt spid="5">
                                            <p:txEl>
                                              <p:pRg st="2" end="2"/>
                                            </p:txEl>
                                          </p:spTgt>
                                        </p:tgtEl>
                                      </p:cBhvr>
                                    </p:animEffect>
                                  </p:childTnLst>
                                </p:cTn>
                              </p:par>
                              <p:par>
                                <p:cTn id="34" presetID="21" presetClass="entr" presetSubtype="1" fill="hold" nodeType="with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wheel(1)">
                                      <p:cBhvr>
                                        <p:cTn id="36" dur="2000"/>
                                        <p:tgtEl>
                                          <p:spTgt spid="5">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wheel(1)">
                                      <p:cBhvr>
                                        <p:cTn id="41" dur="2000"/>
                                        <p:tgtEl>
                                          <p:spTgt spid="6">
                                            <p:txEl>
                                              <p:pRg st="1" end="1"/>
                                            </p:txEl>
                                          </p:spTgt>
                                        </p:tgtEl>
                                      </p:cBhvr>
                                    </p:animEffect>
                                  </p:childTnLst>
                                </p:cTn>
                              </p:par>
                              <p:par>
                                <p:cTn id="42" presetID="21" presetClass="entr" presetSubtype="1"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wheel(1)">
                                      <p:cBhvr>
                                        <p:cTn id="44" dur="2000"/>
                                        <p:tgtEl>
                                          <p:spTgt spid="6">
                                            <p:txEl>
                                              <p:pRg st="2" end="2"/>
                                            </p:txEl>
                                          </p:spTgt>
                                        </p:tgtEl>
                                      </p:cBhvr>
                                    </p:animEffect>
                                  </p:childTnLst>
                                </p:cTn>
                              </p:par>
                              <p:par>
                                <p:cTn id="45" presetID="21" presetClass="entr" presetSubtype="1"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wheel(1)">
                                      <p:cBhvr>
                                        <p:cTn id="47" dur="2000"/>
                                        <p:tgtEl>
                                          <p:spTgt spid="6">
                                            <p:txEl>
                                              <p:pRg st="3" end="3"/>
                                            </p:txEl>
                                          </p:spTgt>
                                        </p:tgtEl>
                                      </p:cBhvr>
                                    </p:animEffect>
                                  </p:childTnLst>
                                </p:cTn>
                              </p:par>
                              <p:par>
                                <p:cTn id="48" presetID="21" presetClass="entr" presetSubtype="1"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wheel(1)">
                                      <p:cBhvr>
                                        <p:cTn id="50" dur="2000"/>
                                        <p:tgtEl>
                                          <p:spTgt spid="6">
                                            <p:txEl>
                                              <p:pRg st="4" end="4"/>
                                            </p:txEl>
                                          </p:spTgt>
                                        </p:tgtEl>
                                      </p:cBhvr>
                                    </p:animEffect>
                                  </p:childTnLst>
                                </p:cTn>
                              </p:par>
                              <p:par>
                                <p:cTn id="51" presetID="21" presetClass="entr" presetSubtype="1"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wheel(1)">
                                      <p:cBhvr>
                                        <p:cTn id="53" dur="2000"/>
                                        <p:tgtEl>
                                          <p:spTgt spid="6">
                                            <p:txEl>
                                              <p:pRg st="5" end="5"/>
                                            </p:txEl>
                                          </p:spTgt>
                                        </p:tgtEl>
                                      </p:cBhvr>
                                    </p:animEffect>
                                  </p:childTnLst>
                                </p:cTn>
                              </p:par>
                              <p:par>
                                <p:cTn id="54" presetID="21" presetClass="entr" presetSubtype="1" fill="hold" nodeType="with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Effect transition="in" filter="wheel(1)">
                                      <p:cBhvr>
                                        <p:cTn id="56"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6E0FF2D-15AE-4DBE-A890-5400157EE13E}"/>
              </a:ext>
            </a:extLst>
          </p:cNvPr>
          <p:cNvSpPr>
            <a:spLocks noGrp="1" noChangeArrowheads="1"/>
          </p:cNvSpPr>
          <p:nvPr>
            <p:ph idx="1"/>
          </p:nvPr>
        </p:nvSpPr>
        <p:spPr bwMode="auto">
          <a:xfrm>
            <a:off x="665167" y="1285350"/>
            <a:ext cx="7966925" cy="4924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c_label</a:t>
            </a:r>
            <a:r>
              <a:rPr kumimoji="0" lang="en-US" altLang="en-US" sz="1600" b="1" i="0" u="none" strike="noStrike" cap="none" normalizeH="0" baseline="0" dirty="0">
                <a:ln>
                  <a:noFill/>
                </a:ln>
                <a:effectLst/>
                <a:latin typeface="Consolas" panose="020B0609020204030204" pitchFamily="49" charset="0"/>
              </a:rPr>
              <a:t> = Label(root, text="Length") </a:t>
            </a: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c_label.grid</a:t>
            </a:r>
            <a:r>
              <a:rPr kumimoji="0" lang="en-US" altLang="en-US" sz="1600" b="1" i="0" u="none" strike="noStrike" cap="none" normalizeH="0" baseline="0" dirty="0">
                <a:ln>
                  <a:noFill/>
                </a:ln>
                <a:effectLst/>
                <a:latin typeface="Consolas" panose="020B0609020204030204" pitchFamily="49" charset="0"/>
              </a:rPr>
              <a:t>(row=1) </a:t>
            </a: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copy_button</a:t>
            </a:r>
            <a:r>
              <a:rPr kumimoji="0" lang="en-US" altLang="en-US" sz="1600" b="1" i="0" u="none" strike="noStrike" cap="none" normalizeH="0" baseline="0" dirty="0">
                <a:ln>
                  <a:noFill/>
                </a:ln>
                <a:effectLst/>
                <a:latin typeface="Consolas" panose="020B0609020204030204" pitchFamily="49" charset="0"/>
              </a:rPr>
              <a:t> = Button(root, text="Copy", command=copy1) </a:t>
            </a: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copy_button.grid</a:t>
            </a:r>
            <a:r>
              <a:rPr kumimoji="0" lang="en-US" altLang="en-US" sz="1600" b="1" i="0" u="none" strike="noStrike" cap="none" normalizeH="0" baseline="0" dirty="0">
                <a:ln>
                  <a:noFill/>
                </a:ln>
                <a:effectLst/>
                <a:latin typeface="Consolas" panose="020B0609020204030204" pitchFamily="49" charset="0"/>
              </a:rPr>
              <a:t>(row=0, column=2)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generate_button</a:t>
            </a:r>
            <a:r>
              <a:rPr kumimoji="0" lang="en-US" altLang="en-US" sz="1600" b="1" i="0" u="none" strike="noStrike" cap="none" normalizeH="0" baseline="0" dirty="0">
                <a:ln>
                  <a:noFill/>
                </a:ln>
                <a:effectLst/>
                <a:latin typeface="Consolas" panose="020B0609020204030204" pitchFamily="49" charset="0"/>
              </a:rPr>
              <a:t> = Button(root, text="Generate", command=generate) </a:t>
            </a: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generate_button.grid</a:t>
            </a:r>
            <a:r>
              <a:rPr kumimoji="0" lang="en-US" altLang="en-US" sz="1600" b="1" i="0" u="none" strike="noStrike" cap="none" normalizeH="0" baseline="0" dirty="0">
                <a:ln>
                  <a:noFill/>
                </a:ln>
                <a:effectLst/>
                <a:latin typeface="Consolas" panose="020B0609020204030204" pitchFamily="49" charset="0"/>
              </a:rPr>
              <a:t>(row=0, column=3) </a:t>
            </a: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radio_low</a:t>
            </a:r>
            <a:r>
              <a:rPr kumimoji="0" lang="en-US" altLang="en-US" sz="1600" b="1" i="0" u="none" strike="noStrike" cap="none" normalizeH="0" baseline="0" dirty="0">
                <a:ln>
                  <a:noFill/>
                </a:ln>
                <a:effectLst/>
                <a:latin typeface="Consolas" panose="020B0609020204030204" pitchFamily="49" charset="0"/>
              </a:rPr>
              <a:t> = </a:t>
            </a:r>
            <a:r>
              <a:rPr kumimoji="0" lang="en-US" altLang="en-US" sz="1600" b="1" i="0" u="none" strike="noStrike" cap="none" normalizeH="0" baseline="0" dirty="0" err="1">
                <a:ln>
                  <a:noFill/>
                </a:ln>
                <a:effectLst/>
                <a:latin typeface="Consolas" panose="020B0609020204030204" pitchFamily="49" charset="0"/>
              </a:rPr>
              <a:t>Radiobutton</a:t>
            </a:r>
            <a:r>
              <a:rPr kumimoji="0" lang="en-US" altLang="en-US" sz="1600" b="1" i="0" u="none" strike="noStrike" cap="none" normalizeH="0" baseline="0" dirty="0">
                <a:ln>
                  <a:noFill/>
                </a:ln>
                <a:effectLst/>
                <a:latin typeface="Consolas" panose="020B0609020204030204" pitchFamily="49" charset="0"/>
              </a:rPr>
              <a:t>(root, text="Low", variable=var, value=1) </a:t>
            </a: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radio_low.grid</a:t>
            </a:r>
            <a:r>
              <a:rPr kumimoji="0" lang="en-US" altLang="en-US" sz="1600" b="1" i="0" u="none" strike="noStrike" cap="none" normalizeH="0" baseline="0" dirty="0">
                <a:ln>
                  <a:noFill/>
                </a:ln>
                <a:effectLst/>
                <a:latin typeface="Consolas" panose="020B0609020204030204" pitchFamily="49" charset="0"/>
              </a:rPr>
              <a:t>(row=1, column=2, sticky='E’)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radio_middle</a:t>
            </a:r>
            <a:r>
              <a:rPr kumimoji="0" lang="en-US" altLang="en-US" sz="1600" b="1" i="0" u="none" strike="noStrike" cap="none" normalizeH="0" baseline="0" dirty="0">
                <a:ln>
                  <a:noFill/>
                </a:ln>
                <a:effectLst/>
                <a:latin typeface="Consolas" panose="020B0609020204030204" pitchFamily="49" charset="0"/>
              </a:rPr>
              <a:t> = </a:t>
            </a:r>
            <a:r>
              <a:rPr kumimoji="0" lang="en-US" altLang="en-US" sz="1600" b="1" i="0" u="none" strike="noStrike" cap="none" normalizeH="0" baseline="0" dirty="0" err="1">
                <a:ln>
                  <a:noFill/>
                </a:ln>
                <a:effectLst/>
                <a:latin typeface="Consolas" panose="020B0609020204030204" pitchFamily="49" charset="0"/>
              </a:rPr>
              <a:t>Radiobutton</a:t>
            </a:r>
            <a:r>
              <a:rPr kumimoji="0" lang="en-US" altLang="en-US" sz="1600" b="1" i="0" u="none" strike="noStrike" cap="none" normalizeH="0" baseline="0" dirty="0">
                <a:ln>
                  <a:noFill/>
                </a:ln>
                <a:effectLst/>
                <a:latin typeface="Consolas" panose="020B0609020204030204" pitchFamily="49" charset="0"/>
              </a:rPr>
              <a:t>(root, text="Medium", variable=var, value=0) </a:t>
            </a: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radio_middle.grid</a:t>
            </a:r>
            <a:r>
              <a:rPr kumimoji="0" lang="en-US" altLang="en-US" sz="1600" b="1" i="0" u="none" strike="noStrike" cap="none" normalizeH="0" baseline="0" dirty="0">
                <a:ln>
                  <a:noFill/>
                </a:ln>
                <a:effectLst/>
                <a:latin typeface="Consolas" panose="020B0609020204030204" pitchFamily="49" charset="0"/>
              </a:rPr>
              <a:t>(row=1, column=3, sticky='E’)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radio_strong</a:t>
            </a:r>
            <a:r>
              <a:rPr kumimoji="0" lang="en-US" altLang="en-US" sz="1600" b="1" i="0" u="none" strike="noStrike" cap="none" normalizeH="0" baseline="0" dirty="0">
                <a:ln>
                  <a:noFill/>
                </a:ln>
                <a:effectLst/>
                <a:latin typeface="Consolas" panose="020B0609020204030204" pitchFamily="49" charset="0"/>
              </a:rPr>
              <a:t> = </a:t>
            </a:r>
            <a:r>
              <a:rPr kumimoji="0" lang="en-US" altLang="en-US" sz="1600" b="1" i="0" u="none" strike="noStrike" cap="none" normalizeH="0" baseline="0" dirty="0" err="1">
                <a:ln>
                  <a:noFill/>
                </a:ln>
                <a:effectLst/>
                <a:latin typeface="Consolas" panose="020B0609020204030204" pitchFamily="49" charset="0"/>
              </a:rPr>
              <a:t>Radiobutton</a:t>
            </a:r>
            <a:r>
              <a:rPr kumimoji="0" lang="en-US" altLang="en-US" sz="1600" b="1" i="0" u="none" strike="noStrike" cap="none" normalizeH="0" baseline="0" dirty="0">
                <a:ln>
                  <a:noFill/>
                </a:ln>
                <a:effectLst/>
                <a:latin typeface="Consolas" panose="020B0609020204030204" pitchFamily="49" charset="0"/>
              </a:rPr>
              <a:t>(root, text="Strong", variable=var, value=3) </a:t>
            </a: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radio_strong.grid</a:t>
            </a:r>
            <a:r>
              <a:rPr kumimoji="0" lang="en-US" altLang="en-US" sz="1600" b="1" i="0" u="none" strike="noStrike" cap="none" normalizeH="0" baseline="0" dirty="0">
                <a:ln>
                  <a:noFill/>
                </a:ln>
                <a:effectLst/>
                <a:latin typeface="Consolas" panose="020B0609020204030204" pitchFamily="49" charset="0"/>
              </a:rPr>
              <a:t>(row=1, column=4, sticky='E’)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combo = </a:t>
            </a:r>
            <a:r>
              <a:rPr kumimoji="0" lang="en-US" altLang="en-US" sz="1600" b="1" i="0" u="none" strike="noStrike" cap="none" normalizeH="0" baseline="0" dirty="0" err="1">
                <a:ln>
                  <a:noFill/>
                </a:ln>
                <a:effectLst/>
                <a:latin typeface="Consolas" panose="020B0609020204030204" pitchFamily="49" charset="0"/>
              </a:rPr>
              <a:t>Combobox</a:t>
            </a:r>
            <a:r>
              <a:rPr kumimoji="0" lang="en-US" altLang="en-US" sz="1600" b="1" i="0" u="none" strike="noStrike" cap="none" normalizeH="0" baseline="0" dirty="0">
                <a:ln>
                  <a:noFill/>
                </a:ln>
                <a:effectLst/>
                <a:latin typeface="Consolas" panose="020B0609020204030204" pitchFamily="49" charset="0"/>
              </a:rPr>
              <a:t>(root, </a:t>
            </a:r>
            <a:r>
              <a:rPr kumimoji="0" lang="en-US" altLang="en-US" sz="1600" b="1" i="0" u="none" strike="noStrike" cap="none" normalizeH="0" baseline="0" dirty="0" err="1">
                <a:ln>
                  <a:noFill/>
                </a:ln>
                <a:effectLst/>
                <a:latin typeface="Consolas" panose="020B0609020204030204" pitchFamily="49" charset="0"/>
              </a:rPr>
              <a:t>textvariable</a:t>
            </a:r>
            <a:r>
              <a:rPr kumimoji="0" lang="en-US" altLang="en-US" sz="1600" b="1" i="0" u="none" strike="noStrike" cap="none" normalizeH="0" baseline="0" dirty="0">
                <a:ln>
                  <a:noFill/>
                </a:ln>
                <a:effectLst/>
                <a:latin typeface="Consolas" panose="020B0609020204030204" pitchFamily="49" charset="0"/>
              </a:rPr>
              <a:t>=var1) </a:t>
            </a:r>
            <a:endParaRPr kumimoji="0" lang="en-US" altLang="en-US" sz="1600" b="1"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44CADD14-8140-4A27-B180-38ED5B213BC6}"/>
              </a:ext>
            </a:extLst>
          </p:cNvPr>
          <p:cNvPicPr>
            <a:picLocks noChangeAspect="1"/>
          </p:cNvPicPr>
          <p:nvPr/>
        </p:nvPicPr>
        <p:blipFill>
          <a:blip r:embed="rId2"/>
          <a:stretch>
            <a:fillRect/>
          </a:stretch>
        </p:blipFill>
        <p:spPr>
          <a:xfrm>
            <a:off x="10203859" y="660659"/>
            <a:ext cx="1188820" cy="1188820"/>
          </a:xfrm>
          <a:prstGeom prst="rect">
            <a:avLst/>
          </a:prstGeom>
        </p:spPr>
      </p:pic>
    </p:spTree>
    <p:extLst>
      <p:ext uri="{BB962C8B-B14F-4D97-AF65-F5344CB8AC3E}">
        <p14:creationId xmlns:p14="http://schemas.microsoft.com/office/powerpoint/2010/main" val="1633769776"/>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heel(1)">
                                      <p:cBhvr>
                                        <p:cTn id="7" dur="2000"/>
                                        <p:tgtEl>
                                          <p:spTgt spid="5">
                                            <p:txEl>
                                              <p:pRg st="1" end="1"/>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heel(1)">
                                      <p:cBhvr>
                                        <p:cTn id="10" dur="2000"/>
                                        <p:tgtEl>
                                          <p:spTgt spid="5">
                                            <p:txEl>
                                              <p:pRg st="2" end="2"/>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heel(1)">
                                      <p:cBhvr>
                                        <p:cTn id="13" dur="2000"/>
                                        <p:tgtEl>
                                          <p:spTgt spid="5">
                                            <p:txEl>
                                              <p:pRg st="3" end="3"/>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heel(1)">
                                      <p:cBhvr>
                                        <p:cTn id="16" dur="2000"/>
                                        <p:tgtEl>
                                          <p:spTgt spid="5">
                                            <p:txEl>
                                              <p:pRg st="4" end="4"/>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heel(1)">
                                      <p:cBhvr>
                                        <p:cTn id="19" dur="2000"/>
                                        <p:tgtEl>
                                          <p:spTgt spid="5">
                                            <p:txEl>
                                              <p:pRg st="5" end="5"/>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wheel(1)">
                                      <p:cBhvr>
                                        <p:cTn id="22" dur="2000"/>
                                        <p:tgtEl>
                                          <p:spTgt spid="5">
                                            <p:txEl>
                                              <p:pRg st="7" end="7"/>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wheel(1)">
                                      <p:cBhvr>
                                        <p:cTn id="25" dur="2000"/>
                                        <p:tgtEl>
                                          <p:spTgt spid="5">
                                            <p:txEl>
                                              <p:pRg st="8" end="8"/>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animEffect transition="in" filter="wheel(1)">
                                      <p:cBhvr>
                                        <p:cTn id="28" dur="2000"/>
                                        <p:tgtEl>
                                          <p:spTgt spid="5">
                                            <p:txEl>
                                              <p:pRg st="9" end="9"/>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wheel(1)">
                                      <p:cBhvr>
                                        <p:cTn id="31" dur="2000"/>
                                        <p:tgtEl>
                                          <p:spTgt spid="5">
                                            <p:txEl>
                                              <p:pRg st="10" end="10"/>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5">
                                            <p:txEl>
                                              <p:pRg st="11" end="11"/>
                                            </p:txEl>
                                          </p:spTgt>
                                        </p:tgtEl>
                                        <p:attrNameLst>
                                          <p:attrName>style.visibility</p:attrName>
                                        </p:attrNameLst>
                                      </p:cBhvr>
                                      <p:to>
                                        <p:strVal val="visible"/>
                                      </p:to>
                                    </p:set>
                                    <p:animEffect transition="in" filter="wheel(1)">
                                      <p:cBhvr>
                                        <p:cTn id="34" dur="2000"/>
                                        <p:tgtEl>
                                          <p:spTgt spid="5">
                                            <p:txEl>
                                              <p:pRg st="11" end="11"/>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Effect transition="in" filter="wheel(1)">
                                      <p:cBhvr>
                                        <p:cTn id="37" dur="2000"/>
                                        <p:tgtEl>
                                          <p:spTgt spid="5">
                                            <p:txEl>
                                              <p:pRg st="13" end="13"/>
                                            </p:txEl>
                                          </p:spTgt>
                                        </p:tgtEl>
                                      </p:cBhvr>
                                    </p:animEffect>
                                  </p:childTnLst>
                                </p:cTn>
                              </p:par>
                              <p:par>
                                <p:cTn id="38" presetID="21" presetClass="entr" presetSubtype="1"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animEffect transition="in" filter="wheel(1)">
                                      <p:cBhvr>
                                        <p:cTn id="40" dur="2000"/>
                                        <p:tgtEl>
                                          <p:spTgt spid="5">
                                            <p:txEl>
                                              <p:pRg st="14" end="14"/>
                                            </p:txEl>
                                          </p:spTgt>
                                        </p:tgtEl>
                                      </p:cBhvr>
                                    </p:animEffect>
                                  </p:childTnLst>
                                </p:cTn>
                              </p:par>
                              <p:par>
                                <p:cTn id="41" presetID="21" presetClass="entr" presetSubtype="1" fill="hold" nodeType="withEffect">
                                  <p:stCondLst>
                                    <p:cond delay="0"/>
                                  </p:stCondLst>
                                  <p:childTnLst>
                                    <p:set>
                                      <p:cBhvr>
                                        <p:cTn id="42" dur="1" fill="hold">
                                          <p:stCondLst>
                                            <p:cond delay="0"/>
                                          </p:stCondLst>
                                        </p:cTn>
                                        <p:tgtEl>
                                          <p:spTgt spid="5">
                                            <p:txEl>
                                              <p:pRg st="16" end="16"/>
                                            </p:txEl>
                                          </p:spTgt>
                                        </p:tgtEl>
                                        <p:attrNameLst>
                                          <p:attrName>style.visibility</p:attrName>
                                        </p:attrNameLst>
                                      </p:cBhvr>
                                      <p:to>
                                        <p:strVal val="visible"/>
                                      </p:to>
                                    </p:set>
                                    <p:animEffect transition="in" filter="wheel(1)">
                                      <p:cBhvr>
                                        <p:cTn id="43" dur="2000"/>
                                        <p:tgtEl>
                                          <p:spTgt spid="5">
                                            <p:txEl>
                                              <p:pRg st="16" end="16"/>
                                            </p:txEl>
                                          </p:spTgt>
                                        </p:tgtEl>
                                      </p:cBhvr>
                                    </p:animEffect>
                                  </p:childTnLst>
                                </p:cTn>
                              </p:par>
                              <p:par>
                                <p:cTn id="44" presetID="21" presetClass="entr" presetSubtype="1" fill="hold" nodeType="withEffect">
                                  <p:stCondLst>
                                    <p:cond delay="0"/>
                                  </p:stCondLst>
                                  <p:childTnLst>
                                    <p:set>
                                      <p:cBhvr>
                                        <p:cTn id="45" dur="1" fill="hold">
                                          <p:stCondLst>
                                            <p:cond delay="0"/>
                                          </p:stCondLst>
                                        </p:cTn>
                                        <p:tgtEl>
                                          <p:spTgt spid="5">
                                            <p:txEl>
                                              <p:pRg st="17" end="17"/>
                                            </p:txEl>
                                          </p:spTgt>
                                        </p:tgtEl>
                                        <p:attrNameLst>
                                          <p:attrName>style.visibility</p:attrName>
                                        </p:attrNameLst>
                                      </p:cBhvr>
                                      <p:to>
                                        <p:strVal val="visible"/>
                                      </p:to>
                                    </p:set>
                                    <p:animEffect transition="in" filter="wheel(1)">
                                      <p:cBhvr>
                                        <p:cTn id="46" dur="2000"/>
                                        <p:tgtEl>
                                          <p:spTgt spid="5">
                                            <p:txEl>
                                              <p:pRg st="17" end="17"/>
                                            </p:txEl>
                                          </p:spTgt>
                                        </p:tgtEl>
                                      </p:cBhvr>
                                    </p:animEffect>
                                  </p:childTnLst>
                                </p:cTn>
                              </p:par>
                              <p:par>
                                <p:cTn id="47" presetID="21" presetClass="entr" presetSubtype="1" fill="hold" nodeType="with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animEffect transition="in" filter="wheel(1)">
                                      <p:cBhvr>
                                        <p:cTn id="49" dur="20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3DC008-409C-48A6-B2EE-22CE1D1BB254}"/>
              </a:ext>
            </a:extLst>
          </p:cNvPr>
          <p:cNvSpPr>
            <a:spLocks noGrp="1" noChangeArrowheads="1"/>
          </p:cNvSpPr>
          <p:nvPr>
            <p:ph idx="1"/>
          </p:nvPr>
        </p:nvSpPr>
        <p:spPr bwMode="auto">
          <a:xfrm>
            <a:off x="795798" y="1480240"/>
            <a:ext cx="6395982"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combo['values'] = (8, 9, 10, 11, 12, 13, 14, 15, 16,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17, 18, 19, 20, 21, 22, 23, 24, 25,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26, 27, 28, 29, 30, 31, 32, "Length")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combo.current</a:t>
            </a:r>
            <a:r>
              <a:rPr kumimoji="0" lang="en-US" altLang="en-US" sz="1600" b="1" i="0" u="none" strike="noStrike" cap="none" normalizeH="0" baseline="0" dirty="0">
                <a:ln>
                  <a:noFill/>
                </a:ln>
                <a:effectLst/>
                <a:latin typeface="Consolas" panose="020B0609020204030204" pitchFamily="49" charset="0"/>
              </a:rPr>
              <a:t>(0)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combo.bind</a:t>
            </a:r>
            <a:r>
              <a:rPr kumimoji="0" lang="en-US" altLang="en-US" sz="1600" b="1" i="0" u="none" strike="noStrike" cap="none" normalizeH="0" baseline="0" dirty="0">
                <a:ln>
                  <a:noFill/>
                </a:ln>
                <a:effectLst/>
                <a:latin typeface="Consolas" panose="020B0609020204030204" pitchFamily="49" charset="0"/>
              </a:rPr>
              <a:t>('&lt;&lt;</a:t>
            </a:r>
            <a:r>
              <a:rPr kumimoji="0" lang="en-US" altLang="en-US" sz="1600" b="1" i="0" u="none" strike="noStrike" cap="none" normalizeH="0" baseline="0" dirty="0" err="1">
                <a:ln>
                  <a:noFill/>
                </a:ln>
                <a:effectLst/>
                <a:latin typeface="Consolas" panose="020B0609020204030204" pitchFamily="49" charset="0"/>
              </a:rPr>
              <a:t>ComboboxSelected</a:t>
            </a:r>
            <a:r>
              <a:rPr kumimoji="0" lang="en-US" altLang="en-US" sz="1600" b="1" i="0" u="none" strike="noStrike" cap="none" normalizeH="0" baseline="0" dirty="0">
                <a:ln>
                  <a:noFill/>
                </a:ln>
                <a:effectLst/>
                <a:latin typeface="Consolas" panose="020B0609020204030204" pitchFamily="49" charset="0"/>
              </a:rPr>
              <a:t>&gt;&gt;')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combo.grid</a:t>
            </a:r>
            <a:r>
              <a:rPr kumimoji="0" lang="en-US" altLang="en-US" sz="1600" b="1" i="0" u="none" strike="noStrike" cap="none" normalizeH="0" baseline="0" dirty="0">
                <a:ln>
                  <a:noFill/>
                </a:ln>
                <a:effectLst/>
                <a:latin typeface="Consolas" panose="020B0609020204030204" pitchFamily="49" charset="0"/>
              </a:rPr>
              <a:t>(column=1, row=1)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a:t>
            </a: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root.mainloop</a:t>
            </a:r>
            <a:r>
              <a:rPr kumimoji="0" lang="en-US" altLang="en-US" sz="16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effectLst/>
                <a:latin typeface="Consolas" panose="020B06090202040302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latin typeface="Arial" panose="020B0604020202020204" pitchFamily="34" charset="0"/>
            </a:endParaRPr>
          </a:p>
        </p:txBody>
      </p:sp>
      <p:pic>
        <p:nvPicPr>
          <p:cNvPr id="4099" name="Picture 3" descr="Input:">
            <a:extLst>
              <a:ext uri="{FF2B5EF4-FFF2-40B4-BE49-F238E27FC236}">
                <a16:creationId xmlns:a16="http://schemas.microsoft.com/office/drawing/2014/main" id="{B80DC623-DAF6-4317-8FB7-097C203F2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798" y="5000680"/>
            <a:ext cx="40671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Output:">
            <a:extLst>
              <a:ext uri="{FF2B5EF4-FFF2-40B4-BE49-F238E27FC236}">
                <a16:creationId xmlns:a16="http://schemas.microsoft.com/office/drawing/2014/main" id="{A28C1C84-C05C-4F74-8C68-1C880C809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2356" y="5000680"/>
            <a:ext cx="40386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8B221E-BE30-4C3B-AAD8-5421E41160C9}"/>
              </a:ext>
            </a:extLst>
          </p:cNvPr>
          <p:cNvPicPr>
            <a:picLocks noChangeAspect="1"/>
          </p:cNvPicPr>
          <p:nvPr/>
        </p:nvPicPr>
        <p:blipFill>
          <a:blip r:embed="rId4"/>
          <a:stretch>
            <a:fillRect/>
          </a:stretch>
        </p:blipFill>
        <p:spPr>
          <a:xfrm>
            <a:off x="10203859" y="660659"/>
            <a:ext cx="1188820" cy="1188820"/>
          </a:xfrm>
          <a:prstGeom prst="rect">
            <a:avLst/>
          </a:prstGeom>
        </p:spPr>
      </p:pic>
    </p:spTree>
    <p:extLst>
      <p:ext uri="{BB962C8B-B14F-4D97-AF65-F5344CB8AC3E}">
        <p14:creationId xmlns:p14="http://schemas.microsoft.com/office/powerpoint/2010/main" val="280045325"/>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additive="base">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 calcmode="lin" valueType="num">
                                      <p:cBhvr additive="base">
                                        <p:cTn id="4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099"/>
                                        </p:tgtEl>
                                        <p:attrNameLst>
                                          <p:attrName>style.visibility</p:attrName>
                                        </p:attrNameLst>
                                      </p:cBhvr>
                                      <p:to>
                                        <p:strVal val="visible"/>
                                      </p:to>
                                    </p:set>
                                    <p:anim calcmode="lin" valueType="num">
                                      <p:cBhvr additive="base">
                                        <p:cTn id="47" dur="500" fill="hold"/>
                                        <p:tgtEl>
                                          <p:spTgt spid="4099"/>
                                        </p:tgtEl>
                                        <p:attrNameLst>
                                          <p:attrName>ppt_x</p:attrName>
                                        </p:attrNameLst>
                                      </p:cBhvr>
                                      <p:tavLst>
                                        <p:tav tm="0">
                                          <p:val>
                                            <p:strVal val="#ppt_x"/>
                                          </p:val>
                                        </p:tav>
                                        <p:tav tm="100000">
                                          <p:val>
                                            <p:strVal val="#ppt_x"/>
                                          </p:val>
                                        </p:tav>
                                      </p:tavLst>
                                    </p:anim>
                                    <p:anim calcmode="lin" valueType="num">
                                      <p:cBhvr additive="base">
                                        <p:cTn id="4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100"/>
                                        </p:tgtEl>
                                        <p:attrNameLst>
                                          <p:attrName>style.visibility</p:attrName>
                                        </p:attrNameLst>
                                      </p:cBhvr>
                                      <p:to>
                                        <p:strVal val="visible"/>
                                      </p:to>
                                    </p:set>
                                    <p:anim calcmode="lin" valueType="num">
                                      <p:cBhvr additive="base">
                                        <p:cTn id="53" dur="500" fill="hold"/>
                                        <p:tgtEl>
                                          <p:spTgt spid="4100"/>
                                        </p:tgtEl>
                                        <p:attrNameLst>
                                          <p:attrName>ppt_x</p:attrName>
                                        </p:attrNameLst>
                                      </p:cBhvr>
                                      <p:tavLst>
                                        <p:tav tm="0">
                                          <p:val>
                                            <p:strVal val="#ppt_x"/>
                                          </p:val>
                                        </p:tav>
                                        <p:tav tm="100000">
                                          <p:val>
                                            <p:strVal val="#ppt_x"/>
                                          </p:val>
                                        </p:tav>
                                      </p:tavLst>
                                    </p:anim>
                                    <p:anim calcmode="lin" valueType="num">
                                      <p:cBhvr additive="base">
                                        <p:cTn id="54"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5ECA-CBDD-465F-B7D0-F2F83BA5513C}"/>
              </a:ext>
            </a:extLst>
          </p:cNvPr>
          <p:cNvSpPr>
            <a:spLocks noGrp="1"/>
          </p:cNvSpPr>
          <p:nvPr>
            <p:ph type="title"/>
          </p:nvPr>
        </p:nvSpPr>
        <p:spPr/>
        <p:txBody>
          <a:bodyPr/>
          <a:lstStyle/>
          <a:p>
            <a:r>
              <a:rPr lang="en-US" sz="2800" dirty="0"/>
              <a:t>Password Rules</a:t>
            </a:r>
            <a:br>
              <a:rPr lang="en-US" sz="2800" dirty="0"/>
            </a:br>
            <a:endParaRPr lang="en-IN" dirty="0"/>
          </a:p>
        </p:txBody>
      </p:sp>
      <p:sp>
        <p:nvSpPr>
          <p:cNvPr id="3" name="Content Placeholder 2">
            <a:extLst>
              <a:ext uri="{FF2B5EF4-FFF2-40B4-BE49-F238E27FC236}">
                <a16:creationId xmlns:a16="http://schemas.microsoft.com/office/drawing/2014/main" id="{F7CB53A8-C014-4D71-BF7E-769E97C1989A}"/>
              </a:ext>
            </a:extLst>
          </p:cNvPr>
          <p:cNvSpPr>
            <a:spLocks noGrp="1"/>
          </p:cNvSpPr>
          <p:nvPr>
            <p:ph idx="1"/>
          </p:nvPr>
        </p:nvSpPr>
        <p:spPr>
          <a:xfrm>
            <a:off x="581192" y="1890875"/>
            <a:ext cx="11029615" cy="4649883"/>
          </a:xfrm>
        </p:spPr>
        <p:txBody>
          <a:bodyPr>
            <a:normAutofit/>
          </a:bodyPr>
          <a:lstStyle/>
          <a:p>
            <a:r>
              <a:rPr lang="en-US" sz="2600" b="1" dirty="0">
                <a:solidFill>
                  <a:schemeClr val="tx1"/>
                </a:solidFill>
              </a:rPr>
              <a:t>Do</a:t>
            </a:r>
          </a:p>
          <a:p>
            <a:pPr marL="0" indent="0">
              <a:buNone/>
            </a:pPr>
            <a:r>
              <a:rPr lang="en-US" sz="2200" dirty="0"/>
              <a:t>	</a:t>
            </a:r>
            <a:r>
              <a:rPr lang="en-US" sz="2200" dirty="0">
                <a:solidFill>
                  <a:schemeClr val="tx1"/>
                </a:solidFill>
              </a:rPr>
              <a:t>Do have at least 10-14 characters.</a:t>
            </a:r>
          </a:p>
          <a:p>
            <a:pPr marL="0" indent="0">
              <a:buNone/>
            </a:pPr>
            <a:r>
              <a:rPr lang="en-US" sz="2200" dirty="0">
                <a:solidFill>
                  <a:schemeClr val="tx1"/>
                </a:solidFill>
              </a:rPr>
              <a:t>	Do have letters, numbers, AND symbols.</a:t>
            </a:r>
          </a:p>
          <a:p>
            <a:pPr marL="0" indent="0">
              <a:buNone/>
            </a:pPr>
            <a:r>
              <a:rPr lang="en-US" sz="2200" dirty="0">
                <a:solidFill>
                  <a:schemeClr val="tx1"/>
                </a:solidFill>
              </a:rPr>
              <a:t>	Do change your password regularly.</a:t>
            </a:r>
          </a:p>
          <a:p>
            <a:r>
              <a:rPr lang="en-US" sz="2600" b="1" dirty="0">
                <a:solidFill>
                  <a:schemeClr val="tx1"/>
                </a:solidFill>
              </a:rPr>
              <a:t>Don’t </a:t>
            </a:r>
          </a:p>
          <a:p>
            <a:pPr marL="0" indent="0">
              <a:buNone/>
            </a:pPr>
            <a:r>
              <a:rPr lang="en-US" sz="2200" dirty="0"/>
              <a:t>	</a:t>
            </a:r>
            <a:r>
              <a:rPr lang="en-US" sz="2200" dirty="0">
                <a:solidFill>
                  <a:schemeClr val="tx1"/>
                </a:solidFill>
              </a:rPr>
              <a:t>Don’t reuse passwords.</a:t>
            </a:r>
          </a:p>
          <a:p>
            <a:pPr marL="0" indent="0">
              <a:buNone/>
            </a:pPr>
            <a:r>
              <a:rPr lang="en-US" sz="2200" dirty="0">
                <a:solidFill>
                  <a:schemeClr val="tx1"/>
                </a:solidFill>
              </a:rPr>
              <a:t>	Don’t use personal information that is easy to guess.</a:t>
            </a:r>
          </a:p>
          <a:p>
            <a:pPr marL="0" indent="0">
              <a:buNone/>
            </a:pPr>
            <a:r>
              <a:rPr lang="en-US" sz="2200" dirty="0">
                <a:solidFill>
                  <a:schemeClr val="tx1"/>
                </a:solidFill>
              </a:rPr>
              <a:t>	Don’t use commonly used passwords.</a:t>
            </a:r>
            <a:endParaRPr lang="en-IN" sz="2200" dirty="0">
              <a:solidFill>
                <a:schemeClr val="tx1"/>
              </a:solidFill>
            </a:endParaRPr>
          </a:p>
          <a:p>
            <a:pPr lvl="1"/>
            <a:endParaRPr lang="en-US" dirty="0"/>
          </a:p>
        </p:txBody>
      </p:sp>
      <p:pic>
        <p:nvPicPr>
          <p:cNvPr id="4" name="Picture 3">
            <a:extLst>
              <a:ext uri="{FF2B5EF4-FFF2-40B4-BE49-F238E27FC236}">
                <a16:creationId xmlns:a16="http://schemas.microsoft.com/office/drawing/2014/main" id="{5DC09472-7327-41DA-9EAF-DD1AC64D8FBB}"/>
              </a:ext>
            </a:extLst>
          </p:cNvPr>
          <p:cNvPicPr>
            <a:picLocks noChangeAspect="1"/>
          </p:cNvPicPr>
          <p:nvPr/>
        </p:nvPicPr>
        <p:blipFill>
          <a:blip r:embed="rId2"/>
          <a:stretch>
            <a:fillRect/>
          </a:stretch>
        </p:blipFill>
        <p:spPr>
          <a:xfrm>
            <a:off x="10203859" y="660659"/>
            <a:ext cx="1188820" cy="1188820"/>
          </a:xfrm>
          <a:prstGeom prst="rect">
            <a:avLst/>
          </a:prstGeom>
        </p:spPr>
      </p:pic>
    </p:spTree>
    <p:extLst>
      <p:ext uri="{BB962C8B-B14F-4D97-AF65-F5344CB8AC3E}">
        <p14:creationId xmlns:p14="http://schemas.microsoft.com/office/powerpoint/2010/main" val="1261189646"/>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DBBB0-1C88-4273-8960-8DC35EF5840E}"/>
              </a:ext>
            </a:extLst>
          </p:cNvPr>
          <p:cNvSpPr>
            <a:spLocks noGrp="1"/>
          </p:cNvSpPr>
          <p:nvPr>
            <p:ph type="title"/>
          </p:nvPr>
        </p:nvSpPr>
        <p:spPr/>
        <p:txBody>
          <a:bodyPr/>
          <a:lstStyle/>
          <a:p>
            <a:r>
              <a:rPr lang="en-US" sz="2800" dirty="0">
                <a:solidFill>
                  <a:schemeClr val="accent1">
                    <a:lumMod val="75000"/>
                  </a:schemeClr>
                </a:solidFill>
              </a:rPr>
              <a:t>Conclusion</a:t>
            </a:r>
            <a:br>
              <a:rPr lang="en-US" sz="2800" dirty="0">
                <a:solidFill>
                  <a:schemeClr val="tx1"/>
                </a:solidFill>
              </a:rPr>
            </a:br>
            <a:endParaRPr lang="en-IN" dirty="0"/>
          </a:p>
        </p:txBody>
      </p:sp>
      <p:sp>
        <p:nvSpPr>
          <p:cNvPr id="3" name="Content Placeholder 2">
            <a:extLst>
              <a:ext uri="{FF2B5EF4-FFF2-40B4-BE49-F238E27FC236}">
                <a16:creationId xmlns:a16="http://schemas.microsoft.com/office/drawing/2014/main" id="{149C1394-FFF8-41E9-99BC-F2F802A697C3}"/>
              </a:ext>
            </a:extLst>
          </p:cNvPr>
          <p:cNvSpPr>
            <a:spLocks noGrp="1"/>
          </p:cNvSpPr>
          <p:nvPr>
            <p:ph idx="1"/>
          </p:nvPr>
        </p:nvSpPr>
        <p:spPr>
          <a:xfrm>
            <a:off x="583886" y="1723724"/>
            <a:ext cx="9057330" cy="3634486"/>
          </a:xfrm>
        </p:spPr>
        <p:txBody>
          <a:bodyPr>
            <a:normAutofit/>
          </a:bodyPr>
          <a:lstStyle/>
          <a:p>
            <a:pPr marL="0" indent="0">
              <a:buNone/>
            </a:pPr>
            <a:r>
              <a:rPr lang="en-US" sz="2800" dirty="0">
                <a:solidFill>
                  <a:schemeClr val="tx1"/>
                </a:solidFill>
              </a:rPr>
              <a:t>The password generated using random password generated that was illustrated above is practical and can be used with great results.</a:t>
            </a:r>
            <a:r>
              <a:rPr lang="en-IN" sz="2800" dirty="0">
                <a:solidFill>
                  <a:schemeClr val="tx1"/>
                </a:solidFill>
              </a:rPr>
              <a:t>The proposed method uses only the alphabets and numerical values for random character </a:t>
            </a:r>
            <a:r>
              <a:rPr lang="en-IN" sz="2800" dirty="0" err="1">
                <a:solidFill>
                  <a:schemeClr val="tx1"/>
                </a:solidFill>
              </a:rPr>
              <a:t>list.The</a:t>
            </a:r>
            <a:r>
              <a:rPr lang="en-IN" sz="2800" dirty="0">
                <a:solidFill>
                  <a:schemeClr val="tx1"/>
                </a:solidFill>
              </a:rPr>
              <a:t> password length also can be extended to make the password strong. </a:t>
            </a:r>
            <a:endParaRPr lang="en-US" sz="2800" dirty="0">
              <a:solidFill>
                <a:schemeClr val="tx1"/>
              </a:solidFill>
            </a:endParaRPr>
          </a:p>
        </p:txBody>
      </p:sp>
      <p:pic>
        <p:nvPicPr>
          <p:cNvPr id="4" name="Picture 3">
            <a:extLst>
              <a:ext uri="{FF2B5EF4-FFF2-40B4-BE49-F238E27FC236}">
                <a16:creationId xmlns:a16="http://schemas.microsoft.com/office/drawing/2014/main" id="{E0F9F3E4-1C31-441A-8CF5-C22975055258}"/>
              </a:ext>
            </a:extLst>
          </p:cNvPr>
          <p:cNvPicPr>
            <a:picLocks noChangeAspect="1"/>
          </p:cNvPicPr>
          <p:nvPr/>
        </p:nvPicPr>
        <p:blipFill>
          <a:blip r:embed="rId2"/>
          <a:stretch>
            <a:fillRect/>
          </a:stretch>
        </p:blipFill>
        <p:spPr>
          <a:xfrm>
            <a:off x="10203859" y="660659"/>
            <a:ext cx="1188820" cy="1188820"/>
          </a:xfrm>
          <a:prstGeom prst="rect">
            <a:avLst/>
          </a:prstGeom>
        </p:spPr>
      </p:pic>
    </p:spTree>
    <p:extLst>
      <p:ext uri="{BB962C8B-B14F-4D97-AF65-F5344CB8AC3E}">
        <p14:creationId xmlns:p14="http://schemas.microsoft.com/office/powerpoint/2010/main" val="3129032765"/>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anim calcmode="lin" valueType="num">
                                      <p:cBhvr>
                                        <p:cTn id="12"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3"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DA2F4-02AF-4C39-90BC-3B58196C39FA}"/>
              </a:ext>
            </a:extLst>
          </p:cNvPr>
          <p:cNvSpPr>
            <a:spLocks noGrp="1"/>
          </p:cNvSpPr>
          <p:nvPr>
            <p:ph type="title"/>
          </p:nvPr>
        </p:nvSpPr>
        <p:spPr>
          <a:xfrm>
            <a:off x="658672" y="600056"/>
            <a:ext cx="8596668" cy="1320800"/>
          </a:xfrm>
        </p:spPr>
        <p:txBody>
          <a:bodyPr/>
          <a:lstStyle/>
          <a:p>
            <a:pPr algn="ctr"/>
            <a:r>
              <a:rPr lang="en-US" dirty="0"/>
              <a:t> </a:t>
            </a:r>
            <a:r>
              <a:rPr lang="en-US" sz="5400" dirty="0">
                <a:solidFill>
                  <a:srgbClr val="8E5098"/>
                </a:solidFill>
              </a:rPr>
              <a:t>Thank you</a:t>
            </a:r>
            <a:endParaRPr lang="en-IN" dirty="0">
              <a:solidFill>
                <a:srgbClr val="8E5098"/>
              </a:solidFill>
            </a:endParaRPr>
          </a:p>
        </p:txBody>
      </p:sp>
      <p:sp>
        <p:nvSpPr>
          <p:cNvPr id="3" name="Title 1">
            <a:extLst>
              <a:ext uri="{FF2B5EF4-FFF2-40B4-BE49-F238E27FC236}">
                <a16:creationId xmlns:a16="http://schemas.microsoft.com/office/drawing/2014/main" id="{AE9C79A5-D859-4E19-934D-02A6B51BACD1}"/>
              </a:ext>
            </a:extLst>
          </p:cNvPr>
          <p:cNvSpPr txBox="1">
            <a:spLocks/>
          </p:cNvSpPr>
          <p:nvPr/>
        </p:nvSpPr>
        <p:spPr>
          <a:xfrm>
            <a:off x="-423679" y="257213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 </a:t>
            </a:r>
            <a:endParaRPr lang="en-IN" dirty="0"/>
          </a:p>
        </p:txBody>
      </p:sp>
      <p:sp>
        <p:nvSpPr>
          <p:cNvPr id="4" name="Title 1">
            <a:extLst>
              <a:ext uri="{FF2B5EF4-FFF2-40B4-BE49-F238E27FC236}">
                <a16:creationId xmlns:a16="http://schemas.microsoft.com/office/drawing/2014/main" id="{E7843263-096D-46B2-93A0-67A7B37DDC44}"/>
              </a:ext>
            </a:extLst>
          </p:cNvPr>
          <p:cNvSpPr txBox="1">
            <a:spLocks/>
          </p:cNvSpPr>
          <p:nvPr/>
        </p:nvSpPr>
        <p:spPr>
          <a:xfrm>
            <a:off x="5547913" y="3049555"/>
            <a:ext cx="5434218" cy="654698"/>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rPr>
              <a:t> </a:t>
            </a:r>
            <a:r>
              <a:rPr lang="en-IN" dirty="0">
                <a:solidFill>
                  <a:schemeClr val="tx1"/>
                </a:solidFill>
              </a:rPr>
              <a:t>ASHISH KUMAR – 17R01A05J4</a:t>
            </a:r>
          </a:p>
        </p:txBody>
      </p:sp>
      <p:sp>
        <p:nvSpPr>
          <p:cNvPr id="5" name="Title 1">
            <a:extLst>
              <a:ext uri="{FF2B5EF4-FFF2-40B4-BE49-F238E27FC236}">
                <a16:creationId xmlns:a16="http://schemas.microsoft.com/office/drawing/2014/main" id="{EDF7BF0D-D156-4AF2-913E-103E578F5E83}"/>
              </a:ext>
            </a:extLst>
          </p:cNvPr>
          <p:cNvSpPr txBox="1">
            <a:spLocks/>
          </p:cNvSpPr>
          <p:nvPr/>
        </p:nvSpPr>
        <p:spPr>
          <a:xfrm>
            <a:off x="4273419" y="3561914"/>
            <a:ext cx="6991111" cy="65469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rPr>
              <a:t> </a:t>
            </a:r>
            <a:r>
              <a:rPr lang="en-IN" sz="3100" dirty="0">
                <a:solidFill>
                  <a:schemeClr val="tx1"/>
                </a:solidFill>
              </a:rPr>
              <a:t>V DINESH - 17R01A05P4</a:t>
            </a:r>
          </a:p>
        </p:txBody>
      </p:sp>
      <p:sp>
        <p:nvSpPr>
          <p:cNvPr id="7" name="Title 1">
            <a:extLst>
              <a:ext uri="{FF2B5EF4-FFF2-40B4-BE49-F238E27FC236}">
                <a16:creationId xmlns:a16="http://schemas.microsoft.com/office/drawing/2014/main" id="{36A54E21-9C13-4A1A-AED8-B93786C69934}"/>
              </a:ext>
            </a:extLst>
          </p:cNvPr>
          <p:cNvSpPr txBox="1">
            <a:spLocks/>
          </p:cNvSpPr>
          <p:nvPr/>
        </p:nvSpPr>
        <p:spPr>
          <a:xfrm>
            <a:off x="2885579" y="418737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 </a:t>
            </a:r>
            <a:endParaRPr lang="en-IN" dirty="0"/>
          </a:p>
        </p:txBody>
      </p:sp>
      <p:sp>
        <p:nvSpPr>
          <p:cNvPr id="9" name="TextBox 8">
            <a:extLst>
              <a:ext uri="{FF2B5EF4-FFF2-40B4-BE49-F238E27FC236}">
                <a16:creationId xmlns:a16="http://schemas.microsoft.com/office/drawing/2014/main" id="{FA7B4678-544A-4815-AEDD-BD89B0962FB6}"/>
              </a:ext>
            </a:extLst>
          </p:cNvPr>
          <p:cNvSpPr txBox="1"/>
          <p:nvPr/>
        </p:nvSpPr>
        <p:spPr>
          <a:xfrm>
            <a:off x="5703337" y="4313327"/>
            <a:ext cx="6312158" cy="569387"/>
          </a:xfrm>
          <a:prstGeom prst="rect">
            <a:avLst/>
          </a:prstGeom>
          <a:noFill/>
        </p:spPr>
        <p:txBody>
          <a:bodyPr wrap="square">
            <a:spAutoFit/>
          </a:bodyPr>
          <a:lstStyle/>
          <a:p>
            <a:r>
              <a:rPr lang="en-US" sz="3100" dirty="0"/>
              <a:t>B GANGABHAVANI - </a:t>
            </a:r>
            <a:r>
              <a:rPr lang="en-IN" sz="3100" b="0" i="0" dirty="0">
                <a:effectLst/>
                <a:latin typeface="Calibri" panose="020F0502020204030204" pitchFamily="34" charset="0"/>
              </a:rPr>
              <a:t>18R05A0519 </a:t>
            </a:r>
            <a:endParaRPr lang="en-IN" sz="3100" dirty="0"/>
          </a:p>
        </p:txBody>
      </p:sp>
      <p:sp>
        <p:nvSpPr>
          <p:cNvPr id="10" name="TextBox 9">
            <a:extLst>
              <a:ext uri="{FF2B5EF4-FFF2-40B4-BE49-F238E27FC236}">
                <a16:creationId xmlns:a16="http://schemas.microsoft.com/office/drawing/2014/main" id="{698D1C5C-934C-4DC9-ACAB-C577502CF4E2}"/>
              </a:ext>
            </a:extLst>
          </p:cNvPr>
          <p:cNvSpPr txBox="1"/>
          <p:nvPr/>
        </p:nvSpPr>
        <p:spPr>
          <a:xfrm>
            <a:off x="5703337" y="4986977"/>
            <a:ext cx="6312158" cy="569387"/>
          </a:xfrm>
          <a:prstGeom prst="rect">
            <a:avLst/>
          </a:prstGeom>
          <a:noFill/>
        </p:spPr>
        <p:txBody>
          <a:bodyPr wrap="square">
            <a:spAutoFit/>
          </a:bodyPr>
          <a:lstStyle/>
          <a:p>
            <a:r>
              <a:rPr lang="en-IN" sz="3100" b="0" i="0" dirty="0">
                <a:solidFill>
                  <a:srgbClr val="000000"/>
                </a:solidFill>
                <a:effectLst/>
                <a:latin typeface="Calibri" panose="020F0502020204030204" pitchFamily="34" charset="0"/>
              </a:rPr>
              <a:t>T SWAPNA</a:t>
            </a:r>
            <a:r>
              <a:rPr lang="en-US" sz="3100" dirty="0"/>
              <a:t> - </a:t>
            </a:r>
            <a:r>
              <a:rPr lang="en-IN" sz="3100" b="0" i="0" dirty="0">
                <a:effectLst/>
                <a:latin typeface="Calibri" panose="020F0502020204030204" pitchFamily="34" charset="0"/>
              </a:rPr>
              <a:t>18R05A0517 </a:t>
            </a:r>
            <a:endParaRPr lang="en-IN" sz="3100" dirty="0"/>
          </a:p>
        </p:txBody>
      </p:sp>
    </p:spTree>
    <p:extLst>
      <p:ext uri="{BB962C8B-B14F-4D97-AF65-F5344CB8AC3E}">
        <p14:creationId xmlns:p14="http://schemas.microsoft.com/office/powerpoint/2010/main" val="2945784463"/>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AD54-DAA6-45F1-961F-1E65861EE527}"/>
              </a:ext>
            </a:extLst>
          </p:cNvPr>
          <p:cNvSpPr>
            <a:spLocks noGrp="1"/>
          </p:cNvSpPr>
          <p:nvPr>
            <p:ph type="title"/>
          </p:nvPr>
        </p:nvSpPr>
        <p:spPr/>
        <p:txBody>
          <a:bodyPr/>
          <a:lstStyle/>
          <a:p>
            <a:r>
              <a:rPr lang="en-US" dirty="0"/>
              <a:t>Context</a:t>
            </a:r>
            <a:endParaRPr lang="en-IN" dirty="0"/>
          </a:p>
        </p:txBody>
      </p:sp>
      <p:sp>
        <p:nvSpPr>
          <p:cNvPr id="3" name="Content Placeholder 2">
            <a:extLst>
              <a:ext uri="{FF2B5EF4-FFF2-40B4-BE49-F238E27FC236}">
                <a16:creationId xmlns:a16="http://schemas.microsoft.com/office/drawing/2014/main" id="{BC99E54C-ADD2-4BBB-971C-90D045DC9803}"/>
              </a:ext>
            </a:extLst>
          </p:cNvPr>
          <p:cNvSpPr>
            <a:spLocks noGrp="1"/>
          </p:cNvSpPr>
          <p:nvPr>
            <p:ph idx="1"/>
          </p:nvPr>
        </p:nvSpPr>
        <p:spPr>
          <a:xfrm>
            <a:off x="525209" y="1453379"/>
            <a:ext cx="6325635" cy="3951241"/>
          </a:xfrm>
        </p:spPr>
        <p:txBody>
          <a:bodyPr>
            <a:normAutofit fontScale="55000" lnSpcReduction="20000"/>
          </a:bodyPr>
          <a:lstStyle/>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sz="4400" dirty="0">
                <a:solidFill>
                  <a:schemeClr val="tx1"/>
                </a:solidFill>
              </a:rPr>
              <a:t>Introduction</a:t>
            </a:r>
          </a:p>
          <a:p>
            <a:pPr marL="342900" indent="-342900">
              <a:buFont typeface="+mj-lt"/>
              <a:buAutoNum type="arabicPeriod"/>
            </a:pPr>
            <a:r>
              <a:rPr lang="en-US" sz="4400" dirty="0">
                <a:solidFill>
                  <a:schemeClr val="tx1"/>
                </a:solidFill>
              </a:rPr>
              <a:t>Abstract.</a:t>
            </a:r>
          </a:p>
          <a:p>
            <a:pPr marL="342900" indent="-342900">
              <a:buFont typeface="+mj-lt"/>
              <a:buAutoNum type="arabicPeriod"/>
            </a:pPr>
            <a:r>
              <a:rPr lang="en-US" sz="4400" dirty="0">
                <a:solidFill>
                  <a:schemeClr val="tx1"/>
                </a:solidFill>
              </a:rPr>
              <a:t>Features of R.P.G.</a:t>
            </a:r>
          </a:p>
          <a:p>
            <a:pPr marL="342900" indent="-342900">
              <a:buFont typeface="+mj-lt"/>
              <a:buAutoNum type="arabicPeriod"/>
            </a:pPr>
            <a:r>
              <a:rPr lang="en-US" sz="4400" dirty="0">
                <a:solidFill>
                  <a:schemeClr val="tx1"/>
                </a:solidFill>
              </a:rPr>
              <a:t>Methodology.</a:t>
            </a:r>
          </a:p>
          <a:p>
            <a:pPr marL="342900" indent="-342900">
              <a:buFont typeface="+mj-lt"/>
              <a:buAutoNum type="arabicPeriod"/>
            </a:pPr>
            <a:r>
              <a:rPr lang="en-US" sz="4400" dirty="0">
                <a:solidFill>
                  <a:schemeClr val="tx1"/>
                </a:solidFill>
              </a:rPr>
              <a:t>Proposed  System.</a:t>
            </a:r>
          </a:p>
          <a:p>
            <a:pPr marL="342900" indent="-342900">
              <a:buFont typeface="+mj-lt"/>
              <a:buAutoNum type="arabicPeriod"/>
            </a:pPr>
            <a:r>
              <a:rPr lang="en-US" sz="4400">
                <a:solidFill>
                  <a:schemeClr val="tx1"/>
                </a:solidFill>
              </a:rPr>
              <a:t>Source </a:t>
            </a:r>
            <a:r>
              <a:rPr lang="en-US" sz="4400" dirty="0">
                <a:solidFill>
                  <a:schemeClr val="tx1"/>
                </a:solidFill>
              </a:rPr>
              <a:t>Code. </a:t>
            </a:r>
          </a:p>
          <a:p>
            <a:pPr marL="342900" indent="-342900">
              <a:buFont typeface="+mj-lt"/>
              <a:buAutoNum type="arabicPeriod"/>
            </a:pPr>
            <a:r>
              <a:rPr lang="en-US" sz="4400" dirty="0">
                <a:solidFill>
                  <a:schemeClr val="tx1"/>
                </a:solidFill>
              </a:rPr>
              <a:t>Password Rules</a:t>
            </a:r>
          </a:p>
          <a:p>
            <a:pPr marL="342900" indent="-342900">
              <a:buFont typeface="+mj-lt"/>
              <a:buAutoNum type="arabicPeriod"/>
            </a:pPr>
            <a:r>
              <a:rPr lang="en-US" sz="4400" dirty="0">
                <a:solidFill>
                  <a:schemeClr val="tx1"/>
                </a:solidFill>
              </a:rPr>
              <a:t>Conclusion.</a:t>
            </a:r>
          </a:p>
          <a:p>
            <a:pPr marL="342900" indent="-342900">
              <a:buFont typeface="+mj-lt"/>
              <a:buAutoNum type="arabicPeriod"/>
            </a:pPr>
            <a:endParaRPr lang="en-US" dirty="0"/>
          </a:p>
          <a:p>
            <a:pPr marL="0" indent="0">
              <a:buNone/>
            </a:pPr>
            <a:endParaRPr lang="en-US" dirty="0"/>
          </a:p>
          <a:p>
            <a:pPr marL="0" indent="0">
              <a:buNone/>
            </a:pPr>
            <a:endParaRPr lang="en-IN" dirty="0"/>
          </a:p>
          <a:p>
            <a:pPr marL="342900" indent="-342900">
              <a:buFont typeface="+mj-lt"/>
              <a:buAutoNum type="arabicPeriod"/>
            </a:pPr>
            <a:endParaRPr lang="en-IN" dirty="0"/>
          </a:p>
        </p:txBody>
      </p:sp>
      <p:pic>
        <p:nvPicPr>
          <p:cNvPr id="4" name="Picture 3">
            <a:extLst>
              <a:ext uri="{FF2B5EF4-FFF2-40B4-BE49-F238E27FC236}">
                <a16:creationId xmlns:a16="http://schemas.microsoft.com/office/drawing/2014/main" id="{A9E5BF31-E888-402B-AA92-CC305139AB92}"/>
              </a:ext>
            </a:extLst>
          </p:cNvPr>
          <p:cNvPicPr>
            <a:picLocks noChangeAspect="1"/>
          </p:cNvPicPr>
          <p:nvPr/>
        </p:nvPicPr>
        <p:blipFill>
          <a:blip r:embed="rId2"/>
          <a:stretch>
            <a:fillRect/>
          </a:stretch>
        </p:blipFill>
        <p:spPr>
          <a:xfrm>
            <a:off x="10203859" y="660659"/>
            <a:ext cx="1188820" cy="1188820"/>
          </a:xfrm>
          <a:prstGeom prst="rect">
            <a:avLst/>
          </a:prstGeom>
        </p:spPr>
      </p:pic>
    </p:spTree>
    <p:extLst>
      <p:ext uri="{BB962C8B-B14F-4D97-AF65-F5344CB8AC3E}">
        <p14:creationId xmlns:p14="http://schemas.microsoft.com/office/powerpoint/2010/main" val="4244824592"/>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F28C-426C-4059-9A93-D74809261272}"/>
              </a:ext>
            </a:extLst>
          </p:cNvPr>
          <p:cNvSpPr>
            <a:spLocks noGrp="1"/>
          </p:cNvSpPr>
          <p:nvPr>
            <p:ph type="title"/>
          </p:nvPr>
        </p:nvSpPr>
        <p:spPr/>
        <p:txBody>
          <a:bodyPr/>
          <a:lstStyle/>
          <a:p>
            <a:r>
              <a:rPr lang="en-US" sz="3200" dirty="0">
                <a:solidFill>
                  <a:schemeClr val="accent2">
                    <a:lumMod val="60000"/>
                    <a:lumOff val="40000"/>
                  </a:schemeClr>
                </a:solidFill>
              </a:rPr>
              <a:t>Introduction</a:t>
            </a:r>
            <a:br>
              <a:rPr lang="en-US" sz="2800" dirty="0">
                <a:solidFill>
                  <a:schemeClr val="tx1"/>
                </a:solidFill>
              </a:rPr>
            </a:br>
            <a:endParaRPr lang="en-IN" dirty="0"/>
          </a:p>
        </p:txBody>
      </p:sp>
      <p:sp>
        <p:nvSpPr>
          <p:cNvPr id="3" name="Content Placeholder 2">
            <a:extLst>
              <a:ext uri="{FF2B5EF4-FFF2-40B4-BE49-F238E27FC236}">
                <a16:creationId xmlns:a16="http://schemas.microsoft.com/office/drawing/2014/main" id="{CB6C68FD-9F5F-47EC-8A37-7A4A33A7C585}"/>
              </a:ext>
            </a:extLst>
          </p:cNvPr>
          <p:cNvSpPr>
            <a:spLocks noGrp="1"/>
          </p:cNvSpPr>
          <p:nvPr>
            <p:ph idx="1"/>
          </p:nvPr>
        </p:nvSpPr>
        <p:spPr>
          <a:xfrm>
            <a:off x="677334" y="1499790"/>
            <a:ext cx="9185123" cy="3634486"/>
          </a:xfrm>
        </p:spPr>
        <p:txBody>
          <a:bodyPr>
            <a:normAutofit fontScale="92500"/>
          </a:bodyPr>
          <a:lstStyle/>
          <a:p>
            <a:pPr marL="0" indent="0">
              <a:buNone/>
            </a:pPr>
            <a:r>
              <a:rPr lang="en-US" sz="2800" dirty="0">
                <a:solidFill>
                  <a:schemeClr val="tx1"/>
                </a:solidFill>
              </a:rPr>
              <a:t>Python is an easy to learn, powerful programming language.</a:t>
            </a:r>
          </a:p>
          <a:p>
            <a:pPr marL="0" indent="0">
              <a:buNone/>
            </a:pPr>
            <a:r>
              <a:rPr lang="en-IN" sz="2800" dirty="0">
                <a:solidFill>
                  <a:schemeClr val="tx1"/>
                </a:solidFill>
              </a:rPr>
              <a:t>It has efficient high-level data structures and a simple but effective approach to object-oriented programming.</a:t>
            </a:r>
          </a:p>
          <a:p>
            <a:pPr marL="0" indent="0">
              <a:buNone/>
            </a:pPr>
            <a:r>
              <a:rPr lang="en-IN" sz="2800" dirty="0">
                <a:solidFill>
                  <a:schemeClr val="tx1"/>
                </a:solidFill>
              </a:rPr>
              <a:t>Python’s elegant syntax and dynamic typing, together with its interpreted nature, Make it an ideal language for scripting and rapid application development in many areas on most platforms.</a:t>
            </a:r>
            <a:endParaRPr lang="en-US" sz="2800" dirty="0">
              <a:solidFill>
                <a:schemeClr val="tx1"/>
              </a:solidFill>
            </a:endParaRPr>
          </a:p>
        </p:txBody>
      </p:sp>
      <p:pic>
        <p:nvPicPr>
          <p:cNvPr id="5" name="Picture 4">
            <a:extLst>
              <a:ext uri="{FF2B5EF4-FFF2-40B4-BE49-F238E27FC236}">
                <a16:creationId xmlns:a16="http://schemas.microsoft.com/office/drawing/2014/main" id="{35412248-2B3C-444B-B038-44E06A79B6A7}"/>
              </a:ext>
            </a:extLst>
          </p:cNvPr>
          <p:cNvPicPr>
            <a:picLocks noChangeAspect="1"/>
          </p:cNvPicPr>
          <p:nvPr/>
        </p:nvPicPr>
        <p:blipFill>
          <a:blip r:embed="rId2"/>
          <a:stretch>
            <a:fillRect/>
          </a:stretch>
        </p:blipFill>
        <p:spPr>
          <a:xfrm>
            <a:off x="10221896" y="748447"/>
            <a:ext cx="1096138" cy="1096138"/>
          </a:xfrm>
          <a:prstGeom prst="rect">
            <a:avLst/>
          </a:prstGeom>
        </p:spPr>
      </p:pic>
    </p:spTree>
    <p:extLst>
      <p:ext uri="{BB962C8B-B14F-4D97-AF65-F5344CB8AC3E}">
        <p14:creationId xmlns:p14="http://schemas.microsoft.com/office/powerpoint/2010/main" val="541809864"/>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BA05-34CE-4E76-8AE8-EDBF14277A7B}"/>
              </a:ext>
            </a:extLst>
          </p:cNvPr>
          <p:cNvSpPr>
            <a:spLocks noGrp="1"/>
          </p:cNvSpPr>
          <p:nvPr>
            <p:ph type="title"/>
          </p:nvPr>
        </p:nvSpPr>
        <p:spPr>
          <a:xfrm>
            <a:off x="660096" y="347593"/>
            <a:ext cx="11029616" cy="1188720"/>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442B8F03-794D-4DE4-97CE-64EFFAD4B668}"/>
              </a:ext>
            </a:extLst>
          </p:cNvPr>
          <p:cNvSpPr>
            <a:spLocks noGrp="1"/>
          </p:cNvSpPr>
          <p:nvPr>
            <p:ph idx="1"/>
          </p:nvPr>
        </p:nvSpPr>
        <p:spPr>
          <a:xfrm>
            <a:off x="660096" y="1524106"/>
            <a:ext cx="9561800" cy="4040595"/>
          </a:xfrm>
        </p:spPr>
        <p:txBody>
          <a:bodyPr>
            <a:normAutofit/>
          </a:bodyPr>
          <a:lstStyle/>
          <a:p>
            <a:r>
              <a:rPr lang="en-US" sz="2800" b="0" i="0" dirty="0">
                <a:solidFill>
                  <a:srgbClr val="353535"/>
                </a:solidFill>
                <a:effectLst/>
                <a:latin typeface="Georgia" panose="02040502050405020303" pitchFamily="18" charset="0"/>
              </a:rPr>
              <a:t>The Password generator tool creates a random and customized password for users that helps them to create a strong password which provides greater security.</a:t>
            </a:r>
          </a:p>
          <a:p>
            <a:r>
              <a:rPr lang="en-US" sz="2800" b="0" i="0" dirty="0">
                <a:solidFill>
                  <a:srgbClr val="353535"/>
                </a:solidFill>
                <a:effectLst/>
                <a:latin typeface="Georgia" panose="02040502050405020303" pitchFamily="18" charset="0"/>
              </a:rPr>
              <a:t>The objective of this project is to create a password generator using python. The password generator project will be build using python modules like </a:t>
            </a:r>
            <a:r>
              <a:rPr lang="en-US" sz="2800" b="0" i="0" dirty="0" err="1">
                <a:solidFill>
                  <a:srgbClr val="353535"/>
                </a:solidFill>
                <a:effectLst/>
                <a:latin typeface="Georgia" panose="02040502050405020303" pitchFamily="18" charset="0"/>
              </a:rPr>
              <a:t>Tkinter</a:t>
            </a:r>
            <a:r>
              <a:rPr lang="en-US" sz="2800" b="0" i="0" dirty="0">
                <a:solidFill>
                  <a:srgbClr val="353535"/>
                </a:solidFill>
                <a:effectLst/>
                <a:latin typeface="Georgia" panose="02040502050405020303" pitchFamily="18" charset="0"/>
              </a:rPr>
              <a:t>, random, string, </a:t>
            </a:r>
            <a:r>
              <a:rPr lang="en-US" sz="2800" b="0" i="0" dirty="0" err="1">
                <a:solidFill>
                  <a:srgbClr val="353535"/>
                </a:solidFill>
                <a:effectLst/>
                <a:latin typeface="Georgia" panose="02040502050405020303" pitchFamily="18" charset="0"/>
              </a:rPr>
              <a:t>pyperclip</a:t>
            </a:r>
            <a:r>
              <a:rPr lang="en-US" sz="2800" b="0" i="0" dirty="0">
                <a:solidFill>
                  <a:srgbClr val="353535"/>
                </a:solidFill>
                <a:effectLst/>
                <a:latin typeface="Georgia" panose="02040502050405020303" pitchFamily="18" charset="0"/>
              </a:rPr>
              <a:t>.</a:t>
            </a:r>
            <a:endParaRPr lang="en-IN" sz="3200" dirty="0"/>
          </a:p>
        </p:txBody>
      </p:sp>
      <p:pic>
        <p:nvPicPr>
          <p:cNvPr id="4" name="Picture 3">
            <a:extLst>
              <a:ext uri="{FF2B5EF4-FFF2-40B4-BE49-F238E27FC236}">
                <a16:creationId xmlns:a16="http://schemas.microsoft.com/office/drawing/2014/main" id="{AE301A2E-4417-4F7E-BC73-1B0B59BF7BD3}"/>
              </a:ext>
            </a:extLst>
          </p:cNvPr>
          <p:cNvPicPr>
            <a:picLocks noChangeAspect="1"/>
          </p:cNvPicPr>
          <p:nvPr/>
        </p:nvPicPr>
        <p:blipFill>
          <a:blip r:embed="rId2"/>
          <a:stretch>
            <a:fillRect/>
          </a:stretch>
        </p:blipFill>
        <p:spPr>
          <a:xfrm>
            <a:off x="10221896" y="748447"/>
            <a:ext cx="1096138" cy="1096138"/>
          </a:xfrm>
          <a:prstGeom prst="rect">
            <a:avLst/>
          </a:prstGeom>
        </p:spPr>
      </p:pic>
    </p:spTree>
    <p:extLst>
      <p:ext uri="{BB962C8B-B14F-4D97-AF65-F5344CB8AC3E}">
        <p14:creationId xmlns:p14="http://schemas.microsoft.com/office/powerpoint/2010/main" val="2751382964"/>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5FEDA-8473-440A-A63C-0EB1E5F28598}"/>
              </a:ext>
            </a:extLst>
          </p:cNvPr>
          <p:cNvSpPr>
            <a:spLocks noGrp="1"/>
          </p:cNvSpPr>
          <p:nvPr>
            <p:ph idx="1"/>
          </p:nvPr>
        </p:nvSpPr>
        <p:spPr>
          <a:xfrm>
            <a:off x="478555" y="2360644"/>
            <a:ext cx="9393233" cy="3845901"/>
          </a:xfrm>
        </p:spPr>
        <p:txBody>
          <a:bodyPr>
            <a:normAutofit/>
          </a:bodyPr>
          <a:lstStyle/>
          <a:p>
            <a:pPr marL="0" indent="0">
              <a:buNone/>
            </a:pPr>
            <a:r>
              <a:rPr lang="en-US" sz="2800" b="0" i="0" dirty="0">
                <a:solidFill>
                  <a:srgbClr val="353535"/>
                </a:solidFill>
                <a:effectLst/>
                <a:latin typeface="Georgia" panose="02040502050405020303" pitchFamily="18" charset="0"/>
              </a:rPr>
              <a:t>In this project, the user has to select the password length and then click on the “</a:t>
            </a:r>
            <a:r>
              <a:rPr lang="en-US" sz="2800" b="1" i="0" dirty="0">
                <a:solidFill>
                  <a:srgbClr val="FF0000"/>
                </a:solidFill>
                <a:effectLst/>
                <a:latin typeface="Georgia" panose="02040502050405020303" pitchFamily="18" charset="0"/>
              </a:rPr>
              <a:t>Generate Password</a:t>
            </a:r>
            <a:r>
              <a:rPr lang="en-US" sz="2800" b="0" i="0" dirty="0">
                <a:solidFill>
                  <a:srgbClr val="353535"/>
                </a:solidFill>
                <a:effectLst/>
                <a:latin typeface="Georgia" panose="02040502050405020303" pitchFamily="18" charset="0"/>
              </a:rPr>
              <a:t>” button. It will show the generated password below. If the user clicks on the “</a:t>
            </a:r>
            <a:r>
              <a:rPr lang="en-US" sz="2800" b="1" i="0" dirty="0">
                <a:solidFill>
                  <a:srgbClr val="FF0000"/>
                </a:solidFill>
                <a:effectLst/>
                <a:latin typeface="Georgia" panose="02040502050405020303" pitchFamily="18" charset="0"/>
              </a:rPr>
              <a:t>Copy To Clipboard</a:t>
            </a:r>
            <a:r>
              <a:rPr lang="en-US" sz="2800" b="0" i="0" dirty="0">
                <a:solidFill>
                  <a:srgbClr val="353535"/>
                </a:solidFill>
                <a:effectLst/>
                <a:latin typeface="Georgia" panose="02040502050405020303" pitchFamily="18" charset="0"/>
              </a:rPr>
              <a:t>” button, then it will copy the password automatically.</a:t>
            </a:r>
            <a:endParaRPr lang="en-IN" sz="2800" dirty="0"/>
          </a:p>
        </p:txBody>
      </p:sp>
      <p:pic>
        <p:nvPicPr>
          <p:cNvPr id="4" name="Picture 3">
            <a:extLst>
              <a:ext uri="{FF2B5EF4-FFF2-40B4-BE49-F238E27FC236}">
                <a16:creationId xmlns:a16="http://schemas.microsoft.com/office/drawing/2014/main" id="{15AF8841-7793-496F-8890-DEDD1CF9F8FE}"/>
              </a:ext>
            </a:extLst>
          </p:cNvPr>
          <p:cNvPicPr>
            <a:picLocks noChangeAspect="1"/>
          </p:cNvPicPr>
          <p:nvPr/>
        </p:nvPicPr>
        <p:blipFill>
          <a:blip r:embed="rId2"/>
          <a:stretch>
            <a:fillRect/>
          </a:stretch>
        </p:blipFill>
        <p:spPr>
          <a:xfrm>
            <a:off x="10221896" y="748447"/>
            <a:ext cx="1096138" cy="1096138"/>
          </a:xfrm>
          <a:prstGeom prst="rect">
            <a:avLst/>
          </a:prstGeom>
        </p:spPr>
      </p:pic>
    </p:spTree>
    <p:extLst>
      <p:ext uri="{BB962C8B-B14F-4D97-AF65-F5344CB8AC3E}">
        <p14:creationId xmlns:p14="http://schemas.microsoft.com/office/powerpoint/2010/main" val="2655519053"/>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38E7-19F8-473F-AA4F-71189E4000A5}"/>
              </a:ext>
            </a:extLst>
          </p:cNvPr>
          <p:cNvSpPr>
            <a:spLocks noGrp="1"/>
          </p:cNvSpPr>
          <p:nvPr>
            <p:ph type="title"/>
          </p:nvPr>
        </p:nvSpPr>
        <p:spPr>
          <a:xfrm>
            <a:off x="506547" y="1171259"/>
            <a:ext cx="11029616" cy="1188720"/>
          </a:xfrm>
        </p:spPr>
        <p:txBody>
          <a:bodyPr/>
          <a:lstStyle/>
          <a:p>
            <a:r>
              <a:rPr lang="en-US" sz="3200" dirty="0"/>
              <a:t>Features of R.P.G.</a:t>
            </a:r>
            <a:br>
              <a:rPr lang="en-US" dirty="0"/>
            </a:br>
            <a:endParaRPr lang="en-IN" dirty="0"/>
          </a:p>
        </p:txBody>
      </p:sp>
      <p:sp>
        <p:nvSpPr>
          <p:cNvPr id="3" name="Content Placeholder 2">
            <a:extLst>
              <a:ext uri="{FF2B5EF4-FFF2-40B4-BE49-F238E27FC236}">
                <a16:creationId xmlns:a16="http://schemas.microsoft.com/office/drawing/2014/main" id="{19FFCC2B-885B-402E-9962-F400371EAF31}"/>
              </a:ext>
            </a:extLst>
          </p:cNvPr>
          <p:cNvSpPr>
            <a:spLocks noGrp="1"/>
          </p:cNvSpPr>
          <p:nvPr>
            <p:ph idx="1"/>
          </p:nvPr>
        </p:nvSpPr>
        <p:spPr>
          <a:xfrm>
            <a:off x="506548" y="2359979"/>
            <a:ext cx="11029615" cy="3634486"/>
          </a:xfrm>
        </p:spPr>
        <p:txBody>
          <a:bodyPr/>
          <a:lstStyle/>
          <a:p>
            <a:pPr marL="342900" indent="-342900">
              <a:buFont typeface="+mj-lt"/>
              <a:buAutoNum type="arabicPeriod"/>
            </a:pPr>
            <a:r>
              <a:rPr lang="en-US" sz="2800" dirty="0">
                <a:solidFill>
                  <a:schemeClr val="tx1"/>
                </a:solidFill>
              </a:rPr>
              <a:t>Generate 100% secure password.</a:t>
            </a:r>
          </a:p>
          <a:p>
            <a:pPr marL="342900" indent="-342900">
              <a:buFont typeface="+mj-lt"/>
              <a:buAutoNum type="arabicPeriod"/>
            </a:pPr>
            <a:r>
              <a:rPr lang="en-US" sz="2800" dirty="0">
                <a:solidFill>
                  <a:schemeClr val="tx1"/>
                </a:solidFill>
              </a:rPr>
              <a:t>Random Password Generation.</a:t>
            </a:r>
          </a:p>
          <a:p>
            <a:pPr marL="342900" indent="-342900">
              <a:buFont typeface="+mj-lt"/>
              <a:buAutoNum type="arabicPeriod"/>
            </a:pPr>
            <a:r>
              <a:rPr lang="en-US" sz="2800" dirty="0">
                <a:solidFill>
                  <a:schemeClr val="tx1"/>
                </a:solidFill>
              </a:rPr>
              <a:t>We do not  store passwords in our system.</a:t>
            </a:r>
          </a:p>
          <a:p>
            <a:pPr marL="342900" indent="-342900">
              <a:buFont typeface="+mj-lt"/>
              <a:buAutoNum type="arabicPeriod"/>
            </a:pPr>
            <a:r>
              <a:rPr lang="en-US" sz="2800" dirty="0">
                <a:solidFill>
                  <a:schemeClr val="tx1"/>
                </a:solidFill>
              </a:rPr>
              <a:t>Open Source.</a:t>
            </a:r>
          </a:p>
          <a:p>
            <a:pPr marL="342900" indent="-342900">
              <a:buFont typeface="+mj-lt"/>
              <a:buAutoNum type="arabicPeriod"/>
            </a:pPr>
            <a:endParaRPr lang="en-IN" dirty="0"/>
          </a:p>
        </p:txBody>
      </p:sp>
      <p:pic>
        <p:nvPicPr>
          <p:cNvPr id="5" name="Picture 4">
            <a:extLst>
              <a:ext uri="{FF2B5EF4-FFF2-40B4-BE49-F238E27FC236}">
                <a16:creationId xmlns:a16="http://schemas.microsoft.com/office/drawing/2014/main" id="{0800C8B2-B5F2-4C39-A610-79FE39987E83}"/>
              </a:ext>
            </a:extLst>
          </p:cNvPr>
          <p:cNvPicPr>
            <a:picLocks noChangeAspect="1"/>
          </p:cNvPicPr>
          <p:nvPr/>
        </p:nvPicPr>
        <p:blipFill>
          <a:blip r:embed="rId2"/>
          <a:stretch>
            <a:fillRect/>
          </a:stretch>
        </p:blipFill>
        <p:spPr>
          <a:xfrm>
            <a:off x="10203859" y="660659"/>
            <a:ext cx="1188820" cy="1188820"/>
          </a:xfrm>
          <a:prstGeom prst="rect">
            <a:avLst/>
          </a:prstGeom>
        </p:spPr>
      </p:pic>
    </p:spTree>
    <p:extLst>
      <p:ext uri="{BB962C8B-B14F-4D97-AF65-F5344CB8AC3E}">
        <p14:creationId xmlns:p14="http://schemas.microsoft.com/office/powerpoint/2010/main" val="226977029"/>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C2FE-1C31-4329-83DA-DD142BA1C162}"/>
              </a:ext>
            </a:extLst>
          </p:cNvPr>
          <p:cNvSpPr>
            <a:spLocks noGrp="1"/>
          </p:cNvSpPr>
          <p:nvPr>
            <p:ph type="title"/>
          </p:nvPr>
        </p:nvSpPr>
        <p:spPr/>
        <p:txBody>
          <a:bodyPr>
            <a:normAutofit/>
          </a:bodyPr>
          <a:lstStyle/>
          <a:p>
            <a:r>
              <a:rPr lang="en-US" sz="3200" dirty="0"/>
              <a:t>Methodology</a:t>
            </a:r>
            <a:endParaRPr lang="en-IN" sz="3200" dirty="0"/>
          </a:p>
        </p:txBody>
      </p:sp>
      <p:sp>
        <p:nvSpPr>
          <p:cNvPr id="3" name="Content Placeholder 2">
            <a:extLst>
              <a:ext uri="{FF2B5EF4-FFF2-40B4-BE49-F238E27FC236}">
                <a16:creationId xmlns:a16="http://schemas.microsoft.com/office/drawing/2014/main" id="{29DD2398-14FF-43C1-BF98-693A3C76282C}"/>
              </a:ext>
            </a:extLst>
          </p:cNvPr>
          <p:cNvSpPr>
            <a:spLocks noGrp="1"/>
          </p:cNvSpPr>
          <p:nvPr>
            <p:ph idx="1"/>
          </p:nvPr>
        </p:nvSpPr>
        <p:spPr>
          <a:xfrm>
            <a:off x="581194" y="1849478"/>
            <a:ext cx="9159966" cy="4566447"/>
          </a:xfrm>
        </p:spPr>
        <p:txBody>
          <a:bodyPr>
            <a:normAutofit/>
          </a:bodyPr>
          <a:lstStyle/>
          <a:p>
            <a:pPr marL="0" indent="0">
              <a:buNone/>
            </a:pPr>
            <a:r>
              <a:rPr lang="en-US" sz="2800" b="1" u="sng" dirty="0" err="1">
                <a:solidFill>
                  <a:schemeClr val="tx1"/>
                </a:solidFill>
              </a:rPr>
              <a:t>Tkinter</a:t>
            </a:r>
            <a:r>
              <a:rPr lang="en-US" sz="2800" b="1" u="sng" dirty="0">
                <a:solidFill>
                  <a:schemeClr val="tx1"/>
                </a:solidFill>
              </a:rPr>
              <a:t>: </a:t>
            </a:r>
            <a:r>
              <a:rPr lang="en-US" sz="2800" u="sng" dirty="0">
                <a:solidFill>
                  <a:schemeClr val="tx1"/>
                </a:solidFill>
              </a:rPr>
              <a:t> </a:t>
            </a:r>
            <a:r>
              <a:rPr lang="en-US" sz="2800" dirty="0" err="1">
                <a:solidFill>
                  <a:schemeClr val="tx1"/>
                </a:solidFill>
              </a:rPr>
              <a:t>Tkinter</a:t>
            </a:r>
            <a:r>
              <a:rPr lang="en-US" sz="2800" dirty="0">
                <a:solidFill>
                  <a:schemeClr val="tx1"/>
                </a:solidFill>
              </a:rPr>
              <a:t> is a standard python library. Python with the </a:t>
            </a:r>
            <a:r>
              <a:rPr lang="en-US" sz="2800" dirty="0" err="1">
                <a:solidFill>
                  <a:schemeClr val="tx1"/>
                </a:solidFill>
              </a:rPr>
              <a:t>Tkinter</a:t>
            </a:r>
            <a:r>
              <a:rPr lang="en-US" sz="2800" dirty="0">
                <a:solidFill>
                  <a:schemeClr val="tx1"/>
                </a:solidFill>
              </a:rPr>
              <a:t> module is the fastest and easiest way to develop an object-oriented GUI application. It provides us a variety of common GUI(Graphical user interface) elements that we can use to build our user interface like buttons , menus , and various kinds of entry field and display areas. </a:t>
            </a:r>
            <a:endParaRPr lang="en-IN" sz="2800" dirty="0">
              <a:solidFill>
                <a:schemeClr val="tx1"/>
              </a:solidFill>
            </a:endParaRPr>
          </a:p>
        </p:txBody>
      </p:sp>
      <p:pic>
        <p:nvPicPr>
          <p:cNvPr id="4" name="Picture 3">
            <a:extLst>
              <a:ext uri="{FF2B5EF4-FFF2-40B4-BE49-F238E27FC236}">
                <a16:creationId xmlns:a16="http://schemas.microsoft.com/office/drawing/2014/main" id="{1A57751E-D18E-49AE-B2A3-9D6BCE5E648F}"/>
              </a:ext>
            </a:extLst>
          </p:cNvPr>
          <p:cNvPicPr>
            <a:picLocks noChangeAspect="1"/>
          </p:cNvPicPr>
          <p:nvPr/>
        </p:nvPicPr>
        <p:blipFill>
          <a:blip r:embed="rId2"/>
          <a:stretch>
            <a:fillRect/>
          </a:stretch>
        </p:blipFill>
        <p:spPr>
          <a:xfrm>
            <a:off x="10203859" y="660659"/>
            <a:ext cx="1188820" cy="1188820"/>
          </a:xfrm>
          <a:prstGeom prst="rect">
            <a:avLst/>
          </a:prstGeom>
        </p:spPr>
      </p:pic>
    </p:spTree>
    <p:extLst>
      <p:ext uri="{BB962C8B-B14F-4D97-AF65-F5344CB8AC3E}">
        <p14:creationId xmlns:p14="http://schemas.microsoft.com/office/powerpoint/2010/main" val="2155807650"/>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6D5D8-0F21-4C05-B2B2-F4217B1E771D}"/>
              </a:ext>
            </a:extLst>
          </p:cNvPr>
          <p:cNvSpPr>
            <a:spLocks noGrp="1"/>
          </p:cNvSpPr>
          <p:nvPr>
            <p:ph idx="1"/>
          </p:nvPr>
        </p:nvSpPr>
        <p:spPr>
          <a:xfrm>
            <a:off x="476473" y="972904"/>
            <a:ext cx="8872800" cy="4912192"/>
          </a:xfrm>
        </p:spPr>
        <p:txBody>
          <a:bodyPr>
            <a:normAutofit fontScale="92500"/>
          </a:bodyPr>
          <a:lstStyle/>
          <a:p>
            <a:pPr marL="0" indent="0">
              <a:buNone/>
            </a:pPr>
            <a:r>
              <a:rPr lang="en-US" sz="3000" b="1" u="sng" dirty="0" err="1">
                <a:solidFill>
                  <a:schemeClr val="tx1"/>
                </a:solidFill>
              </a:rPr>
              <a:t>Pyperclip</a:t>
            </a:r>
            <a:r>
              <a:rPr lang="en-US" sz="3200" dirty="0">
                <a:solidFill>
                  <a:schemeClr val="tx1"/>
                </a:solidFill>
              </a:rPr>
              <a:t>: </a:t>
            </a:r>
          </a:p>
          <a:p>
            <a:pPr marL="0" indent="0">
              <a:buNone/>
            </a:pPr>
            <a:r>
              <a:rPr lang="en-US" sz="2800" dirty="0">
                <a:solidFill>
                  <a:schemeClr val="tx1"/>
                </a:solidFill>
              </a:rPr>
              <a:t>This module is used to copying and </a:t>
            </a:r>
          </a:p>
          <a:p>
            <a:pPr marL="0" indent="0">
              <a:buNone/>
            </a:pPr>
            <a:r>
              <a:rPr lang="en-US" sz="2800" dirty="0">
                <a:solidFill>
                  <a:schemeClr val="tx1"/>
                </a:solidFill>
              </a:rPr>
              <a:t>pasting the content on the clipboard in python it takes data of any type and converts it into a “string” type. It can send and receive text using function. It work with both pythons(2.x &amp; 3.x). It has two types of functions:</a:t>
            </a:r>
          </a:p>
          <a:p>
            <a:pPr marL="342900" indent="-342900">
              <a:buFont typeface="+mj-lt"/>
              <a:buAutoNum type="arabicPeriod"/>
            </a:pPr>
            <a:r>
              <a:rPr lang="en-US" sz="2800" dirty="0">
                <a:solidFill>
                  <a:schemeClr val="tx1"/>
                </a:solidFill>
              </a:rPr>
              <a:t>Copy().</a:t>
            </a:r>
          </a:p>
          <a:p>
            <a:pPr marL="342900" indent="-342900">
              <a:buFont typeface="+mj-lt"/>
              <a:buAutoNum type="arabicPeriod"/>
            </a:pPr>
            <a:r>
              <a:rPr lang="en-US" sz="2800" dirty="0">
                <a:solidFill>
                  <a:schemeClr val="tx1"/>
                </a:solidFill>
              </a:rPr>
              <a:t>Paste().</a:t>
            </a:r>
          </a:p>
          <a:p>
            <a:pPr marL="0" indent="0">
              <a:buNone/>
            </a:pPr>
            <a:r>
              <a:rPr lang="en-US" sz="2800" dirty="0">
                <a:solidFill>
                  <a:schemeClr val="tx1"/>
                </a:solidFill>
              </a:rPr>
              <a:t>Here, we are using this to copy the extracted content from the label to the clipboard</a:t>
            </a:r>
            <a:r>
              <a:rPr lang="en-US" sz="2400" dirty="0">
                <a:solidFill>
                  <a:schemeClr val="tx1"/>
                </a:solidFill>
              </a:rPr>
              <a:t>.</a:t>
            </a:r>
          </a:p>
        </p:txBody>
      </p:sp>
      <p:pic>
        <p:nvPicPr>
          <p:cNvPr id="4" name="Picture 3">
            <a:extLst>
              <a:ext uri="{FF2B5EF4-FFF2-40B4-BE49-F238E27FC236}">
                <a16:creationId xmlns:a16="http://schemas.microsoft.com/office/drawing/2014/main" id="{7CBCEDAD-02D2-4EA3-AB5F-C55867232A4C}"/>
              </a:ext>
            </a:extLst>
          </p:cNvPr>
          <p:cNvPicPr>
            <a:picLocks noChangeAspect="1"/>
          </p:cNvPicPr>
          <p:nvPr/>
        </p:nvPicPr>
        <p:blipFill>
          <a:blip r:embed="rId2"/>
          <a:stretch>
            <a:fillRect/>
          </a:stretch>
        </p:blipFill>
        <p:spPr>
          <a:xfrm>
            <a:off x="10203859" y="660659"/>
            <a:ext cx="1188820" cy="1188820"/>
          </a:xfrm>
          <a:prstGeom prst="rect">
            <a:avLst/>
          </a:prstGeom>
        </p:spPr>
      </p:pic>
    </p:spTree>
    <p:extLst>
      <p:ext uri="{BB962C8B-B14F-4D97-AF65-F5344CB8AC3E}">
        <p14:creationId xmlns:p14="http://schemas.microsoft.com/office/powerpoint/2010/main" val="192877062"/>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B29E0-4957-4CD2-8212-15DE9E51E358}"/>
              </a:ext>
            </a:extLst>
          </p:cNvPr>
          <p:cNvSpPr>
            <a:spLocks noGrp="1"/>
          </p:cNvSpPr>
          <p:nvPr>
            <p:ph idx="1"/>
          </p:nvPr>
        </p:nvSpPr>
        <p:spPr>
          <a:xfrm>
            <a:off x="474660" y="2108718"/>
            <a:ext cx="11029615" cy="4132283"/>
          </a:xfrm>
        </p:spPr>
        <p:txBody>
          <a:bodyPr>
            <a:normAutofit/>
          </a:bodyPr>
          <a:lstStyle/>
          <a:p>
            <a:pPr marL="0" indent="0">
              <a:buNone/>
            </a:pPr>
            <a:r>
              <a:rPr lang="en-US" sz="2800" b="1" u="sng" dirty="0">
                <a:solidFill>
                  <a:schemeClr val="tx1"/>
                </a:solidFill>
              </a:rPr>
              <a:t>Random</a:t>
            </a:r>
            <a:r>
              <a:rPr lang="en-US" sz="2800" dirty="0">
                <a:solidFill>
                  <a:schemeClr val="tx1"/>
                </a:solidFill>
              </a:rPr>
              <a:t>: </a:t>
            </a:r>
          </a:p>
          <a:p>
            <a:pPr marL="0" indent="0">
              <a:buNone/>
            </a:pPr>
            <a:r>
              <a:rPr lang="en-US" sz="2800" dirty="0">
                <a:solidFill>
                  <a:schemeClr val="tx1"/>
                </a:solidFill>
              </a:rPr>
              <a:t>It is a built-in module file in python that </a:t>
            </a:r>
          </a:p>
          <a:p>
            <a:pPr marL="0" indent="0">
              <a:buNone/>
            </a:pPr>
            <a:r>
              <a:rPr lang="en-US" sz="2800" dirty="0">
                <a:solidFill>
                  <a:schemeClr val="tx1"/>
                </a:solidFill>
              </a:rPr>
              <a:t>in used to generate random number. This modules access </a:t>
            </a:r>
          </a:p>
          <a:p>
            <a:pPr marL="0" indent="0">
              <a:buNone/>
            </a:pPr>
            <a:r>
              <a:rPr lang="en-US" sz="2800" dirty="0">
                <a:solidFill>
                  <a:schemeClr val="tx1"/>
                </a:solidFill>
              </a:rPr>
              <a:t>to functions that support many operations.</a:t>
            </a:r>
          </a:p>
        </p:txBody>
      </p:sp>
      <p:pic>
        <p:nvPicPr>
          <p:cNvPr id="4" name="Picture 3">
            <a:extLst>
              <a:ext uri="{FF2B5EF4-FFF2-40B4-BE49-F238E27FC236}">
                <a16:creationId xmlns:a16="http://schemas.microsoft.com/office/drawing/2014/main" id="{57E1EEE7-91C4-489F-971E-BE4C11F31778}"/>
              </a:ext>
            </a:extLst>
          </p:cNvPr>
          <p:cNvPicPr>
            <a:picLocks noChangeAspect="1"/>
          </p:cNvPicPr>
          <p:nvPr/>
        </p:nvPicPr>
        <p:blipFill>
          <a:blip r:embed="rId2"/>
          <a:stretch>
            <a:fillRect/>
          </a:stretch>
        </p:blipFill>
        <p:spPr>
          <a:xfrm>
            <a:off x="10203859" y="660659"/>
            <a:ext cx="1188820" cy="1188820"/>
          </a:xfrm>
          <a:prstGeom prst="rect">
            <a:avLst/>
          </a:prstGeom>
        </p:spPr>
      </p:pic>
    </p:spTree>
    <p:extLst>
      <p:ext uri="{BB962C8B-B14F-4D97-AF65-F5344CB8AC3E}">
        <p14:creationId xmlns:p14="http://schemas.microsoft.com/office/powerpoint/2010/main" val="2966963146"/>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370</TotalTime>
  <Words>1369</Words>
  <Application>Microsoft Office PowerPoint</Application>
  <PresentationFormat>Widescreen</PresentationFormat>
  <Paragraphs>147</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Consolas</vt:lpstr>
      <vt:lpstr>Georgia</vt:lpstr>
      <vt:lpstr>Trebuchet MS</vt:lpstr>
      <vt:lpstr>Wingdings 3</vt:lpstr>
      <vt:lpstr>Facet</vt:lpstr>
      <vt:lpstr>Random password generator </vt:lpstr>
      <vt:lpstr>Context</vt:lpstr>
      <vt:lpstr>Introduction </vt:lpstr>
      <vt:lpstr>Abstract</vt:lpstr>
      <vt:lpstr>PowerPoint Presentation</vt:lpstr>
      <vt:lpstr>Features of R.P.G. </vt:lpstr>
      <vt:lpstr>Methodology</vt:lpstr>
      <vt:lpstr>PowerPoint Presentation</vt:lpstr>
      <vt:lpstr>PowerPoint Presentation</vt:lpstr>
      <vt:lpstr>Proposed System. </vt:lpstr>
      <vt:lpstr>Sources Code</vt:lpstr>
      <vt:lpstr>PowerPoint Presentation</vt:lpstr>
      <vt:lpstr>PowerPoint Presentation</vt:lpstr>
      <vt:lpstr>PowerPoint Presentation</vt:lpstr>
      <vt:lpstr>PowerPoint Presentation</vt:lpstr>
      <vt:lpstr>Password Rules </vt:lpstr>
      <vt:lpstr>Conclusion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password generator</dc:title>
  <dc:creator>dinesh vanguri</dc:creator>
  <cp:lastModifiedBy>dinesh vanguri</cp:lastModifiedBy>
  <cp:revision>31</cp:revision>
  <dcterms:created xsi:type="dcterms:W3CDTF">2021-01-03T07:54:19Z</dcterms:created>
  <dcterms:modified xsi:type="dcterms:W3CDTF">2021-01-25T08:15:43Z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