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Lst>
  <p:sldSz cx="9144000" cy="5143500" type="screen16x9"/>
  <p:notesSz cx="6858000" cy="9144000"/>
  <p:embeddedFontLst>
    <p:embeddedFont>
      <p:font typeface="PT Sans Narrow" charset="0"/>
      <p:regular r:id="rId22"/>
      <p:bold r:id="rId23"/>
    </p:embeddedFont>
    <p:embeddedFont>
      <p:font typeface="Open Sans" charset="0"/>
      <p:regular r:id="rId24"/>
      <p:bold r:id="rId25"/>
      <p:italic r:id="rId26"/>
      <p:boldItalic r:id="rId27"/>
    </p:embeddedFont>
    <p:embeddedFont>
      <p:font typeface="Roboto"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b56c079bc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b56c079bc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b56c079bce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b56c079bc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b56c079bce_1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b56c079bce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56c079bce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56c079bc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b56c079bce_1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b56c079bce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ae2b385cb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ae2b385cb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ae2b385cbe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ae2b385cbe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ae2b385cbe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ae2b385cbe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56c079bce_1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b56c079bce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b56c079bce_1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b56c079bce_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b56c079bc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b56c079bc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56c079bce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56c079bce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b56c079bce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b56c079bce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b56c079bce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b56c079bce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b56c079bce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b56c079bce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b56c079bce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b56c079bce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b56c079bce_1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b56c079bce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56c079bc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56c079b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datetime.htm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docs.python.org/3/library/calendar.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hackernoon.com/how-to-convert-speech-to-text-in-python-q0263tzp" TargetMode="External"/><Relationship Id="rId7" Type="http://schemas.openxmlformats.org/officeDocument/2006/relationships/hyperlink" Target="https://pypi.org/project/PyAudio/"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pypi.org/project/pyttsx3/2.7/" TargetMode="External"/><Relationship Id="rId5" Type="http://schemas.openxmlformats.org/officeDocument/2006/relationships/hyperlink" Target="https://pypi.org/project/SpeechRecognition/" TargetMode="External"/><Relationship Id="rId4" Type="http://schemas.openxmlformats.org/officeDocument/2006/relationships/hyperlink" Target="http://www.igntu.ac.in/eContent/IGNTU-eContent-815947141046-MA-Linguistics-4-HarjitSingh-ComputationalLinguistics-5.pdf"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454850" y="1303325"/>
            <a:ext cx="8520600" cy="18273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SPEECH TO TEXT AND TEXT TO SPEECH CONVERSION</a:t>
            </a:r>
            <a:endParaRPr/>
          </a:p>
        </p:txBody>
      </p:sp>
      <p:sp>
        <p:nvSpPr>
          <p:cNvPr id="67" name="Google Shape;67;p13"/>
          <p:cNvSpPr txBox="1">
            <a:spLocks noGrp="1"/>
          </p:cNvSpPr>
          <p:nvPr>
            <p:ph type="subTitle" idx="1"/>
          </p:nvPr>
        </p:nvSpPr>
        <p:spPr>
          <a:xfrm>
            <a:off x="299000" y="3867600"/>
            <a:ext cx="8832300" cy="1275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600"/>
              <a:t>TEAM-                </a:t>
            </a:r>
            <a:endParaRPr sz="1600">
              <a:solidFill>
                <a:srgbClr val="000000"/>
              </a:solidFill>
            </a:endParaRPr>
          </a:p>
          <a:p>
            <a:pPr marL="0" lvl="0" indent="0" algn="r" rtl="0">
              <a:spcBef>
                <a:spcPts val="0"/>
              </a:spcBef>
              <a:spcAft>
                <a:spcPts val="0"/>
              </a:spcAft>
              <a:buNone/>
            </a:pPr>
            <a:r>
              <a:rPr lang="en" sz="1600">
                <a:solidFill>
                  <a:srgbClr val="000000"/>
                </a:solidFill>
              </a:rPr>
              <a:t>D.BHAVANA-17R01A05D0 </a:t>
            </a:r>
            <a:endParaRPr sz="1600">
              <a:solidFill>
                <a:srgbClr val="000000"/>
              </a:solidFill>
            </a:endParaRPr>
          </a:p>
          <a:p>
            <a:pPr marL="0" lvl="0" indent="0" algn="r" rtl="0">
              <a:spcBef>
                <a:spcPts val="0"/>
              </a:spcBef>
              <a:spcAft>
                <a:spcPts val="0"/>
              </a:spcAft>
              <a:buNone/>
            </a:pPr>
            <a:r>
              <a:rPr lang="en" sz="1600">
                <a:solidFill>
                  <a:srgbClr val="000000"/>
                </a:solidFill>
              </a:rPr>
              <a:t>J.NIHARIKA-17R01A05D6</a:t>
            </a:r>
            <a:endParaRPr sz="1600">
              <a:solidFill>
                <a:srgbClr val="000000"/>
              </a:solidFill>
            </a:endParaRPr>
          </a:p>
          <a:p>
            <a:pPr marL="0" lvl="0" indent="0" algn="r" rtl="0">
              <a:spcBef>
                <a:spcPts val="0"/>
              </a:spcBef>
              <a:spcAft>
                <a:spcPts val="0"/>
              </a:spcAft>
              <a:buNone/>
            </a:pPr>
            <a:r>
              <a:rPr lang="en" sz="1600">
                <a:solidFill>
                  <a:srgbClr val="000000"/>
                </a:solidFill>
              </a:rPr>
              <a:t>NISHA THAKUR-17R01A05F2</a:t>
            </a:r>
            <a:endParaRPr sz="1600">
              <a:solidFill>
                <a:srgbClr val="000000"/>
              </a:solidFill>
            </a:endParaRPr>
          </a:p>
          <a:p>
            <a:pPr marL="0" lvl="0" indent="0" algn="r" rtl="0">
              <a:spcBef>
                <a:spcPts val="0"/>
              </a:spcBef>
              <a:spcAft>
                <a:spcPts val="0"/>
              </a:spcAft>
              <a:buNone/>
            </a:pPr>
            <a:r>
              <a:rPr lang="en" sz="1600">
                <a:solidFill>
                  <a:srgbClr val="000000"/>
                </a:solidFill>
              </a:rPr>
              <a:t>Y.SRUJANA-17R01A05H8</a:t>
            </a:r>
            <a:endParaRPr sz="1600">
              <a:solidFill>
                <a:srgbClr val="000000"/>
              </a:solidFill>
            </a:endParaRPr>
          </a:p>
          <a:p>
            <a:pPr marL="0" lvl="0" indent="0" algn="r" rtl="0">
              <a:spcBef>
                <a:spcPts val="0"/>
              </a:spcBef>
              <a:spcAft>
                <a:spcPts val="0"/>
              </a:spcAft>
              <a:buNone/>
            </a:pPr>
            <a:endParaRPr sz="1600"/>
          </a:p>
          <a:p>
            <a:pPr marL="0" lvl="0" indent="0" algn="r" rtl="0">
              <a:spcBef>
                <a:spcPts val="0"/>
              </a:spcBef>
              <a:spcAft>
                <a:spcPts val="0"/>
              </a:spcAft>
              <a:buNone/>
            </a:pP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SOFTWARE REQUIREMENTS</a:t>
            </a:r>
            <a:endParaRPr b="1"/>
          </a:p>
        </p:txBody>
      </p:sp>
      <p:sp>
        <p:nvSpPr>
          <p:cNvPr id="122" name="Google Shape;122;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Operating System   - Windows</a:t>
            </a:r>
            <a:endParaRPr/>
          </a:p>
          <a:p>
            <a:pPr marL="457200" lvl="0" indent="-342900" algn="l" rtl="0">
              <a:spcBef>
                <a:spcPts val="0"/>
              </a:spcBef>
              <a:spcAft>
                <a:spcPts val="0"/>
              </a:spcAft>
              <a:buSzPts val="1800"/>
              <a:buChar char="❏"/>
            </a:pPr>
            <a:r>
              <a:rPr lang="en"/>
              <a:t>Coding Language    -Python</a:t>
            </a:r>
            <a:endParaRPr/>
          </a:p>
          <a:p>
            <a:pPr marL="457200" lvl="0" indent="-342900" algn="l" rtl="0">
              <a:spcBef>
                <a:spcPts val="0"/>
              </a:spcBef>
              <a:spcAft>
                <a:spcPts val="0"/>
              </a:spcAft>
              <a:buSzPts val="1800"/>
              <a:buChar char="❏"/>
            </a:pPr>
            <a:r>
              <a:rPr lang="en"/>
              <a:t>IDE                           -IDLE Python 3.8</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MODULES</a:t>
            </a:r>
            <a:endParaRPr b="1"/>
          </a:p>
        </p:txBody>
      </p:sp>
      <p:sp>
        <p:nvSpPr>
          <p:cNvPr id="128" name="Google Shape;128;p23"/>
          <p:cNvSpPr txBox="1">
            <a:spLocks noGrp="1"/>
          </p:cNvSpPr>
          <p:nvPr>
            <p:ph type="body" idx="1"/>
          </p:nvPr>
        </p:nvSpPr>
        <p:spPr>
          <a:xfrm>
            <a:off x="311700" y="1266325"/>
            <a:ext cx="8520600" cy="3369000"/>
          </a:xfrm>
          <a:prstGeom prst="rect">
            <a:avLst/>
          </a:prstGeom>
        </p:spPr>
        <p:txBody>
          <a:bodyPr spcFirstLastPara="1" wrap="square" lIns="91425" tIns="91425" rIns="91425" bIns="91425" anchor="t" anchorCtr="0">
            <a:normAutofit fontScale="92500" lnSpcReduction="10000"/>
          </a:bodyPr>
          <a:lstStyle/>
          <a:p>
            <a:pPr marL="457200" lvl="0" indent="-344996" algn="l" rtl="0">
              <a:spcBef>
                <a:spcPts val="0"/>
              </a:spcBef>
              <a:spcAft>
                <a:spcPts val="0"/>
              </a:spcAft>
              <a:buSzPct val="100000"/>
              <a:buChar char="❏"/>
            </a:pPr>
            <a:r>
              <a:rPr lang="en" sz="3332">
                <a:solidFill>
                  <a:srgbClr val="40424E"/>
                </a:solidFill>
                <a:highlight>
                  <a:srgbClr val="FFFFFF"/>
                </a:highlight>
              </a:rPr>
              <a:t>Python Speech Recognition module</a:t>
            </a:r>
            <a:endParaRPr sz="3332">
              <a:solidFill>
                <a:srgbClr val="40424E"/>
              </a:solidFill>
              <a:highlight>
                <a:srgbClr val="FFFFFF"/>
              </a:highlight>
            </a:endParaRPr>
          </a:p>
          <a:p>
            <a:pPr marL="457200" lvl="0" indent="-344996" algn="l" rtl="0">
              <a:spcBef>
                <a:spcPts val="0"/>
              </a:spcBef>
              <a:spcAft>
                <a:spcPts val="0"/>
              </a:spcAft>
              <a:buClr>
                <a:srgbClr val="40424E"/>
              </a:buClr>
              <a:buSzPct val="100000"/>
              <a:buChar char="❏"/>
            </a:pPr>
            <a:r>
              <a:rPr lang="en" sz="3332">
                <a:solidFill>
                  <a:srgbClr val="40424E"/>
                </a:solidFill>
                <a:highlight>
                  <a:srgbClr val="FFFFFF"/>
                </a:highlight>
              </a:rPr>
              <a:t>Python webbrowser module</a:t>
            </a:r>
            <a:endParaRPr sz="3332">
              <a:solidFill>
                <a:srgbClr val="40424E"/>
              </a:solidFill>
              <a:highlight>
                <a:srgbClr val="FFFFFF"/>
              </a:highlight>
            </a:endParaRPr>
          </a:p>
          <a:p>
            <a:pPr marL="457200" lvl="0" indent="-344996" algn="l" rtl="0">
              <a:spcBef>
                <a:spcPts val="0"/>
              </a:spcBef>
              <a:spcAft>
                <a:spcPts val="0"/>
              </a:spcAft>
              <a:buClr>
                <a:srgbClr val="40424E"/>
              </a:buClr>
              <a:buSzPct val="100000"/>
              <a:buChar char="❏"/>
            </a:pPr>
            <a:r>
              <a:rPr lang="en" sz="3332">
                <a:solidFill>
                  <a:srgbClr val="40424E"/>
                </a:solidFill>
                <a:highlight>
                  <a:srgbClr val="FFFFFF"/>
                </a:highlight>
              </a:rPr>
              <a:t>Python time module</a:t>
            </a:r>
            <a:endParaRPr sz="3332">
              <a:solidFill>
                <a:srgbClr val="40424E"/>
              </a:solidFill>
              <a:highlight>
                <a:srgbClr val="FFFFFF"/>
              </a:highlight>
            </a:endParaRPr>
          </a:p>
          <a:p>
            <a:pPr marL="457200" lvl="0" indent="-344996" algn="l" rtl="0">
              <a:spcBef>
                <a:spcPts val="0"/>
              </a:spcBef>
              <a:spcAft>
                <a:spcPts val="0"/>
              </a:spcAft>
              <a:buClr>
                <a:srgbClr val="40424E"/>
              </a:buClr>
              <a:buSzPct val="100000"/>
              <a:buChar char="❏"/>
            </a:pPr>
            <a:r>
              <a:rPr lang="en" sz="3332">
                <a:solidFill>
                  <a:srgbClr val="40424E"/>
                </a:solidFill>
                <a:highlight>
                  <a:srgbClr val="FFFFFF"/>
                </a:highlight>
              </a:rPr>
              <a:t>Python playsound module</a:t>
            </a:r>
            <a:endParaRPr sz="3332">
              <a:solidFill>
                <a:srgbClr val="40424E"/>
              </a:solidFill>
              <a:highlight>
                <a:srgbClr val="FFFFFF"/>
              </a:highlight>
            </a:endParaRPr>
          </a:p>
          <a:p>
            <a:pPr marL="457200" lvl="0" indent="-344996" algn="l" rtl="0">
              <a:spcBef>
                <a:spcPts val="0"/>
              </a:spcBef>
              <a:spcAft>
                <a:spcPts val="0"/>
              </a:spcAft>
              <a:buClr>
                <a:srgbClr val="40424E"/>
              </a:buClr>
              <a:buSzPct val="100000"/>
              <a:buChar char="❏"/>
            </a:pPr>
            <a:r>
              <a:rPr lang="en" sz="3332">
                <a:solidFill>
                  <a:srgbClr val="40424E"/>
                </a:solidFill>
                <a:highlight>
                  <a:srgbClr val="FFFFFF"/>
                </a:highlight>
              </a:rPr>
              <a:t>Python os module</a:t>
            </a:r>
            <a:endParaRPr sz="3332">
              <a:solidFill>
                <a:srgbClr val="40424E"/>
              </a:solidFill>
              <a:highlight>
                <a:srgbClr val="FFFFFF"/>
              </a:highlight>
            </a:endParaRPr>
          </a:p>
          <a:p>
            <a:pPr marL="457200" lvl="0" indent="-344996" algn="l" rtl="0">
              <a:spcBef>
                <a:spcPts val="0"/>
              </a:spcBef>
              <a:spcAft>
                <a:spcPts val="0"/>
              </a:spcAft>
              <a:buClr>
                <a:srgbClr val="40424E"/>
              </a:buClr>
              <a:buSzPct val="100000"/>
              <a:buChar char="❏"/>
            </a:pPr>
            <a:r>
              <a:rPr lang="en" sz="3332">
                <a:solidFill>
                  <a:srgbClr val="40424E"/>
                </a:solidFill>
                <a:highlight>
                  <a:srgbClr val="FFFFFF"/>
                </a:highlight>
              </a:rPr>
              <a:t>Python gTTS module</a:t>
            </a:r>
            <a:endParaRPr sz="3332">
              <a:solidFill>
                <a:srgbClr val="40424E"/>
              </a:solidFill>
              <a:highlight>
                <a:srgbClr val="FFFFFF"/>
              </a:highlight>
            </a:endParaRPr>
          </a:p>
          <a:p>
            <a:pPr marL="457200" lvl="0" indent="0" algn="l" rtl="0">
              <a:spcBef>
                <a:spcPts val="1200"/>
              </a:spcBef>
              <a:spcAft>
                <a:spcPts val="0"/>
              </a:spcAft>
              <a:buNone/>
            </a:pPr>
            <a:endParaRPr sz="2380">
              <a:solidFill>
                <a:srgbClr val="40424E"/>
              </a:solidFill>
              <a:highlight>
                <a:srgbClr val="FFFFFF"/>
              </a:highlight>
            </a:endParaRPr>
          </a:p>
          <a:p>
            <a:pPr marL="457200" lvl="0" indent="0" algn="l" rtl="0">
              <a:spcBef>
                <a:spcPts val="1200"/>
              </a:spcBef>
              <a:spcAft>
                <a:spcPts val="0"/>
              </a:spcAft>
              <a:buNone/>
            </a:pPr>
            <a:endParaRPr sz="2380">
              <a:solidFill>
                <a:srgbClr val="40424E"/>
              </a:solidFill>
              <a:highlight>
                <a:srgbClr val="FFFFFF"/>
              </a:highlight>
            </a:endParaRPr>
          </a:p>
          <a:p>
            <a:pPr marL="457200" lvl="0" indent="0" algn="l" rtl="0">
              <a:spcBef>
                <a:spcPts val="1200"/>
              </a:spcBef>
              <a:spcAft>
                <a:spcPts val="0"/>
              </a:spcAft>
              <a:buNone/>
            </a:pPr>
            <a:endParaRPr>
              <a:solidFill>
                <a:srgbClr val="40424E"/>
              </a:solidFill>
              <a:highlight>
                <a:srgbClr val="FFFFFF"/>
              </a:highlight>
            </a:endParaRPr>
          </a:p>
          <a:p>
            <a:pPr marL="457200" lvl="0" indent="0" algn="l" rtl="0">
              <a:spcBef>
                <a:spcPts val="1200"/>
              </a:spcBef>
              <a:spcAft>
                <a:spcPts val="0"/>
              </a:spcAft>
              <a:buNone/>
            </a:pPr>
            <a:endParaRPr>
              <a:solidFill>
                <a:srgbClr val="40424E"/>
              </a:solidFill>
              <a:highlight>
                <a:srgbClr val="FFFFFF"/>
              </a:highlight>
            </a:endParaRPr>
          </a:p>
          <a:p>
            <a:pPr marL="457200" lvl="0" indent="0" algn="l" rtl="0">
              <a:spcBef>
                <a:spcPts val="1200"/>
              </a:spcBef>
              <a:spcAft>
                <a:spcPts val="1200"/>
              </a:spcAft>
              <a:buNone/>
            </a:pPr>
            <a:endParaRPr>
              <a:solidFill>
                <a:srgbClr val="40424E"/>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b="1">
                <a:highlight>
                  <a:srgbClr val="FFFFFF"/>
                </a:highlight>
              </a:rPr>
              <a:t>PYTHON Speech Recognition MODULE</a:t>
            </a:r>
            <a:endParaRPr sz="2500" b="1"/>
          </a:p>
        </p:txBody>
      </p:sp>
      <p:sp>
        <p:nvSpPr>
          <p:cNvPr id="134" name="Google Shape;134;p24"/>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464646"/>
              </a:buClr>
              <a:buSzPts val="1800"/>
              <a:buChar char="❏"/>
            </a:pPr>
            <a:r>
              <a:rPr lang="en">
                <a:solidFill>
                  <a:srgbClr val="464646"/>
                </a:solidFill>
              </a:rPr>
              <a:t>Library for performing speech recognition, with support for several engines and APIs, online and offline.</a:t>
            </a:r>
            <a:endParaRPr>
              <a:solidFill>
                <a:srgbClr val="464646"/>
              </a:solidFill>
            </a:endParaRPr>
          </a:p>
          <a:p>
            <a:pPr marL="457200" lvl="0" indent="-342900" algn="l" rtl="0">
              <a:spcBef>
                <a:spcPts val="0"/>
              </a:spcBef>
              <a:spcAft>
                <a:spcPts val="0"/>
              </a:spcAft>
              <a:buClr>
                <a:srgbClr val="464646"/>
              </a:buClr>
              <a:buSzPts val="1800"/>
              <a:buChar char="❏"/>
            </a:pPr>
            <a:r>
              <a:rPr lang="en">
                <a:solidFill>
                  <a:srgbClr val="464646"/>
                </a:solidFill>
              </a:rPr>
              <a:t>The first component of speech recognition is, of course, speech. Speech must be converted from physical sound to an electrical signal with a microphone, and then to digital data with an analog-to-digital converter.</a:t>
            </a:r>
            <a:endParaRPr>
              <a:solidFill>
                <a:srgbClr val="46464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500" b="1">
                <a:highlight>
                  <a:schemeClr val="lt1"/>
                </a:highlight>
              </a:rPr>
              <a:t>PYTHON </a:t>
            </a:r>
            <a:r>
              <a:rPr lang="en" sz="2500">
                <a:highlight>
                  <a:schemeClr val="lt1"/>
                </a:highlight>
              </a:rPr>
              <a:t>webbrowser</a:t>
            </a:r>
            <a:r>
              <a:rPr lang="en" sz="2500" b="1">
                <a:highlight>
                  <a:schemeClr val="lt1"/>
                </a:highlight>
              </a:rPr>
              <a:t> MODULE</a:t>
            </a:r>
            <a:endParaRPr sz="2500" b="1"/>
          </a:p>
        </p:txBody>
      </p:sp>
      <p:sp>
        <p:nvSpPr>
          <p:cNvPr id="140" name="Google Shape;140;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Char char="❏"/>
            </a:pPr>
            <a:r>
              <a:rPr lang="en">
                <a:solidFill>
                  <a:srgbClr val="000000"/>
                </a:solidFill>
              </a:rPr>
              <a:t>The webbrowser module provides a high-level interface to allow displaying Web-based documents to users. </a:t>
            </a:r>
            <a:endParaRPr>
              <a:solidFill>
                <a:srgbClr val="000000"/>
              </a:solidFill>
            </a:endParaRPr>
          </a:p>
          <a:p>
            <a:pPr marL="457200" lvl="0" indent="-355600" algn="l" rtl="0">
              <a:spcBef>
                <a:spcPts val="0"/>
              </a:spcBef>
              <a:spcAft>
                <a:spcPts val="0"/>
              </a:spcAft>
              <a:buClr>
                <a:srgbClr val="000000"/>
              </a:buClr>
              <a:buSzPts val="2000"/>
              <a:buChar char="❏"/>
            </a:pPr>
            <a:r>
              <a:rPr lang="en">
                <a:solidFill>
                  <a:srgbClr val="000000"/>
                </a:solidFill>
              </a:rPr>
              <a:t>Under most circumstances, simply calling the open() function from this module will do the right thing. You have to import the module and use open() function.</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249725" y="39545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500" b="1">
                <a:highlight>
                  <a:schemeClr val="lt1"/>
                </a:highlight>
              </a:rPr>
              <a:t>PYTHON </a:t>
            </a:r>
            <a:r>
              <a:rPr lang="en" sz="2500">
                <a:highlight>
                  <a:schemeClr val="lt1"/>
                </a:highlight>
              </a:rPr>
              <a:t>time</a:t>
            </a:r>
            <a:r>
              <a:rPr lang="en" sz="2500" b="1">
                <a:highlight>
                  <a:schemeClr val="lt1"/>
                </a:highlight>
              </a:rPr>
              <a:t> MODULE</a:t>
            </a:r>
            <a:endParaRPr sz="2500" b="1">
              <a:highlight>
                <a:schemeClr val="lt1"/>
              </a:highlight>
            </a:endParaRPr>
          </a:p>
          <a:p>
            <a:pPr marL="0" lvl="0" indent="0" algn="l" rtl="0">
              <a:spcBef>
                <a:spcPts val="1200"/>
              </a:spcBef>
              <a:spcAft>
                <a:spcPts val="0"/>
              </a:spcAft>
              <a:buNone/>
            </a:pPr>
            <a:endParaRPr sz="2500" b="1"/>
          </a:p>
        </p:txBody>
      </p:sp>
      <p:sp>
        <p:nvSpPr>
          <p:cNvPr id="146" name="Google Shape;146;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464646"/>
              </a:buClr>
              <a:buSzPts val="1800"/>
              <a:buChar char="❏"/>
            </a:pPr>
            <a:r>
              <a:rPr lang="en">
                <a:solidFill>
                  <a:srgbClr val="222222"/>
                </a:solidFill>
                <a:highlight>
                  <a:srgbClr val="FFFFFF"/>
                </a:highlight>
              </a:rPr>
              <a:t>T</a:t>
            </a:r>
            <a:r>
              <a:rPr lang="en">
                <a:solidFill>
                  <a:srgbClr val="000000"/>
                </a:solidFill>
                <a:highlight>
                  <a:srgbClr val="FFFFFF"/>
                </a:highlight>
              </a:rPr>
              <a:t>his module provides various time-related functions. For related functionality, see also the </a:t>
            </a:r>
            <a:r>
              <a:rPr lang="en">
                <a:solidFill>
                  <a:srgbClr val="000000"/>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datetime</a:t>
            </a:r>
            <a:r>
              <a:rPr lang="en">
                <a:solidFill>
                  <a:srgbClr val="000000"/>
                </a:solidFill>
                <a:highlight>
                  <a:srgbClr val="FFFFFF"/>
                </a:highlight>
              </a:rPr>
              <a:t> and </a:t>
            </a:r>
            <a:r>
              <a:rPr lang="en">
                <a:solidFill>
                  <a:srgbClr val="000000"/>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calendar</a:t>
            </a:r>
            <a:r>
              <a:rPr lang="en">
                <a:solidFill>
                  <a:srgbClr val="000000"/>
                </a:solidFill>
                <a:highlight>
                  <a:srgbClr val="FFFFFF"/>
                </a:highlight>
              </a:rPr>
              <a:t> modules.</a:t>
            </a:r>
            <a:endParaRPr>
              <a:solidFill>
                <a:srgbClr val="000000"/>
              </a:solidFill>
              <a:highlight>
                <a:srgbClr val="FFFFFF"/>
              </a:highlight>
            </a:endParaRPr>
          </a:p>
          <a:p>
            <a:pPr marL="457200" lvl="0" indent="-342900" algn="l" rtl="0">
              <a:spcBef>
                <a:spcPts val="0"/>
              </a:spcBef>
              <a:spcAft>
                <a:spcPts val="0"/>
              </a:spcAft>
              <a:buClr>
                <a:srgbClr val="000000"/>
              </a:buClr>
              <a:buSzPts val="1800"/>
              <a:buChar char="❏"/>
            </a:pPr>
            <a:r>
              <a:rPr lang="en">
                <a:solidFill>
                  <a:srgbClr val="000000"/>
                </a:solidFill>
                <a:highlight>
                  <a:srgbClr val="FFFFFF"/>
                </a:highlight>
              </a:rPr>
              <a:t>Although this module is always available, not all functions are available on all platforms.</a:t>
            </a:r>
            <a:endParaRPr>
              <a:solidFill>
                <a:srgbClr val="000000"/>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SzPts val="990"/>
              <a:buNone/>
            </a:pPr>
            <a:r>
              <a:rPr lang="en" sz="2650">
                <a:highlight>
                  <a:schemeClr val="lt1"/>
                </a:highlight>
              </a:rPr>
              <a:t>PYTHON playsound MODULE</a:t>
            </a:r>
            <a:endParaRPr sz="3640"/>
          </a:p>
        </p:txBody>
      </p:sp>
      <p:sp>
        <p:nvSpPr>
          <p:cNvPr id="152" name="Google Shape;152;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a:solidFill>
                  <a:srgbClr val="000000"/>
                </a:solidFill>
              </a:rPr>
              <a:t>The playsound module is a cross platform module that can play audio files. This doesn't have any dependencies, simply install with pip in your virtual environment and run.</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 Implementation is different on platforms. </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944">
                <a:highlight>
                  <a:schemeClr val="lt1"/>
                </a:highlight>
              </a:rPr>
              <a:t>PYTHON os MODULE</a:t>
            </a:r>
            <a:endParaRPr sz="4044"/>
          </a:p>
        </p:txBody>
      </p:sp>
      <p:sp>
        <p:nvSpPr>
          <p:cNvPr id="158" name="Google Shape;158;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a:solidFill>
                  <a:srgbClr val="000000"/>
                </a:solidFill>
              </a:rPr>
              <a:t>The OS module in python provides functions for interacting with the operating system. </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OS, comes under Python's standard utility modules. </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This module provides a portable way of using operating system dependent functionality. </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This modules include many functions to interact with the file system.</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2944">
                <a:highlight>
                  <a:schemeClr val="lt1"/>
                </a:highlight>
              </a:rPr>
              <a:t>PYTHON gTTS MODULE</a:t>
            </a:r>
            <a:endParaRPr sz="4044"/>
          </a:p>
          <a:p>
            <a:pPr marL="0" lvl="0" indent="0" algn="l" rtl="0">
              <a:spcBef>
                <a:spcPts val="1200"/>
              </a:spcBef>
              <a:spcAft>
                <a:spcPts val="0"/>
              </a:spcAft>
              <a:buNone/>
            </a:pPr>
            <a:endParaRPr/>
          </a:p>
        </p:txBody>
      </p:sp>
      <p:sp>
        <p:nvSpPr>
          <p:cNvPr id="164" name="Google Shape;164;p2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a:solidFill>
                  <a:srgbClr val="000000"/>
                </a:solidFill>
              </a:rPr>
              <a:t>gTTS (</a:t>
            </a:r>
            <a:r>
              <a:rPr lang="en" i="1">
                <a:solidFill>
                  <a:srgbClr val="000000"/>
                </a:solidFill>
              </a:rPr>
              <a:t>Google Text-to-Speech</a:t>
            </a:r>
            <a:r>
              <a:rPr lang="en">
                <a:solidFill>
                  <a:srgbClr val="000000"/>
                </a:solidFill>
              </a:rPr>
              <a:t>), a Python library and CLI tool to interface with Google Translate text-to-speech API. </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Writes spoken mp3 data to a file, a file-like object (bytestring) for further audio manipulation, or stdout.</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 It features flexible pre-processing and tokenizing.</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76" name="Google Shape;176;p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u="sng">
                <a:solidFill>
                  <a:schemeClr val="hlink"/>
                </a:solidFill>
                <a:hlinkClick r:id="rId3"/>
              </a:rPr>
              <a:t>https://hackernoon.com/how-to-convert-speech-to-text-in-python-q0263tzp</a:t>
            </a:r>
            <a:endParaRPr/>
          </a:p>
          <a:p>
            <a:pPr marL="457200" lvl="0" indent="-342900" algn="l" rtl="0">
              <a:spcBef>
                <a:spcPts val="0"/>
              </a:spcBef>
              <a:spcAft>
                <a:spcPts val="0"/>
              </a:spcAft>
              <a:buSzPts val="1800"/>
              <a:buChar char="❏"/>
            </a:pPr>
            <a:r>
              <a:rPr lang="en" u="sng">
                <a:solidFill>
                  <a:schemeClr val="hlink"/>
                </a:solidFill>
                <a:hlinkClick r:id="rId4"/>
              </a:rPr>
              <a:t>http://www.igntu.ac.in/eContent/IGNTU-eContent-815947141046-MA-Linguistics-4-HarjitSingh-ComputationalLinguistics-5.pdf</a:t>
            </a:r>
            <a:endParaRPr/>
          </a:p>
          <a:p>
            <a:pPr marL="457200" lvl="0" indent="-342900" algn="l" rtl="0">
              <a:spcBef>
                <a:spcPts val="0"/>
              </a:spcBef>
              <a:spcAft>
                <a:spcPts val="0"/>
              </a:spcAft>
              <a:buSzPts val="1800"/>
              <a:buChar char="❏"/>
            </a:pPr>
            <a:r>
              <a:rPr lang="en" u="sng">
                <a:solidFill>
                  <a:schemeClr val="hlink"/>
                </a:solidFill>
                <a:hlinkClick r:id="rId5"/>
              </a:rPr>
              <a:t>https://pypi.org/project/SpeechRecognition/</a:t>
            </a:r>
            <a:endParaRPr/>
          </a:p>
          <a:p>
            <a:pPr marL="457200" lvl="0" indent="-342900" algn="l" rtl="0">
              <a:spcBef>
                <a:spcPts val="0"/>
              </a:spcBef>
              <a:spcAft>
                <a:spcPts val="0"/>
              </a:spcAft>
              <a:buSzPts val="1800"/>
              <a:buChar char="❏"/>
            </a:pPr>
            <a:r>
              <a:rPr lang="en" u="sng">
                <a:solidFill>
                  <a:schemeClr val="hlink"/>
                </a:solidFill>
                <a:hlinkClick r:id="rId6"/>
              </a:rPr>
              <a:t>https://pypi.org/project/pyttsx3/2.7/</a:t>
            </a:r>
            <a:endParaRPr/>
          </a:p>
          <a:p>
            <a:pPr marL="457200" lvl="0" indent="-342900" algn="l" rtl="0">
              <a:spcBef>
                <a:spcPts val="0"/>
              </a:spcBef>
              <a:spcAft>
                <a:spcPts val="0"/>
              </a:spcAft>
              <a:buSzPts val="1800"/>
              <a:buChar char="❏"/>
            </a:pPr>
            <a:r>
              <a:rPr lang="en" u="sng">
                <a:solidFill>
                  <a:schemeClr val="hlink"/>
                </a:solidFill>
                <a:hlinkClick r:id="rId7"/>
              </a:rPr>
              <a:t>https://pypi.org/project/PyAudio/</a:t>
            </a:r>
            <a:endParaRPr/>
          </a:p>
          <a:p>
            <a:pPr marL="0" lvl="0" indent="0" algn="l" rtl="0">
              <a:spcBef>
                <a:spcPts val="1200"/>
              </a:spcBef>
              <a:spcAft>
                <a:spcPts val="0"/>
              </a:spcAft>
              <a:buNone/>
            </a:pPr>
            <a:endParaRPr/>
          </a:p>
          <a:p>
            <a:pPr marL="457200" lvl="0" indent="0" algn="l" rtl="0">
              <a:spcBef>
                <a:spcPts val="120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body" idx="1"/>
          </p:nvPr>
        </p:nvSpPr>
        <p:spPr>
          <a:xfrm>
            <a:off x="905150" y="1381575"/>
            <a:ext cx="6439800" cy="80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100">
                <a:solidFill>
                  <a:srgbClr val="E06666"/>
                </a:solidFill>
              </a:rPr>
              <a:t>THANK YOU!!</a:t>
            </a:r>
            <a:endParaRPr sz="4100">
              <a:solidFill>
                <a:srgbClr val="E066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ABSTRACT</a:t>
            </a:r>
            <a:endParaRPr b="1"/>
          </a:p>
        </p:txBody>
      </p:sp>
      <p:sp>
        <p:nvSpPr>
          <p:cNvPr id="73" name="Google Shape;73;p14"/>
          <p:cNvSpPr txBox="1">
            <a:spLocks noGrp="1"/>
          </p:cNvSpPr>
          <p:nvPr>
            <p:ph type="body" idx="1"/>
          </p:nvPr>
        </p:nvSpPr>
        <p:spPr>
          <a:xfrm>
            <a:off x="311700" y="1152425"/>
            <a:ext cx="85206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rgbClr val="000000"/>
              </a:buClr>
              <a:buSzPts val="1800"/>
              <a:buChar char="❏"/>
            </a:pPr>
            <a:r>
              <a:rPr lang="en">
                <a:solidFill>
                  <a:srgbClr val="000000"/>
                </a:solidFill>
              </a:rPr>
              <a:t>In present industry communication is a key element to progress.Passing on information, to the right person, and in the right manner is very important, not just on a corporate level, but also on a personal level.Speech recognition technology is one from the fast growing engineering technologies.Nearly 20% people of the world are suffering from various disabilities,many of them are blind and unable to use their hands efficiently.They share information with people by operating computer through voice input.Our proposed model is capable to recognize the speech and convert the input audio into text and further into audio.</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EXISTING SYSTEM</a:t>
            </a:r>
            <a:endParaRPr b="1"/>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a:solidFill>
                  <a:srgbClr val="000000"/>
                </a:solidFill>
              </a:rPr>
              <a:t>In the current existing system we have only the conversion of speech to text but there is no further conversion into speech.</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Speech recognition is the ability of a computer software to identify words and phrases in spoken language and convert them to human readable text.</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Speech to text transcription service that converts the audio or speech files into an readable message,then send to user via mail or text.</a:t>
            </a:r>
            <a:endParaRPr>
              <a:solidFill>
                <a:srgbClr val="000000"/>
              </a:solidFill>
            </a:endParaRPr>
          </a:p>
          <a:p>
            <a:pPr marL="0" lvl="0" indent="0" algn="l" rtl="0">
              <a:spcBef>
                <a:spcPts val="1200"/>
              </a:spcBef>
              <a:spcAft>
                <a:spcPts val="1200"/>
              </a:spcAft>
              <a:buNone/>
            </a:pP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181950"/>
            <a:ext cx="8520600" cy="78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DISADVANTAGES OF EXISTING SYSTEM</a:t>
            </a:r>
            <a:endParaRPr b="1"/>
          </a:p>
        </p:txBody>
      </p:sp>
      <p:sp>
        <p:nvSpPr>
          <p:cNvPr id="85" name="Google Shape;85;p16"/>
          <p:cNvSpPr txBox="1">
            <a:spLocks noGrp="1"/>
          </p:cNvSpPr>
          <p:nvPr>
            <p:ph type="body" idx="1"/>
          </p:nvPr>
        </p:nvSpPr>
        <p:spPr>
          <a:xfrm>
            <a:off x="190850" y="1124100"/>
            <a:ext cx="8520600" cy="4019400"/>
          </a:xfrm>
          <a:prstGeom prst="rect">
            <a:avLst/>
          </a:prstGeom>
        </p:spPr>
        <p:txBody>
          <a:bodyPr spcFirstLastPara="1" wrap="square" lIns="91425" tIns="91425" rIns="91425" bIns="91425" anchor="t" anchorCtr="0">
            <a:noAutofit/>
          </a:bodyPr>
          <a:lstStyle/>
          <a:p>
            <a:pPr marL="457200" lvl="0" indent="-342900" algn="l" rtl="0">
              <a:lnSpc>
                <a:spcPct val="120000"/>
              </a:lnSpc>
              <a:spcBef>
                <a:spcPts val="0"/>
              </a:spcBef>
              <a:spcAft>
                <a:spcPts val="0"/>
              </a:spcAft>
              <a:buSzPts val="1800"/>
              <a:buChar char="❏"/>
            </a:pPr>
            <a:r>
              <a:rPr lang="en">
                <a:solidFill>
                  <a:srgbClr val="352E23"/>
                </a:solidFill>
                <a:highlight>
                  <a:srgbClr val="FFFFFF"/>
                </a:highlight>
              </a:rPr>
              <a:t>In the existing system there are no added functionalities like finding the location and time.It just converts the given speech into text.</a:t>
            </a:r>
            <a:endParaRPr>
              <a:solidFill>
                <a:srgbClr val="352E23"/>
              </a:solidFill>
              <a:highlight>
                <a:srgbClr val="FFFFFF"/>
              </a:highlight>
            </a:endParaRPr>
          </a:p>
          <a:p>
            <a:pPr marL="457200" lvl="0" indent="-342900" algn="l" rtl="0">
              <a:lnSpc>
                <a:spcPct val="120000"/>
              </a:lnSpc>
              <a:spcBef>
                <a:spcPts val="0"/>
              </a:spcBef>
              <a:spcAft>
                <a:spcPts val="0"/>
              </a:spcAft>
              <a:buSzPts val="1800"/>
              <a:buChar char="❏"/>
            </a:pPr>
            <a:r>
              <a:rPr lang="en">
                <a:solidFill>
                  <a:srgbClr val="352E23"/>
                </a:solidFill>
                <a:highlight>
                  <a:srgbClr val="FFFFFF"/>
                </a:highlight>
              </a:rPr>
              <a:t>Suppose if there is a long input i.e speech to be said there will be a lot of inconvenience for the users as he/she has to read the whole text which will consume a lot of time and it may also lead to severe eye problem.</a:t>
            </a:r>
            <a:endParaRPr>
              <a:solidFill>
                <a:srgbClr val="352E23"/>
              </a:solidFill>
              <a:highlight>
                <a:srgbClr val="FFFFFF"/>
              </a:highlight>
            </a:endParaRPr>
          </a:p>
          <a:p>
            <a:pPr marL="457200" lvl="0" indent="-342900" algn="l" rtl="0">
              <a:lnSpc>
                <a:spcPct val="120000"/>
              </a:lnSpc>
              <a:spcBef>
                <a:spcPts val="0"/>
              </a:spcBef>
              <a:spcAft>
                <a:spcPts val="0"/>
              </a:spcAft>
              <a:buSzPts val="1800"/>
              <a:buChar char="❏"/>
            </a:pPr>
            <a:r>
              <a:rPr lang="en">
                <a:solidFill>
                  <a:srgbClr val="352E23"/>
                </a:solidFill>
                <a:highlight>
                  <a:srgbClr val="FFFFFF"/>
                </a:highlight>
              </a:rPr>
              <a:t>Speech to text application would not be suggestable to the illiterate as they could not understand the output text obtained.</a:t>
            </a:r>
            <a:endParaRPr>
              <a:solidFill>
                <a:srgbClr val="352E23"/>
              </a:solidFill>
              <a:highlight>
                <a:srgbClr val="FFFFFF"/>
              </a:highlight>
            </a:endParaRPr>
          </a:p>
          <a:p>
            <a:pPr marL="0" lvl="0" indent="0" algn="l" rtl="0">
              <a:lnSpc>
                <a:spcPct val="120000"/>
              </a:lnSpc>
              <a:spcBef>
                <a:spcPts val="0"/>
              </a:spcBef>
              <a:spcAft>
                <a:spcPts val="1500"/>
              </a:spcAft>
              <a:buNone/>
            </a:pPr>
            <a:endParaRPr b="1">
              <a:solidFill>
                <a:srgbClr val="303133"/>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237350" y="1475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PROPOSED SYSTEM</a:t>
            </a:r>
            <a:endParaRPr b="1"/>
          </a:p>
        </p:txBody>
      </p:sp>
      <p:sp>
        <p:nvSpPr>
          <p:cNvPr id="91" name="Google Shape;91;p17"/>
          <p:cNvSpPr txBox="1">
            <a:spLocks noGrp="1"/>
          </p:cNvSpPr>
          <p:nvPr>
            <p:ph type="body" idx="1"/>
          </p:nvPr>
        </p:nvSpPr>
        <p:spPr>
          <a:xfrm>
            <a:off x="311700" y="1087800"/>
            <a:ext cx="8520600" cy="3796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Char char="❏"/>
            </a:pPr>
            <a:r>
              <a:rPr lang="en">
                <a:solidFill>
                  <a:srgbClr val="000000"/>
                </a:solidFill>
              </a:rPr>
              <a:t>We have improvised the outcome of the existing system by converting the produced output into speech i.e Text-to-speech(TTS). </a:t>
            </a:r>
            <a:endParaRPr>
              <a:solidFill>
                <a:srgbClr val="000000"/>
              </a:solidFill>
            </a:endParaRPr>
          </a:p>
          <a:p>
            <a:pPr marL="457200" lvl="0" indent="-342900" algn="l" rtl="0">
              <a:lnSpc>
                <a:spcPct val="115000"/>
              </a:lnSpc>
              <a:spcBef>
                <a:spcPts val="0"/>
              </a:spcBef>
              <a:spcAft>
                <a:spcPts val="0"/>
              </a:spcAft>
              <a:buClr>
                <a:srgbClr val="000000"/>
              </a:buClr>
              <a:buSzPts val="1800"/>
              <a:buChar char="❏"/>
            </a:pPr>
            <a:r>
              <a:rPr lang="en">
                <a:solidFill>
                  <a:srgbClr val="000000"/>
                </a:solidFill>
              </a:rPr>
              <a:t>Additional functionalities are added to our proposed model such as Knowing the current date and time.</a:t>
            </a:r>
            <a:endParaRPr>
              <a:solidFill>
                <a:srgbClr val="000000"/>
              </a:solidFill>
            </a:endParaRPr>
          </a:p>
          <a:p>
            <a:pPr marL="457200" lvl="0" indent="-342900" algn="l" rtl="0">
              <a:lnSpc>
                <a:spcPct val="115000"/>
              </a:lnSpc>
              <a:spcBef>
                <a:spcPts val="0"/>
              </a:spcBef>
              <a:spcAft>
                <a:spcPts val="0"/>
              </a:spcAft>
              <a:buClr>
                <a:srgbClr val="000000"/>
              </a:buClr>
              <a:buSzPts val="1800"/>
              <a:buChar char="❏"/>
            </a:pPr>
            <a:r>
              <a:rPr lang="en">
                <a:solidFill>
                  <a:srgbClr val="000000"/>
                </a:solidFill>
              </a:rPr>
              <a:t>One can also enable search by asking what he/she wants to search and then our model redirects to the google page by showing the result.</a:t>
            </a:r>
            <a:endParaRPr>
              <a:solidFill>
                <a:srgbClr val="000000"/>
              </a:solidFill>
            </a:endParaRPr>
          </a:p>
          <a:p>
            <a:pPr marL="457200" lvl="0" indent="-334327" algn="l" rtl="0">
              <a:lnSpc>
                <a:spcPct val="115000"/>
              </a:lnSpc>
              <a:spcBef>
                <a:spcPts val="0"/>
              </a:spcBef>
              <a:spcAft>
                <a:spcPts val="0"/>
              </a:spcAft>
              <a:buClr>
                <a:srgbClr val="000000"/>
              </a:buClr>
              <a:buSzPts val="1665"/>
              <a:buChar char="❏"/>
            </a:pPr>
            <a:r>
              <a:rPr lang="en">
                <a:solidFill>
                  <a:srgbClr val="000000"/>
                </a:solidFill>
              </a:rPr>
              <a:t>Finding the location is also a added feature to our proposed model.</a:t>
            </a:r>
            <a:endParaRPr>
              <a:solidFill>
                <a:srgbClr val="000000"/>
              </a:solidFill>
            </a:endParaRPr>
          </a:p>
          <a:p>
            <a:pPr marL="457200" lvl="0" indent="-334327" algn="l" rtl="0">
              <a:lnSpc>
                <a:spcPct val="115000"/>
              </a:lnSpc>
              <a:spcBef>
                <a:spcPts val="0"/>
              </a:spcBef>
              <a:spcAft>
                <a:spcPts val="0"/>
              </a:spcAft>
              <a:buClr>
                <a:srgbClr val="000000"/>
              </a:buClr>
              <a:buSzPts val="1665"/>
              <a:buChar char="❏"/>
            </a:pPr>
            <a:r>
              <a:rPr lang="en">
                <a:solidFill>
                  <a:srgbClr val="000000"/>
                </a:solidFill>
              </a:rPr>
              <a:t>People can also interact with our model by putting forward the questions like “what is your name?”.</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ADVANTAGES OF PROPOSED SYSTEM</a:t>
            </a:r>
            <a:endParaRPr b="1"/>
          </a:p>
        </p:txBody>
      </p:sp>
      <p:sp>
        <p:nvSpPr>
          <p:cNvPr id="97" name="Google Shape;97;p18"/>
          <p:cNvSpPr txBox="1">
            <a:spLocks noGrp="1"/>
          </p:cNvSpPr>
          <p:nvPr>
            <p:ph type="body" idx="1"/>
          </p:nvPr>
        </p:nvSpPr>
        <p:spPr>
          <a:xfrm>
            <a:off x="311700" y="926625"/>
            <a:ext cx="8520600" cy="3642300"/>
          </a:xfrm>
          <a:prstGeom prst="rect">
            <a:avLst/>
          </a:prstGeom>
        </p:spPr>
        <p:txBody>
          <a:bodyPr spcFirstLastPara="1" wrap="square" lIns="91425" tIns="91425" rIns="91425" bIns="91425" anchor="t" anchorCtr="0">
            <a:normAutofit/>
          </a:bodyPr>
          <a:lstStyle/>
          <a:p>
            <a:pPr marL="914400" lvl="0" indent="0" algn="l" rtl="0">
              <a:spcBef>
                <a:spcPts val="0"/>
              </a:spcBef>
              <a:spcAft>
                <a:spcPts val="0"/>
              </a:spcAft>
              <a:buNone/>
            </a:pPr>
            <a:endParaRPr>
              <a:solidFill>
                <a:srgbClr val="000000"/>
              </a:solidFill>
              <a:highlight>
                <a:srgbClr val="FFFFFF"/>
              </a:highlight>
            </a:endParaRPr>
          </a:p>
          <a:p>
            <a:pPr marL="457200" lvl="0" indent="-342900" algn="l" rtl="0">
              <a:spcBef>
                <a:spcPts val="1200"/>
              </a:spcBef>
              <a:spcAft>
                <a:spcPts val="0"/>
              </a:spcAft>
              <a:buClr>
                <a:srgbClr val="434343"/>
              </a:buClr>
              <a:buSzPts val="1800"/>
              <a:buChar char="❏"/>
            </a:pPr>
            <a:r>
              <a:rPr lang="en">
                <a:solidFill>
                  <a:srgbClr val="434343"/>
                </a:solidFill>
                <a:highlight>
                  <a:srgbClr val="FFFFFF"/>
                </a:highlight>
              </a:rPr>
              <a:t>It avoids eye strain from too much reading.</a:t>
            </a:r>
            <a:endParaRPr>
              <a:solidFill>
                <a:srgbClr val="434343"/>
              </a:solidFill>
              <a:highlight>
                <a:srgbClr val="FFFFFF"/>
              </a:highlight>
            </a:endParaRPr>
          </a:p>
          <a:p>
            <a:pPr marL="457200" lvl="0" indent="-342900" algn="l" rtl="0">
              <a:spcBef>
                <a:spcPts val="0"/>
              </a:spcBef>
              <a:spcAft>
                <a:spcPts val="0"/>
              </a:spcAft>
              <a:buClr>
                <a:srgbClr val="434343"/>
              </a:buClr>
              <a:buSzPts val="1800"/>
              <a:buChar char="❏"/>
            </a:pPr>
            <a:r>
              <a:rPr lang="en">
                <a:solidFill>
                  <a:srgbClr val="434343"/>
                </a:solidFill>
                <a:highlight>
                  <a:srgbClr val="FFFFFF"/>
                </a:highlight>
              </a:rPr>
              <a:t>It helps in learning languages which you do not know.</a:t>
            </a:r>
            <a:endParaRPr>
              <a:solidFill>
                <a:srgbClr val="434343"/>
              </a:solidFill>
              <a:highlight>
                <a:srgbClr val="FFFFFF"/>
              </a:highlight>
            </a:endParaRPr>
          </a:p>
          <a:p>
            <a:pPr marL="457200" lvl="0" indent="-342900" algn="l" rtl="0">
              <a:spcBef>
                <a:spcPts val="0"/>
              </a:spcBef>
              <a:spcAft>
                <a:spcPts val="0"/>
              </a:spcAft>
              <a:buClr>
                <a:srgbClr val="434343"/>
              </a:buClr>
              <a:buSzPts val="1800"/>
              <a:buChar char="❏"/>
            </a:pPr>
            <a:r>
              <a:rPr lang="en">
                <a:solidFill>
                  <a:srgbClr val="434343"/>
                </a:solidFill>
                <a:highlight>
                  <a:srgbClr val="FFFFFF"/>
                </a:highlight>
              </a:rPr>
              <a:t>It helps in searching for any content in google.</a:t>
            </a:r>
            <a:endParaRPr>
              <a:solidFill>
                <a:srgbClr val="434343"/>
              </a:solidFill>
              <a:highlight>
                <a:srgbClr val="FFFFFF"/>
              </a:highlight>
            </a:endParaRPr>
          </a:p>
          <a:p>
            <a:pPr marL="457200" lvl="0" indent="-342900" algn="l" rtl="0">
              <a:spcBef>
                <a:spcPts val="0"/>
              </a:spcBef>
              <a:spcAft>
                <a:spcPts val="0"/>
              </a:spcAft>
              <a:buClr>
                <a:srgbClr val="434343"/>
              </a:buClr>
              <a:buSzPts val="1800"/>
              <a:buChar char="❏"/>
            </a:pPr>
            <a:r>
              <a:rPr lang="en">
                <a:solidFill>
                  <a:srgbClr val="434343"/>
                </a:solidFill>
                <a:highlight>
                  <a:srgbClr val="FFFFFF"/>
                </a:highlight>
              </a:rPr>
              <a:t>It can be adapted easily to say whatever users want them to say.</a:t>
            </a:r>
            <a:endParaRPr>
              <a:solidFill>
                <a:srgbClr val="434343"/>
              </a:solidFill>
              <a:highlight>
                <a:srgbClr val="FFFFFF"/>
              </a:highlight>
            </a:endParaRPr>
          </a:p>
          <a:p>
            <a:pPr marL="457200" lvl="0" indent="-342900" algn="l" rtl="0">
              <a:spcBef>
                <a:spcPts val="0"/>
              </a:spcBef>
              <a:spcAft>
                <a:spcPts val="0"/>
              </a:spcAft>
              <a:buClr>
                <a:srgbClr val="434343"/>
              </a:buClr>
              <a:buSzPts val="1800"/>
              <a:buChar char="❏"/>
            </a:pPr>
            <a:r>
              <a:rPr lang="en">
                <a:solidFill>
                  <a:srgbClr val="434343"/>
                </a:solidFill>
                <a:highlight>
                  <a:srgbClr val="FFFFFF"/>
                </a:highlight>
              </a:rPr>
              <a:t>It amuses children by letting your PC read stories to them when you are busy.</a:t>
            </a:r>
            <a:endParaRPr>
              <a:solidFill>
                <a:srgbClr val="434343"/>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SYSTEM ARCHITECTURE</a:t>
            </a:r>
            <a:endParaRPr b="1"/>
          </a:p>
        </p:txBody>
      </p:sp>
      <p:sp>
        <p:nvSpPr>
          <p:cNvPr id="103" name="Google Shape;103;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4" name="Google Shape;104;p19"/>
          <p:cNvPicPr preferRelativeResize="0"/>
          <p:nvPr/>
        </p:nvPicPr>
        <p:blipFill>
          <a:blip r:embed="rId3">
            <a:alphaModFix/>
          </a:blip>
          <a:stretch>
            <a:fillRect/>
          </a:stretch>
        </p:blipFill>
        <p:spPr>
          <a:xfrm>
            <a:off x="311700" y="1152475"/>
            <a:ext cx="8520601" cy="3816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APPLICATIONS</a:t>
            </a:r>
            <a:endParaRPr/>
          </a:p>
        </p:txBody>
      </p:sp>
      <p:sp>
        <p:nvSpPr>
          <p:cNvPr id="110" name="Google Shape;110;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car systems</a:t>
            </a:r>
            <a:endParaRPr/>
          </a:p>
          <a:p>
            <a:pPr marL="457200" lvl="0" indent="-342900" algn="l" rtl="0">
              <a:spcBef>
                <a:spcPts val="0"/>
              </a:spcBef>
              <a:spcAft>
                <a:spcPts val="0"/>
              </a:spcAft>
              <a:buSzPts val="1800"/>
              <a:buChar char="❏"/>
            </a:pPr>
            <a:r>
              <a:rPr lang="en"/>
              <a:t>Usage in education and daily life</a:t>
            </a:r>
            <a:endParaRPr/>
          </a:p>
          <a:p>
            <a:pPr marL="457200" lvl="0" indent="-342900" algn="l" rtl="0">
              <a:spcBef>
                <a:spcPts val="0"/>
              </a:spcBef>
              <a:spcAft>
                <a:spcPts val="0"/>
              </a:spcAft>
              <a:buSzPts val="1800"/>
              <a:buChar char="❏"/>
            </a:pPr>
            <a:r>
              <a:rPr lang="en"/>
              <a:t>Amazon’s alexa</a:t>
            </a:r>
            <a:endParaRPr/>
          </a:p>
          <a:p>
            <a:pPr marL="457200" lvl="0" indent="-342900" algn="l" rtl="0">
              <a:spcBef>
                <a:spcPts val="0"/>
              </a:spcBef>
              <a:spcAft>
                <a:spcPts val="0"/>
              </a:spcAft>
              <a:buSzPts val="1800"/>
              <a:buChar char="❏"/>
            </a:pPr>
            <a:r>
              <a:rPr lang="en"/>
              <a:t>Google google’s assistant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HARDWARE REQUIREMENTS</a:t>
            </a:r>
            <a:endParaRPr b="1"/>
          </a:p>
        </p:txBody>
      </p:sp>
      <p:sp>
        <p:nvSpPr>
          <p:cNvPr id="116" name="Google Shape;116;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System              -    Pentium 4 2.4 GHz      </a:t>
            </a:r>
            <a:endParaRPr/>
          </a:p>
          <a:p>
            <a:pPr marL="457200" lvl="0" indent="-342900" algn="l" rtl="0">
              <a:spcBef>
                <a:spcPts val="0"/>
              </a:spcBef>
              <a:spcAft>
                <a:spcPts val="0"/>
              </a:spcAft>
              <a:buSzPts val="1800"/>
              <a:buChar char="❏"/>
            </a:pPr>
            <a:r>
              <a:rPr lang="en"/>
              <a:t>Hard Disk          -   40 Gb</a:t>
            </a:r>
            <a:endParaRPr/>
          </a:p>
          <a:p>
            <a:pPr marL="457200" lvl="0" indent="-342900" algn="l" rtl="0">
              <a:spcBef>
                <a:spcPts val="0"/>
              </a:spcBef>
              <a:spcAft>
                <a:spcPts val="0"/>
              </a:spcAft>
              <a:buSzPts val="1800"/>
              <a:buChar char="❏"/>
            </a:pPr>
            <a:r>
              <a:rPr lang="en"/>
              <a:t>Floppy Drive     -  1.44 Mb</a:t>
            </a:r>
            <a:endParaRPr/>
          </a:p>
          <a:p>
            <a:pPr marL="457200" lvl="0" indent="-342900" algn="l" rtl="0">
              <a:spcBef>
                <a:spcPts val="0"/>
              </a:spcBef>
              <a:spcAft>
                <a:spcPts val="0"/>
              </a:spcAft>
              <a:buSzPts val="1800"/>
              <a:buChar char="❏"/>
            </a:pPr>
            <a:r>
              <a:rPr lang="en"/>
              <a:t>Monitor             -  15 VGA Colour</a:t>
            </a:r>
            <a:endParaRPr/>
          </a:p>
          <a:p>
            <a:pPr marL="457200" lvl="0" indent="-342900" algn="l" rtl="0">
              <a:spcBef>
                <a:spcPts val="0"/>
              </a:spcBef>
              <a:spcAft>
                <a:spcPts val="0"/>
              </a:spcAft>
              <a:buSzPts val="1800"/>
              <a:buChar char="❏"/>
            </a:pPr>
            <a:r>
              <a:rPr lang="en"/>
              <a:t>Mouse               -  Logitech</a:t>
            </a:r>
            <a:endParaRPr/>
          </a:p>
          <a:p>
            <a:pPr marL="457200" lvl="0" indent="-342900" algn="l" rtl="0">
              <a:spcBef>
                <a:spcPts val="0"/>
              </a:spcBef>
              <a:spcAft>
                <a:spcPts val="0"/>
              </a:spcAft>
              <a:buSzPts val="1800"/>
              <a:buChar char="❏"/>
            </a:pPr>
            <a:r>
              <a:rPr lang="en"/>
              <a:t>Ram                   -  512 Mb</a:t>
            </a: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841</Words>
  <PresentationFormat>On-screen Show (16:9)</PresentationFormat>
  <Paragraphs>84</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PT Sans Narrow</vt:lpstr>
      <vt:lpstr>Open Sans</vt:lpstr>
      <vt:lpstr>Roboto</vt:lpstr>
      <vt:lpstr>Tropic</vt:lpstr>
      <vt:lpstr>SPEECH TO TEXT AND TEXT TO SPEECH CONVERSION</vt:lpstr>
      <vt:lpstr>ABSTRACT</vt:lpstr>
      <vt:lpstr>EXISTING SYSTEM</vt:lpstr>
      <vt:lpstr>DISADVANTAGES OF EXISTING SYSTEM</vt:lpstr>
      <vt:lpstr>PROPOSED SYSTEM</vt:lpstr>
      <vt:lpstr>ADVANTAGES OF PROPOSED SYSTEM</vt:lpstr>
      <vt:lpstr>SYSTEM ARCHITECTURE</vt:lpstr>
      <vt:lpstr>APPLICATIONS</vt:lpstr>
      <vt:lpstr>HARDWARE REQUIREMENTS</vt:lpstr>
      <vt:lpstr>SOFTWARE REQUIREMENTS</vt:lpstr>
      <vt:lpstr>MODULES</vt:lpstr>
      <vt:lpstr>PYTHON Speech Recognition MODULE</vt:lpstr>
      <vt:lpstr>PYTHON webbrowser MODULE</vt:lpstr>
      <vt:lpstr>PYTHON time MODULE </vt:lpstr>
      <vt:lpstr>PYTHON playsound MODULE</vt:lpstr>
      <vt:lpstr>PYTHON os MODULE</vt:lpstr>
      <vt:lpstr>PYTHON gTTS MODULE </vt:lpstr>
      <vt:lpstr>REFERENCES</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TO TEXT AND TEXT TO SPEECH CONVERSION</dc:title>
  <cp:lastModifiedBy>student</cp:lastModifiedBy>
  <cp:revision>1</cp:revision>
  <dcterms:modified xsi:type="dcterms:W3CDTF">2021-02-10T05:19:25Z</dcterms:modified>
</cp:coreProperties>
</file>