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BEF1B6B-49D1-4080-91CC-BC500E1D4358}" type="datetimeFigureOut">
              <a:rPr lang="en-IN" smtClean="0"/>
              <a:t>27-01-2021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4A193FD-7A96-4B09-99B3-03418D03DAD0}" type="slidenum">
              <a:rPr lang="en-IN" smtClean="0"/>
              <a:t>‹#›</a:t>
            </a:fld>
            <a:endParaRPr lang="en-IN"/>
          </a:p>
        </p:txBody>
      </p:sp>
    </p:spTree>
    <p:extLst>
      <p:ext uri="{BB962C8B-B14F-4D97-AF65-F5344CB8AC3E}">
        <p14:creationId xmlns:p14="http://schemas.microsoft.com/office/powerpoint/2010/main" val="422594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EF1B6B-49D1-4080-91CC-BC500E1D4358}"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193FD-7A96-4B09-99B3-03418D03DAD0}" type="slidenum">
              <a:rPr lang="en-IN" smtClean="0"/>
              <a:t>‹#›</a:t>
            </a:fld>
            <a:endParaRPr lang="en-IN"/>
          </a:p>
        </p:txBody>
      </p:sp>
    </p:spTree>
    <p:extLst>
      <p:ext uri="{BB962C8B-B14F-4D97-AF65-F5344CB8AC3E}">
        <p14:creationId xmlns:p14="http://schemas.microsoft.com/office/powerpoint/2010/main" val="249749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EF1B6B-49D1-4080-91CC-BC500E1D4358}"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193FD-7A96-4B09-99B3-03418D03DAD0}" type="slidenum">
              <a:rPr lang="en-IN" smtClean="0"/>
              <a:t>‹#›</a:t>
            </a:fld>
            <a:endParaRPr lang="en-IN"/>
          </a:p>
        </p:txBody>
      </p:sp>
    </p:spTree>
    <p:extLst>
      <p:ext uri="{BB962C8B-B14F-4D97-AF65-F5344CB8AC3E}">
        <p14:creationId xmlns:p14="http://schemas.microsoft.com/office/powerpoint/2010/main" val="904661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EF1B6B-49D1-4080-91CC-BC500E1D4358}"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193FD-7A96-4B09-99B3-03418D03DAD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36443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EF1B6B-49D1-4080-91CC-BC500E1D4358}"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193FD-7A96-4B09-99B3-03418D03DAD0}" type="slidenum">
              <a:rPr lang="en-IN" smtClean="0"/>
              <a:t>‹#›</a:t>
            </a:fld>
            <a:endParaRPr lang="en-IN"/>
          </a:p>
        </p:txBody>
      </p:sp>
    </p:spTree>
    <p:extLst>
      <p:ext uri="{BB962C8B-B14F-4D97-AF65-F5344CB8AC3E}">
        <p14:creationId xmlns:p14="http://schemas.microsoft.com/office/powerpoint/2010/main" val="4170540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BEF1B6B-49D1-4080-91CC-BC500E1D4358}" type="datetimeFigureOut">
              <a:rPr lang="en-IN" smtClean="0"/>
              <a:t>27-01-2021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A193FD-7A96-4B09-99B3-03418D03DAD0}" type="slidenum">
              <a:rPr lang="en-IN" smtClean="0"/>
              <a:t>‹#›</a:t>
            </a:fld>
            <a:endParaRPr lang="en-IN"/>
          </a:p>
        </p:txBody>
      </p:sp>
    </p:spTree>
    <p:extLst>
      <p:ext uri="{BB962C8B-B14F-4D97-AF65-F5344CB8AC3E}">
        <p14:creationId xmlns:p14="http://schemas.microsoft.com/office/powerpoint/2010/main" val="4095451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BEF1B6B-49D1-4080-91CC-BC500E1D4358}" type="datetimeFigureOut">
              <a:rPr lang="en-IN" smtClean="0"/>
              <a:t>27-01-2021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A193FD-7A96-4B09-99B3-03418D03DAD0}" type="slidenum">
              <a:rPr lang="en-IN" smtClean="0"/>
              <a:t>‹#›</a:t>
            </a:fld>
            <a:endParaRPr lang="en-IN"/>
          </a:p>
        </p:txBody>
      </p:sp>
    </p:spTree>
    <p:extLst>
      <p:ext uri="{BB962C8B-B14F-4D97-AF65-F5344CB8AC3E}">
        <p14:creationId xmlns:p14="http://schemas.microsoft.com/office/powerpoint/2010/main" val="1398566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EF1B6B-49D1-4080-91CC-BC500E1D4358}"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193FD-7A96-4B09-99B3-03418D03DAD0}" type="slidenum">
              <a:rPr lang="en-IN" smtClean="0"/>
              <a:t>‹#›</a:t>
            </a:fld>
            <a:endParaRPr lang="en-IN"/>
          </a:p>
        </p:txBody>
      </p:sp>
    </p:spTree>
    <p:extLst>
      <p:ext uri="{BB962C8B-B14F-4D97-AF65-F5344CB8AC3E}">
        <p14:creationId xmlns:p14="http://schemas.microsoft.com/office/powerpoint/2010/main" val="3140737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EF1B6B-49D1-4080-91CC-BC500E1D4358}"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193FD-7A96-4B09-99B3-03418D03DAD0}" type="slidenum">
              <a:rPr lang="en-IN" smtClean="0"/>
              <a:t>‹#›</a:t>
            </a:fld>
            <a:endParaRPr lang="en-IN"/>
          </a:p>
        </p:txBody>
      </p:sp>
    </p:spTree>
    <p:extLst>
      <p:ext uri="{BB962C8B-B14F-4D97-AF65-F5344CB8AC3E}">
        <p14:creationId xmlns:p14="http://schemas.microsoft.com/office/powerpoint/2010/main" val="58353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EF1B6B-49D1-4080-91CC-BC500E1D4358}"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193FD-7A96-4B09-99B3-03418D03DAD0}" type="slidenum">
              <a:rPr lang="en-IN" smtClean="0"/>
              <a:t>‹#›</a:t>
            </a:fld>
            <a:endParaRPr lang="en-IN"/>
          </a:p>
        </p:txBody>
      </p:sp>
    </p:spTree>
    <p:extLst>
      <p:ext uri="{BB962C8B-B14F-4D97-AF65-F5344CB8AC3E}">
        <p14:creationId xmlns:p14="http://schemas.microsoft.com/office/powerpoint/2010/main" val="2749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EF1B6B-49D1-4080-91CC-BC500E1D4358}"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193FD-7A96-4B09-99B3-03418D03DAD0}" type="slidenum">
              <a:rPr lang="en-IN" smtClean="0"/>
              <a:t>‹#›</a:t>
            </a:fld>
            <a:endParaRPr lang="en-IN"/>
          </a:p>
        </p:txBody>
      </p:sp>
    </p:spTree>
    <p:extLst>
      <p:ext uri="{BB962C8B-B14F-4D97-AF65-F5344CB8AC3E}">
        <p14:creationId xmlns:p14="http://schemas.microsoft.com/office/powerpoint/2010/main" val="713491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EF1B6B-49D1-4080-91CC-BC500E1D4358}"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193FD-7A96-4B09-99B3-03418D03DAD0}" type="slidenum">
              <a:rPr lang="en-IN" smtClean="0"/>
              <a:t>‹#›</a:t>
            </a:fld>
            <a:endParaRPr lang="en-IN"/>
          </a:p>
        </p:txBody>
      </p:sp>
    </p:spTree>
    <p:extLst>
      <p:ext uri="{BB962C8B-B14F-4D97-AF65-F5344CB8AC3E}">
        <p14:creationId xmlns:p14="http://schemas.microsoft.com/office/powerpoint/2010/main" val="2938614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EF1B6B-49D1-4080-91CC-BC500E1D4358}" type="datetimeFigureOut">
              <a:rPr lang="en-IN" smtClean="0"/>
              <a:t>27-01-2021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A193FD-7A96-4B09-99B3-03418D03DAD0}" type="slidenum">
              <a:rPr lang="en-IN" smtClean="0"/>
              <a:t>‹#›</a:t>
            </a:fld>
            <a:endParaRPr lang="en-IN"/>
          </a:p>
        </p:txBody>
      </p:sp>
    </p:spTree>
    <p:extLst>
      <p:ext uri="{BB962C8B-B14F-4D97-AF65-F5344CB8AC3E}">
        <p14:creationId xmlns:p14="http://schemas.microsoft.com/office/powerpoint/2010/main" val="306762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EF1B6B-49D1-4080-91CC-BC500E1D4358}" type="datetimeFigureOut">
              <a:rPr lang="en-IN" smtClean="0"/>
              <a:t>27-01-2021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A193FD-7A96-4B09-99B3-03418D03DAD0}" type="slidenum">
              <a:rPr lang="en-IN" smtClean="0"/>
              <a:t>‹#›</a:t>
            </a:fld>
            <a:endParaRPr lang="en-IN"/>
          </a:p>
        </p:txBody>
      </p:sp>
    </p:spTree>
    <p:extLst>
      <p:ext uri="{BB962C8B-B14F-4D97-AF65-F5344CB8AC3E}">
        <p14:creationId xmlns:p14="http://schemas.microsoft.com/office/powerpoint/2010/main" val="299356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EF1B6B-49D1-4080-91CC-BC500E1D4358}" type="datetimeFigureOut">
              <a:rPr lang="en-IN" smtClean="0"/>
              <a:t>27-01-2021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A193FD-7A96-4B09-99B3-03418D03DAD0}" type="slidenum">
              <a:rPr lang="en-IN" smtClean="0"/>
              <a:t>‹#›</a:t>
            </a:fld>
            <a:endParaRPr lang="en-IN"/>
          </a:p>
        </p:txBody>
      </p:sp>
    </p:spTree>
    <p:extLst>
      <p:ext uri="{BB962C8B-B14F-4D97-AF65-F5344CB8AC3E}">
        <p14:creationId xmlns:p14="http://schemas.microsoft.com/office/powerpoint/2010/main" val="68414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EF1B6B-49D1-4080-91CC-BC500E1D4358}"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193FD-7A96-4B09-99B3-03418D03DAD0}" type="slidenum">
              <a:rPr lang="en-IN" smtClean="0"/>
              <a:t>‹#›</a:t>
            </a:fld>
            <a:endParaRPr lang="en-IN"/>
          </a:p>
        </p:txBody>
      </p:sp>
    </p:spTree>
    <p:extLst>
      <p:ext uri="{BB962C8B-B14F-4D97-AF65-F5344CB8AC3E}">
        <p14:creationId xmlns:p14="http://schemas.microsoft.com/office/powerpoint/2010/main" val="4196738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EF1B6B-49D1-4080-91CC-BC500E1D4358}"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193FD-7A96-4B09-99B3-03418D03DAD0}" type="slidenum">
              <a:rPr lang="en-IN" smtClean="0"/>
              <a:t>‹#›</a:t>
            </a:fld>
            <a:endParaRPr lang="en-IN"/>
          </a:p>
        </p:txBody>
      </p:sp>
    </p:spTree>
    <p:extLst>
      <p:ext uri="{BB962C8B-B14F-4D97-AF65-F5344CB8AC3E}">
        <p14:creationId xmlns:p14="http://schemas.microsoft.com/office/powerpoint/2010/main" val="456183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BEF1B6B-49D1-4080-91CC-BC500E1D4358}" type="datetimeFigureOut">
              <a:rPr lang="en-IN" smtClean="0"/>
              <a:t>27-01-2021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4A193FD-7A96-4B09-99B3-03418D03DAD0}" type="slidenum">
              <a:rPr lang="en-IN" smtClean="0"/>
              <a:t>‹#›</a:t>
            </a:fld>
            <a:endParaRPr lang="en-IN"/>
          </a:p>
        </p:txBody>
      </p:sp>
    </p:spTree>
    <p:extLst>
      <p:ext uri="{BB962C8B-B14F-4D97-AF65-F5344CB8AC3E}">
        <p14:creationId xmlns:p14="http://schemas.microsoft.com/office/powerpoint/2010/main" val="16304789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electronicshub.org/wp-content/uploads/2015/12/Arduino-Uno-Board.jp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OBSTACLE AVOIDING ROBOT USING ULTRASONIC SENSOR</a:t>
            </a:r>
            <a:endParaRPr lang="en-IN" sz="4800" dirty="0"/>
          </a:p>
        </p:txBody>
      </p:sp>
      <p:sp>
        <p:nvSpPr>
          <p:cNvPr id="3" name="Subtitle 2"/>
          <p:cNvSpPr>
            <a:spLocks noGrp="1"/>
          </p:cNvSpPr>
          <p:nvPr>
            <p:ph type="subTitle" idx="1"/>
          </p:nvPr>
        </p:nvSpPr>
        <p:spPr/>
        <p:txBody>
          <a:bodyPr>
            <a:normAutofit fontScale="55000" lnSpcReduction="20000"/>
          </a:bodyPr>
          <a:lstStyle/>
          <a:p>
            <a:r>
              <a:rPr lang="en-US" dirty="0" smtClean="0"/>
              <a:t>					</a:t>
            </a:r>
            <a:r>
              <a:rPr lang="en-US" b="1" dirty="0" smtClean="0"/>
              <a:t>Team Impulse:</a:t>
            </a:r>
          </a:p>
          <a:p>
            <a:r>
              <a:rPr lang="en-US" dirty="0"/>
              <a:t>	</a:t>
            </a:r>
            <a:r>
              <a:rPr lang="en-US" dirty="0" smtClean="0"/>
              <a:t>			</a:t>
            </a:r>
            <a:r>
              <a:rPr lang="en-US" dirty="0"/>
              <a:t>	 </a:t>
            </a:r>
            <a:r>
              <a:rPr lang="en-US" dirty="0" smtClean="0"/>
              <a:t>                </a:t>
            </a:r>
            <a:r>
              <a:rPr lang="en-US" b="1" dirty="0" smtClean="0"/>
              <a:t>S.V. Sahithi</a:t>
            </a:r>
          </a:p>
          <a:p>
            <a:r>
              <a:rPr lang="en-US" b="1" dirty="0"/>
              <a:t>	</a:t>
            </a:r>
            <a:r>
              <a:rPr lang="en-US" b="1" dirty="0" smtClean="0"/>
              <a:t>				                  B. Keerthana</a:t>
            </a:r>
          </a:p>
          <a:p>
            <a:r>
              <a:rPr lang="en-US" b="1" dirty="0"/>
              <a:t>	</a:t>
            </a:r>
            <a:r>
              <a:rPr lang="en-US" b="1" dirty="0" smtClean="0"/>
              <a:t>				                  P. Sreeja</a:t>
            </a:r>
          </a:p>
          <a:p>
            <a:r>
              <a:rPr lang="en-US" b="1" dirty="0"/>
              <a:t>	</a:t>
            </a:r>
            <a:r>
              <a:rPr lang="en-US" b="1" dirty="0" smtClean="0"/>
              <a:t>			</a:t>
            </a:r>
            <a:r>
              <a:rPr lang="en-US" b="1" dirty="0"/>
              <a:t>	 </a:t>
            </a:r>
            <a:r>
              <a:rPr lang="en-US" b="1" dirty="0" smtClean="0"/>
              <a:t>                 V. Bhavani</a:t>
            </a:r>
            <a:r>
              <a:rPr lang="en-US" b="1" dirty="0"/>
              <a:t>	</a:t>
            </a:r>
            <a:r>
              <a:rPr lang="en-US" dirty="0" smtClean="0"/>
              <a:t>			</a:t>
            </a:r>
            <a:endParaRPr lang="en-IN" dirty="0"/>
          </a:p>
        </p:txBody>
      </p:sp>
    </p:spTree>
    <p:extLst>
      <p:ext uri="{BB962C8B-B14F-4D97-AF65-F5344CB8AC3E}">
        <p14:creationId xmlns:p14="http://schemas.microsoft.com/office/powerpoint/2010/main" val="560037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4559" y="475009"/>
            <a:ext cx="7524205" cy="769441"/>
          </a:xfrm>
          <a:prstGeom prst="rect">
            <a:avLst/>
          </a:prstGeom>
        </p:spPr>
        <p:txBody>
          <a:bodyPr wrap="square">
            <a:spAutoFit/>
          </a:bodyPr>
          <a:lstStyle/>
          <a:p>
            <a:r>
              <a:rPr lang="en-IN" sz="4400" b="1" i="0" dirty="0" smtClean="0">
                <a:solidFill>
                  <a:srgbClr val="171E21"/>
                </a:solidFill>
                <a:effectLst/>
              </a:rPr>
              <a:t>Algorithm/Flowchart Diagram</a:t>
            </a:r>
            <a:endParaRPr lang="en-IN" sz="4400" b="1" i="0" dirty="0">
              <a:solidFill>
                <a:srgbClr val="171E21"/>
              </a:solidFill>
              <a:effectLst/>
            </a:endParaRPr>
          </a:p>
        </p:txBody>
      </p:sp>
      <p:pic>
        <p:nvPicPr>
          <p:cNvPr id="3" name="Picture 2"/>
          <p:cNvPicPr>
            <a:picLocks noChangeAspect="1"/>
          </p:cNvPicPr>
          <p:nvPr/>
        </p:nvPicPr>
        <p:blipFill>
          <a:blip r:embed="rId2"/>
          <a:stretch>
            <a:fillRect/>
          </a:stretch>
        </p:blipFill>
        <p:spPr>
          <a:xfrm>
            <a:off x="1567543" y="1632856"/>
            <a:ext cx="8281851" cy="4715693"/>
          </a:xfrm>
          <a:prstGeom prst="rect">
            <a:avLst/>
          </a:prstGeom>
        </p:spPr>
      </p:pic>
    </p:spTree>
    <p:extLst>
      <p:ext uri="{BB962C8B-B14F-4D97-AF65-F5344CB8AC3E}">
        <p14:creationId xmlns:p14="http://schemas.microsoft.com/office/powerpoint/2010/main" val="3028788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Circuit Diagram:</a:t>
            </a:r>
            <a:endParaRPr lang="en-IN" b="1" dirty="0"/>
          </a:p>
        </p:txBody>
      </p:sp>
      <p:pic>
        <p:nvPicPr>
          <p:cNvPr id="5122" name="Picture 2" descr="Obstacle Avoiding Robot using Arduino Circuit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4034" y="1825625"/>
            <a:ext cx="9326880" cy="4470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737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7153" y="540322"/>
            <a:ext cx="6074229" cy="769441"/>
          </a:xfrm>
          <a:prstGeom prst="rect">
            <a:avLst/>
          </a:prstGeom>
        </p:spPr>
        <p:txBody>
          <a:bodyPr wrap="square">
            <a:spAutoFit/>
          </a:bodyPr>
          <a:lstStyle/>
          <a:p>
            <a:r>
              <a:rPr lang="en-IN" sz="4400" b="1" i="0" dirty="0" smtClean="0">
                <a:solidFill>
                  <a:srgbClr val="000000"/>
                </a:solidFill>
                <a:effectLst/>
              </a:rPr>
              <a:t>Obstacle Avoiding Robot</a:t>
            </a:r>
            <a:endParaRPr lang="en-IN" sz="4400" b="1" i="0" dirty="0">
              <a:solidFill>
                <a:srgbClr val="000000"/>
              </a:solidFill>
              <a:effectLst/>
            </a:endParaRPr>
          </a:p>
        </p:txBody>
      </p:sp>
      <p:pic>
        <p:nvPicPr>
          <p:cNvPr id="3" name="Picture 2"/>
          <p:cNvPicPr>
            <a:picLocks noChangeAspect="1"/>
          </p:cNvPicPr>
          <p:nvPr/>
        </p:nvPicPr>
        <p:blipFill>
          <a:blip r:embed="rId2"/>
          <a:stretch>
            <a:fillRect/>
          </a:stretch>
        </p:blipFill>
        <p:spPr>
          <a:xfrm>
            <a:off x="1711234" y="1541416"/>
            <a:ext cx="8961120" cy="4600983"/>
          </a:xfrm>
          <a:prstGeom prst="rect">
            <a:avLst/>
          </a:prstGeom>
        </p:spPr>
      </p:pic>
    </p:spTree>
    <p:extLst>
      <p:ext uri="{BB962C8B-B14F-4D97-AF65-F5344CB8AC3E}">
        <p14:creationId xmlns:p14="http://schemas.microsoft.com/office/powerpoint/2010/main" val="855649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a:t>
            </a:r>
            <a:endParaRPr lang="en-IN" b="1" dirty="0"/>
          </a:p>
        </p:txBody>
      </p:sp>
      <p:sp>
        <p:nvSpPr>
          <p:cNvPr id="3" name="Content Placeholder 2"/>
          <p:cNvSpPr>
            <a:spLocks noGrp="1"/>
          </p:cNvSpPr>
          <p:nvPr>
            <p:ph idx="1"/>
          </p:nvPr>
        </p:nvSpPr>
        <p:spPr/>
        <p:txBody>
          <a:bodyPr>
            <a:normAutofit/>
          </a:bodyPr>
          <a:lstStyle/>
          <a:p>
            <a:pPr>
              <a:lnSpc>
                <a:spcPct val="150000"/>
              </a:lnSpc>
            </a:pPr>
            <a:r>
              <a:rPr lang="en-US" sz="2000" dirty="0"/>
              <a:t>Obstacle avoiding robots can be used in almost all mobile robot navigation systems.</a:t>
            </a:r>
          </a:p>
          <a:p>
            <a:pPr>
              <a:lnSpc>
                <a:spcPct val="150000"/>
              </a:lnSpc>
            </a:pPr>
            <a:r>
              <a:rPr lang="en-US" sz="2000" dirty="0"/>
              <a:t>They can be used for household work like automatic vacuum cleaning.</a:t>
            </a:r>
          </a:p>
          <a:p>
            <a:pPr>
              <a:lnSpc>
                <a:spcPct val="150000"/>
              </a:lnSpc>
            </a:pPr>
            <a:r>
              <a:rPr lang="en-US" sz="2000" dirty="0"/>
              <a:t>They can also be used in dangerous environments, where human penetration could be fatal.</a:t>
            </a:r>
          </a:p>
          <a:p>
            <a:pPr marL="0" indent="0">
              <a:lnSpc>
                <a:spcPct val="150000"/>
              </a:lnSpc>
              <a:buNone/>
            </a:pPr>
            <a:endParaRPr lang="en-IN" sz="2000" dirty="0"/>
          </a:p>
        </p:txBody>
      </p:sp>
    </p:spTree>
    <p:extLst>
      <p:ext uri="{BB962C8B-B14F-4D97-AF65-F5344CB8AC3E}">
        <p14:creationId xmlns:p14="http://schemas.microsoft.com/office/powerpoint/2010/main" val="2128307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31967" y="2444821"/>
            <a:ext cx="10097588" cy="1569660"/>
          </a:xfrm>
          <a:prstGeom prst="rect">
            <a:avLst/>
          </a:prstGeom>
          <a:noFill/>
        </p:spPr>
        <p:txBody>
          <a:bodyPr wrap="square" lIns="91440" tIns="45720" rIns="91440" bIns="45720">
            <a:spAutoFit/>
          </a:bodyPr>
          <a:lstStyle/>
          <a:p>
            <a:pPr algn="ctr"/>
            <a:r>
              <a:rPr lang="en-US" sz="9600" b="1" cap="none" spc="0" dirty="0" smtClean="0">
                <a:ln w="9525">
                  <a:solidFill>
                    <a:schemeClr val="bg1"/>
                  </a:solidFill>
                  <a:prstDash val="solid"/>
                </a:ln>
                <a:solidFill>
                  <a:schemeClr val="tx1">
                    <a:lumMod val="95000"/>
                  </a:schemeClr>
                </a:solidFill>
                <a:effectLst>
                  <a:outerShdw blurRad="12700" dist="38100" dir="2700000" algn="tl" rotWithShape="0">
                    <a:schemeClr val="accent5">
                      <a:lumMod val="60000"/>
                      <a:lumOff val="40000"/>
                    </a:schemeClr>
                  </a:outerShdw>
                </a:effectLst>
              </a:rPr>
              <a:t>THANK YOU</a:t>
            </a:r>
            <a:endParaRPr lang="en-US" sz="9600" b="1" cap="none" spc="0" dirty="0">
              <a:ln w="9525">
                <a:solidFill>
                  <a:schemeClr val="bg1"/>
                </a:solidFill>
                <a:prstDash val="solid"/>
              </a:ln>
              <a:solidFill>
                <a:schemeClr val="tx1">
                  <a:lumMod val="95000"/>
                </a:schemeClr>
              </a:solidFill>
              <a:effectLst>
                <a:outerShdw blurRad="12700" dist="38100" dir="2700000" algn="tl" rotWithShape="0">
                  <a:schemeClr val="accent5">
                    <a:lumMod val="60000"/>
                    <a:lumOff val="40000"/>
                  </a:schemeClr>
                </a:outerShdw>
              </a:effectLst>
            </a:endParaRPr>
          </a:p>
        </p:txBody>
      </p:sp>
      <p:sp>
        <p:nvSpPr>
          <p:cNvPr id="5" name="Rectangle 4"/>
          <p:cNvSpPr/>
          <p:nvPr/>
        </p:nvSpPr>
        <p:spPr>
          <a:xfrm>
            <a:off x="7393578" y="4429120"/>
            <a:ext cx="3409406" cy="671851"/>
          </a:xfrm>
          <a:prstGeom prst="rect">
            <a:avLst/>
          </a:prstGeom>
        </p:spPr>
        <p:txBody>
          <a:bodyPr wrap="square">
            <a:spAutoFit/>
          </a:bodyPr>
          <a:lstStyle/>
          <a:p>
            <a:pPr>
              <a:lnSpc>
                <a:spcPct val="150000"/>
              </a:lnSpc>
              <a:spcAft>
                <a:spcPts val="800"/>
              </a:spcAft>
            </a:pPr>
            <a:r>
              <a:rPr lang="en-IN" sz="2800" b="1" dirty="0" smtClean="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 Team Impulse</a:t>
            </a:r>
            <a:endParaRPr lang="en-IN" sz="2800" b="1"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8295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Obstacle Avoiding Robot??</a:t>
            </a:r>
            <a:endParaRPr lang="en-IN" dirty="0"/>
          </a:p>
        </p:txBody>
      </p:sp>
      <p:sp>
        <p:nvSpPr>
          <p:cNvPr id="3" name="Content Placeholder 2"/>
          <p:cNvSpPr>
            <a:spLocks noGrp="1"/>
          </p:cNvSpPr>
          <p:nvPr>
            <p:ph idx="1"/>
          </p:nvPr>
        </p:nvSpPr>
        <p:spPr/>
        <p:txBody>
          <a:bodyPr/>
          <a:lstStyle/>
          <a:p>
            <a:pPr marL="0" indent="0">
              <a:lnSpc>
                <a:spcPct val="150000"/>
              </a:lnSpc>
              <a:buNone/>
            </a:pPr>
            <a:r>
              <a:rPr lang="en-US" b="1" dirty="0"/>
              <a:t/>
            </a:r>
            <a:br>
              <a:rPr lang="en-US" b="1" dirty="0"/>
            </a:br>
            <a:r>
              <a:rPr lang="en-US" sz="2000" b="1" dirty="0"/>
              <a:t>Obstacle Avoiding Robot</a:t>
            </a:r>
            <a:r>
              <a:rPr lang="en-US" sz="2000" dirty="0"/>
              <a:t> is an intelligent device that can automatically sense the obstacle in front of it and avoid them by turning itself in another direction. This design allows the robot to navigate in an unknown environment by avoiding collisions, which is a primary requirement for any autonomous mobile robot.</a:t>
            </a:r>
            <a:endParaRPr lang="en-IN" sz="2000" dirty="0"/>
          </a:p>
        </p:txBody>
      </p:sp>
    </p:spTree>
    <p:extLst>
      <p:ext uri="{BB962C8B-B14F-4D97-AF65-F5344CB8AC3E}">
        <p14:creationId xmlns:p14="http://schemas.microsoft.com/office/powerpoint/2010/main" val="72202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Required:</a:t>
            </a:r>
            <a:endParaRPr lang="en-IN" dirty="0"/>
          </a:p>
        </p:txBody>
      </p:sp>
      <p:sp>
        <p:nvSpPr>
          <p:cNvPr id="3" name="Content Placeholder 2"/>
          <p:cNvSpPr>
            <a:spLocks noGrp="1"/>
          </p:cNvSpPr>
          <p:nvPr>
            <p:ph idx="1"/>
          </p:nvPr>
        </p:nvSpPr>
        <p:spPr/>
        <p:txBody>
          <a:bodyPr>
            <a:normAutofit fontScale="85000" lnSpcReduction="20000"/>
          </a:bodyPr>
          <a:lstStyle/>
          <a:p>
            <a:r>
              <a:rPr lang="en-IN" sz="2000" dirty="0"/>
              <a:t>Arduino </a:t>
            </a:r>
            <a:r>
              <a:rPr lang="en-IN" sz="2000" dirty="0" smtClean="0"/>
              <a:t>Uno</a:t>
            </a:r>
            <a:endParaRPr lang="en-IN" sz="2000" dirty="0"/>
          </a:p>
          <a:p>
            <a:r>
              <a:rPr lang="en-IN" sz="2000" dirty="0" smtClean="0"/>
              <a:t>Ultrasonic Sensor </a:t>
            </a:r>
            <a:r>
              <a:rPr lang="en-IN" sz="2000" dirty="0"/>
              <a:t>– HC – SR04  </a:t>
            </a:r>
          </a:p>
          <a:p>
            <a:r>
              <a:rPr lang="en-IN" sz="2000" dirty="0"/>
              <a:t>Motor Driver IC – L293D </a:t>
            </a:r>
          </a:p>
          <a:p>
            <a:r>
              <a:rPr lang="en-IN" sz="2000" dirty="0"/>
              <a:t>Servo Motor (Tower Pro SG90)  </a:t>
            </a:r>
          </a:p>
          <a:p>
            <a:r>
              <a:rPr lang="en-IN" sz="2000" dirty="0"/>
              <a:t>Geared Motors x 2 </a:t>
            </a:r>
          </a:p>
          <a:p>
            <a:r>
              <a:rPr lang="en-IN" sz="2000" dirty="0"/>
              <a:t>Robot Chassis  </a:t>
            </a:r>
          </a:p>
          <a:p>
            <a:r>
              <a:rPr lang="en-IN" sz="2000" dirty="0"/>
              <a:t>Power Supply </a:t>
            </a:r>
          </a:p>
          <a:p>
            <a:r>
              <a:rPr lang="en-IN" sz="2000" dirty="0"/>
              <a:t>Battery Connector</a:t>
            </a:r>
          </a:p>
          <a:p>
            <a:r>
              <a:rPr lang="en-IN" sz="2000" dirty="0"/>
              <a:t>Battery Holder</a:t>
            </a:r>
          </a:p>
          <a:p>
            <a:pPr marL="0" indent="0">
              <a:buNone/>
            </a:pPr>
            <a:endParaRPr lang="en-IN" dirty="0"/>
          </a:p>
        </p:txBody>
      </p:sp>
    </p:spTree>
    <p:extLst>
      <p:ext uri="{BB962C8B-B14F-4D97-AF65-F5344CB8AC3E}">
        <p14:creationId xmlns:p14="http://schemas.microsoft.com/office/powerpoint/2010/main" val="2540277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Ultrasonic sensor:</a:t>
            </a:r>
            <a:endParaRPr lang="en-IN" dirty="0"/>
          </a:p>
        </p:txBody>
      </p:sp>
      <p:sp>
        <p:nvSpPr>
          <p:cNvPr id="3" name="Content Placeholder 2"/>
          <p:cNvSpPr>
            <a:spLocks noGrp="1"/>
          </p:cNvSpPr>
          <p:nvPr>
            <p:ph idx="1"/>
          </p:nvPr>
        </p:nvSpPr>
        <p:spPr/>
        <p:txBody>
          <a:bodyPr>
            <a:normAutofit/>
          </a:bodyPr>
          <a:lstStyle/>
          <a:p>
            <a:pPr>
              <a:lnSpc>
                <a:spcPct val="150000"/>
              </a:lnSpc>
            </a:pPr>
            <a:r>
              <a:rPr lang="en-US" sz="2000" dirty="0"/>
              <a:t>It is an Ultrasonic Range Finder Sensor. It is a non-contact based distance measurement system and can measure distance of 2cm to 4m</a:t>
            </a:r>
            <a:r>
              <a:rPr lang="en-US" sz="2000" dirty="0" smtClean="0"/>
              <a:t>.</a:t>
            </a:r>
          </a:p>
          <a:p>
            <a:pPr marL="3657600" lvl="8" indent="0">
              <a:lnSpc>
                <a:spcPct val="150000"/>
              </a:lnSpc>
              <a:buNone/>
            </a:pPr>
            <a:endParaRPr lang="en-US" sz="2000" dirty="0" smtClean="0"/>
          </a:p>
          <a:p>
            <a:pPr>
              <a:lnSpc>
                <a:spcPct val="150000"/>
              </a:lnSpc>
            </a:pPr>
            <a:endParaRPr lang="en-IN" sz="2000" dirty="0"/>
          </a:p>
        </p:txBody>
      </p:sp>
      <p:sp>
        <p:nvSpPr>
          <p:cNvPr id="5" name="AutoShape 8" descr="Buy HCSR04 Ultrasonic Sensor for Arduino at Low Price 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10" descr="Buy HCSR04 Ultrasonic Sensor for Arduino at Low Price a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6" name="Picture 12" descr="Buy HCSR04 Ultrasonic Sensor for Arduino at Low Price 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304" y="3174273"/>
            <a:ext cx="4762500" cy="3161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207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Ultrasonic Sensor:</a:t>
            </a:r>
            <a:endParaRPr lang="en-IN" dirty="0"/>
          </a:p>
        </p:txBody>
      </p:sp>
      <p:sp>
        <p:nvSpPr>
          <p:cNvPr id="3" name="Content Placeholder 2"/>
          <p:cNvSpPr>
            <a:spLocks noGrp="1"/>
          </p:cNvSpPr>
          <p:nvPr>
            <p:ph idx="1"/>
          </p:nvPr>
        </p:nvSpPr>
        <p:spPr/>
        <p:txBody>
          <a:bodyPr>
            <a:normAutofit fontScale="62500" lnSpcReduction="20000"/>
          </a:bodyPr>
          <a:lstStyle/>
          <a:p>
            <a:pPr>
              <a:lnSpc>
                <a:spcPct val="150000"/>
              </a:lnSpc>
            </a:pPr>
            <a:r>
              <a:rPr lang="en-US" sz="2200" dirty="0" smtClean="0"/>
              <a:t>The basic principle behind the working of ultrasonic sensor is to note down the time taken by sensor to transmit ultrasonic beams and receiving the ultrasonic beams after hitting the surface.</a:t>
            </a:r>
          </a:p>
          <a:p>
            <a:pPr>
              <a:lnSpc>
                <a:spcPct val="150000"/>
              </a:lnSpc>
            </a:pPr>
            <a:r>
              <a:rPr lang="en-US" sz="2200" dirty="0" smtClean="0"/>
              <a:t>Then further the distance is calculated using the formula.</a:t>
            </a:r>
          </a:p>
          <a:p>
            <a:pPr>
              <a:lnSpc>
                <a:spcPct val="150000"/>
              </a:lnSpc>
            </a:pPr>
            <a:r>
              <a:rPr lang="en-US" sz="2200" dirty="0" smtClean="0"/>
              <a:t>The Trig pin of HC-SR04 is made high for at least 10 us. A sonic beam is transmitted with 8 pulses of 40KHz each.</a:t>
            </a:r>
          </a:p>
          <a:p>
            <a:pPr>
              <a:lnSpc>
                <a:spcPct val="150000"/>
              </a:lnSpc>
            </a:pPr>
            <a:r>
              <a:rPr lang="en-US" sz="2200" dirty="0" smtClean="0"/>
              <a:t>The signal then hits the surface and return back and captured </a:t>
            </a:r>
          </a:p>
          <a:p>
            <a:pPr marL="0" indent="0">
              <a:lnSpc>
                <a:spcPct val="150000"/>
              </a:lnSpc>
              <a:buNone/>
            </a:pPr>
            <a:r>
              <a:rPr lang="en-US" sz="2200" dirty="0" smtClean="0"/>
              <a:t>     by the receiver Echo pin of HC-SR04. The Echo pin had already </a:t>
            </a:r>
          </a:p>
          <a:p>
            <a:pPr marL="0" indent="0">
              <a:lnSpc>
                <a:spcPct val="150000"/>
              </a:lnSpc>
              <a:buNone/>
            </a:pPr>
            <a:r>
              <a:rPr lang="en-US" sz="2200" dirty="0" smtClean="0"/>
              <a:t>     made high at the time sending high.</a:t>
            </a:r>
          </a:p>
          <a:p>
            <a:pPr>
              <a:lnSpc>
                <a:spcPct val="150000"/>
              </a:lnSpc>
            </a:pPr>
            <a:r>
              <a:rPr lang="en-US" sz="2200" dirty="0" smtClean="0"/>
              <a:t>The time taken by beam to return back is saved in variable and </a:t>
            </a:r>
          </a:p>
          <a:p>
            <a:pPr marL="0" indent="0">
              <a:lnSpc>
                <a:spcPct val="150000"/>
              </a:lnSpc>
              <a:buNone/>
            </a:pPr>
            <a:r>
              <a:rPr lang="en-US" sz="2200" dirty="0" smtClean="0"/>
              <a:t>     converted to distance using appropriate calculations like below:</a:t>
            </a:r>
          </a:p>
          <a:p>
            <a:pPr marL="0" indent="0">
              <a:lnSpc>
                <a:spcPct val="150000"/>
              </a:lnSpc>
              <a:buNone/>
            </a:pPr>
            <a:endParaRPr lang="en-US" sz="2200" dirty="0" smtClean="0"/>
          </a:p>
          <a:p>
            <a:pPr>
              <a:lnSpc>
                <a:spcPct val="150000"/>
              </a:lnSpc>
            </a:pPr>
            <a:endParaRPr lang="en-US" sz="1900" dirty="0" smtClean="0"/>
          </a:p>
          <a:p>
            <a:pPr marL="0" indent="0">
              <a:lnSpc>
                <a:spcPct val="150000"/>
              </a:lnSpc>
              <a:buNone/>
            </a:pPr>
            <a:endParaRPr lang="en-US" sz="1900" dirty="0" smtClean="0"/>
          </a:p>
          <a:p>
            <a:pPr lvl="8">
              <a:lnSpc>
                <a:spcPct val="150000"/>
              </a:lnSpc>
            </a:pPr>
            <a:endParaRPr lang="en-IN" sz="1900" dirty="0"/>
          </a:p>
        </p:txBody>
      </p:sp>
      <p:pic>
        <p:nvPicPr>
          <p:cNvPr id="6" name="Picture 5"/>
          <p:cNvPicPr>
            <a:picLocks noChangeAspect="1"/>
          </p:cNvPicPr>
          <p:nvPr/>
        </p:nvPicPr>
        <p:blipFill>
          <a:blip r:embed="rId2"/>
          <a:stretch>
            <a:fillRect/>
          </a:stretch>
        </p:blipFill>
        <p:spPr>
          <a:xfrm>
            <a:off x="6675119" y="3852181"/>
            <a:ext cx="4167053" cy="2419350"/>
          </a:xfrm>
          <a:prstGeom prst="rect">
            <a:avLst/>
          </a:prstGeom>
        </p:spPr>
      </p:pic>
    </p:spTree>
    <p:extLst>
      <p:ext uri="{BB962C8B-B14F-4D97-AF65-F5344CB8AC3E}">
        <p14:creationId xmlns:p14="http://schemas.microsoft.com/office/powerpoint/2010/main" val="4147650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399" y="942592"/>
            <a:ext cx="10580915" cy="1143070"/>
          </a:xfrm>
          <a:prstGeom prst="rect">
            <a:avLst/>
          </a:prstGeom>
        </p:spPr>
        <p:txBody>
          <a:bodyPr wrap="square">
            <a:spAutoFit/>
          </a:bodyPr>
          <a:lstStyle/>
          <a:p>
            <a:pPr>
              <a:lnSpc>
                <a:spcPct val="150000"/>
              </a:lnSpc>
              <a:spcAft>
                <a:spcPts val="800"/>
              </a:spcAft>
            </a:pPr>
            <a:r>
              <a:rPr lang="en-IN" sz="2400" dirty="0">
                <a:solidFill>
                  <a:srgbClr val="555555"/>
                </a:solidFill>
                <a:latin typeface="Calibri" panose="020F0502020204030204" pitchFamily="34" charset="0"/>
                <a:ea typeface="Calibri" panose="020F0502020204030204" pitchFamily="34" charset="0"/>
                <a:cs typeface="Calibri" panose="020F0502020204030204" pitchFamily="34" charset="0"/>
              </a:rPr>
              <a:t>The time taken by beam to return back is saved in variable and converted to distance using appropriate calculations like below</a:t>
            </a:r>
            <a:r>
              <a:rPr lang="en-IN" sz="24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1"/>
          <p:cNvSpPr>
            <a:spLocks noChangeArrowheads="1"/>
          </p:cNvSpPr>
          <p:nvPr/>
        </p:nvSpPr>
        <p:spPr bwMode="auto">
          <a:xfrm>
            <a:off x="1789344" y="2801097"/>
            <a:ext cx="7751161" cy="55041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9331"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333333"/>
                </a:solidFill>
                <a:effectLst/>
                <a:latin typeface="Menlo"/>
              </a:rPr>
              <a:t>Distance= (Time x Speed of Sound in Air (343 m/s))/2</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8201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0971" y="850986"/>
            <a:ext cx="9235440" cy="2446824"/>
          </a:xfrm>
          <a:prstGeom prst="rect">
            <a:avLst/>
          </a:prstGeom>
        </p:spPr>
        <p:txBody>
          <a:bodyPr wrap="square">
            <a:spAutoFit/>
          </a:bodyPr>
          <a:lstStyle/>
          <a:p>
            <a:pPr>
              <a:lnSpc>
                <a:spcPct val="150000"/>
              </a:lnSpc>
            </a:pPr>
            <a:r>
              <a:rPr lang="en-US" sz="2400" b="1" dirty="0" smtClean="0">
                <a:solidFill>
                  <a:srgbClr val="000000"/>
                </a:solidFill>
                <a:effectLst/>
              </a:rPr>
              <a:t>Arduino Uno :</a:t>
            </a:r>
          </a:p>
          <a:p>
            <a:pPr>
              <a:lnSpc>
                <a:spcPct val="150000"/>
              </a:lnSpc>
            </a:pPr>
            <a:r>
              <a:rPr lang="en-US" dirty="0" smtClean="0">
                <a:solidFill>
                  <a:srgbClr val="000000"/>
                </a:solidFill>
                <a:effectLst/>
              </a:rPr>
              <a:t>Arduino Uno is an </a:t>
            </a:r>
            <a:r>
              <a:rPr lang="en-US" dirty="0" err="1" smtClean="0">
                <a:solidFill>
                  <a:srgbClr val="000000"/>
                </a:solidFill>
                <a:effectLst/>
              </a:rPr>
              <a:t>ATmega</a:t>
            </a:r>
            <a:r>
              <a:rPr lang="en-US" dirty="0" smtClean="0">
                <a:solidFill>
                  <a:srgbClr val="000000"/>
                </a:solidFill>
                <a:effectLst/>
              </a:rPr>
              <a:t> 328p Microcontroller based prototyping board. It is an open source electronic prototyping platform that can be used with various sensors and actuators.</a:t>
            </a:r>
            <a:endParaRPr lang="en-US" dirty="0" smtClean="0">
              <a:effectLst/>
            </a:endParaRPr>
          </a:p>
          <a:p>
            <a:pPr>
              <a:lnSpc>
                <a:spcPct val="150000"/>
              </a:lnSpc>
            </a:pPr>
            <a:r>
              <a:rPr lang="en-US" dirty="0" smtClean="0">
                <a:solidFill>
                  <a:srgbClr val="000000"/>
                </a:solidFill>
                <a:effectLst/>
              </a:rPr>
              <a:t>Arduino Uno has 14 digital I/O pins out of which 6 pins are used in this project.</a:t>
            </a:r>
            <a:endParaRPr lang="en-US" dirty="0" smtClean="0">
              <a:effectLst/>
            </a:endParaRPr>
          </a:p>
          <a:p>
            <a:r>
              <a:rPr lang="en-US" b="1" i="0" u="none" strike="noStrike" dirty="0" smtClean="0">
                <a:solidFill>
                  <a:srgbClr val="000000"/>
                </a:solidFill>
                <a:effectLst/>
                <a:latin typeface="Arial" panose="020B0604020202020204" pitchFamily="34" charset="0"/>
                <a:hlinkClick r:id="rId2"/>
              </a:rPr>
              <a:t/>
            </a:r>
            <a:br>
              <a:rPr lang="en-US" b="1" i="0" u="none" strike="noStrike" dirty="0" smtClean="0">
                <a:solidFill>
                  <a:srgbClr val="000000"/>
                </a:solidFill>
                <a:effectLst/>
                <a:latin typeface="Arial" panose="020B0604020202020204" pitchFamily="34" charset="0"/>
                <a:hlinkClick r:id="rId2"/>
              </a:rPr>
            </a:br>
            <a:endParaRPr lang="en-IN" dirty="0"/>
          </a:p>
        </p:txBody>
      </p:sp>
      <p:pic>
        <p:nvPicPr>
          <p:cNvPr id="4" name="Picture 3"/>
          <p:cNvPicPr>
            <a:picLocks noChangeAspect="1"/>
          </p:cNvPicPr>
          <p:nvPr/>
        </p:nvPicPr>
        <p:blipFill>
          <a:blip r:embed="rId3"/>
          <a:stretch>
            <a:fillRect/>
          </a:stretch>
        </p:blipFill>
        <p:spPr>
          <a:xfrm>
            <a:off x="3884839" y="3125968"/>
            <a:ext cx="4552950" cy="2905125"/>
          </a:xfrm>
          <a:prstGeom prst="rect">
            <a:avLst/>
          </a:prstGeom>
        </p:spPr>
      </p:pic>
    </p:spTree>
    <p:extLst>
      <p:ext uri="{BB962C8B-B14F-4D97-AF65-F5344CB8AC3E}">
        <p14:creationId xmlns:p14="http://schemas.microsoft.com/office/powerpoint/2010/main" val="2079187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2721" y="684014"/>
            <a:ext cx="3382079" cy="461665"/>
          </a:xfrm>
          <a:prstGeom prst="rect">
            <a:avLst/>
          </a:prstGeom>
        </p:spPr>
        <p:txBody>
          <a:bodyPr wrap="square">
            <a:spAutoFit/>
          </a:bodyPr>
          <a:lstStyle/>
          <a:p>
            <a:r>
              <a:rPr lang="en-IN" sz="2400" b="1" i="0" dirty="0" smtClean="0">
                <a:solidFill>
                  <a:srgbClr val="000000"/>
                </a:solidFill>
                <a:effectLst/>
              </a:rPr>
              <a:t>L293D :</a:t>
            </a:r>
            <a:endParaRPr lang="en-IN" sz="2400" b="1" i="0" dirty="0">
              <a:solidFill>
                <a:srgbClr val="000000"/>
              </a:solidFill>
              <a:effectLst/>
            </a:endParaRPr>
          </a:p>
        </p:txBody>
      </p:sp>
      <p:sp>
        <p:nvSpPr>
          <p:cNvPr id="3" name="Rectangle 2"/>
          <p:cNvSpPr/>
          <p:nvPr/>
        </p:nvSpPr>
        <p:spPr>
          <a:xfrm>
            <a:off x="732720" y="1290098"/>
            <a:ext cx="9168925" cy="369332"/>
          </a:xfrm>
          <a:prstGeom prst="rect">
            <a:avLst/>
          </a:prstGeom>
        </p:spPr>
        <p:txBody>
          <a:bodyPr wrap="square">
            <a:spAutoFit/>
          </a:bodyPr>
          <a:lstStyle/>
          <a:p>
            <a:r>
              <a:rPr lang="en-US" b="0" i="0" dirty="0" smtClean="0">
                <a:solidFill>
                  <a:srgbClr val="000000"/>
                </a:solidFill>
                <a:effectLst/>
              </a:rPr>
              <a:t>It is a motor driver which can provide bi-directional drive current for two motors. </a:t>
            </a:r>
            <a:endParaRPr lang="en-IN" dirty="0"/>
          </a:p>
        </p:txBody>
      </p:sp>
      <p:sp>
        <p:nvSpPr>
          <p:cNvPr id="4" name="Rectangle 3"/>
          <p:cNvSpPr/>
          <p:nvPr/>
        </p:nvSpPr>
        <p:spPr>
          <a:xfrm>
            <a:off x="837222" y="3707305"/>
            <a:ext cx="1941557" cy="461665"/>
          </a:xfrm>
          <a:prstGeom prst="rect">
            <a:avLst/>
          </a:prstGeom>
        </p:spPr>
        <p:txBody>
          <a:bodyPr wrap="none">
            <a:spAutoFit/>
          </a:bodyPr>
          <a:lstStyle/>
          <a:p>
            <a:r>
              <a:rPr lang="en-IN" sz="2400" b="1" i="0" dirty="0" smtClean="0">
                <a:solidFill>
                  <a:srgbClr val="000000"/>
                </a:solidFill>
                <a:effectLst/>
              </a:rPr>
              <a:t>Servo Motor :</a:t>
            </a:r>
            <a:endParaRPr lang="en-IN" sz="2400" b="1" i="0" dirty="0">
              <a:solidFill>
                <a:srgbClr val="000000"/>
              </a:solidFill>
              <a:effectLst/>
            </a:endParaRPr>
          </a:p>
        </p:txBody>
      </p:sp>
      <p:sp>
        <p:nvSpPr>
          <p:cNvPr id="6" name="Rectangle 5"/>
          <p:cNvSpPr/>
          <p:nvPr/>
        </p:nvSpPr>
        <p:spPr>
          <a:xfrm>
            <a:off x="837222" y="4247495"/>
            <a:ext cx="9064423" cy="878574"/>
          </a:xfrm>
          <a:prstGeom prst="rect">
            <a:avLst/>
          </a:prstGeom>
        </p:spPr>
        <p:txBody>
          <a:bodyPr wrap="square">
            <a:spAutoFit/>
          </a:bodyPr>
          <a:lstStyle/>
          <a:p>
            <a:pPr>
              <a:lnSpc>
                <a:spcPct val="150000"/>
              </a:lnSpc>
            </a:pPr>
            <a:r>
              <a:rPr lang="en-US" b="0" i="0" dirty="0" smtClean="0">
                <a:solidFill>
                  <a:srgbClr val="000000"/>
                </a:solidFill>
                <a:effectLst/>
              </a:rPr>
              <a:t>The Tower Pro SG90 is a simple Servo Motor which can rotate 90 degrees in each direction (approximately 180 degrees in total).  </a:t>
            </a:r>
            <a:endParaRPr lang="en-IN" dirty="0"/>
          </a:p>
        </p:txBody>
      </p:sp>
      <p:pic>
        <p:nvPicPr>
          <p:cNvPr id="7" name="Picture 6"/>
          <p:cNvPicPr>
            <a:picLocks noChangeAspect="1"/>
          </p:cNvPicPr>
          <p:nvPr/>
        </p:nvPicPr>
        <p:blipFill>
          <a:blip r:embed="rId2"/>
          <a:stretch>
            <a:fillRect/>
          </a:stretch>
        </p:blipFill>
        <p:spPr>
          <a:xfrm>
            <a:off x="3726588" y="1803849"/>
            <a:ext cx="2726464" cy="1945919"/>
          </a:xfrm>
          <a:prstGeom prst="rect">
            <a:avLst/>
          </a:prstGeom>
        </p:spPr>
      </p:pic>
      <p:pic>
        <p:nvPicPr>
          <p:cNvPr id="8" name="Picture 7"/>
          <p:cNvPicPr>
            <a:picLocks noChangeAspect="1"/>
          </p:cNvPicPr>
          <p:nvPr/>
        </p:nvPicPr>
        <p:blipFill>
          <a:blip r:embed="rId3"/>
          <a:stretch>
            <a:fillRect/>
          </a:stretch>
        </p:blipFill>
        <p:spPr>
          <a:xfrm>
            <a:off x="5529127" y="4807674"/>
            <a:ext cx="2831102" cy="2050325"/>
          </a:xfrm>
          <a:prstGeom prst="rect">
            <a:avLst/>
          </a:prstGeom>
        </p:spPr>
      </p:pic>
    </p:spTree>
    <p:extLst>
      <p:ext uri="{BB962C8B-B14F-4D97-AF65-F5344CB8AC3E}">
        <p14:creationId xmlns:p14="http://schemas.microsoft.com/office/powerpoint/2010/main" val="627178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6423" y="788516"/>
            <a:ext cx="5329645" cy="769441"/>
          </a:xfrm>
          <a:prstGeom prst="rect">
            <a:avLst/>
          </a:prstGeom>
        </p:spPr>
        <p:txBody>
          <a:bodyPr wrap="square">
            <a:spAutoFit/>
          </a:bodyPr>
          <a:lstStyle/>
          <a:p>
            <a:r>
              <a:rPr lang="en-IN" sz="4400" b="1" i="0" dirty="0" smtClean="0">
                <a:solidFill>
                  <a:srgbClr val="171E21"/>
                </a:solidFill>
                <a:effectLst/>
                <a:latin typeface="typonine sans regular"/>
              </a:rPr>
              <a:t>Block Diagram</a:t>
            </a:r>
            <a:endParaRPr lang="en-IN" sz="4400" b="1" i="0" dirty="0">
              <a:solidFill>
                <a:srgbClr val="171E21"/>
              </a:solidFill>
              <a:effectLst/>
              <a:latin typeface="typonine sans regular"/>
            </a:endParaRPr>
          </a:p>
        </p:txBody>
      </p:sp>
      <p:pic>
        <p:nvPicPr>
          <p:cNvPr id="3" name="Picture 2"/>
          <p:cNvPicPr>
            <a:picLocks noChangeAspect="1"/>
          </p:cNvPicPr>
          <p:nvPr/>
        </p:nvPicPr>
        <p:blipFill>
          <a:blip r:embed="rId2"/>
          <a:stretch>
            <a:fillRect/>
          </a:stretch>
        </p:blipFill>
        <p:spPr>
          <a:xfrm>
            <a:off x="901336" y="1959429"/>
            <a:ext cx="10450287" cy="4180114"/>
          </a:xfrm>
          <a:prstGeom prst="rect">
            <a:avLst/>
          </a:prstGeom>
        </p:spPr>
      </p:pic>
    </p:spTree>
    <p:extLst>
      <p:ext uri="{BB962C8B-B14F-4D97-AF65-F5344CB8AC3E}">
        <p14:creationId xmlns:p14="http://schemas.microsoft.com/office/powerpoint/2010/main" val="40300696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167</TotalTime>
  <Words>372</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Menlo</vt:lpstr>
      <vt:lpstr>Times New Roman</vt:lpstr>
      <vt:lpstr>Trebuchet MS</vt:lpstr>
      <vt:lpstr>Tw Cen MT</vt:lpstr>
      <vt:lpstr>typonine sans regular</vt:lpstr>
      <vt:lpstr>Circuit</vt:lpstr>
      <vt:lpstr>OBSTACLE AVOIDING ROBOT USING ULTRASONIC SENSOR</vt:lpstr>
      <vt:lpstr>What is Obstacle Avoiding Robot??</vt:lpstr>
      <vt:lpstr>Hardware Required:</vt:lpstr>
      <vt:lpstr>Introduction to Ultrasonic sensor:</vt:lpstr>
      <vt:lpstr>Working of Ultrasonic Sensor:</vt:lpstr>
      <vt:lpstr>PowerPoint Presentation</vt:lpstr>
      <vt:lpstr>PowerPoint Presentation</vt:lpstr>
      <vt:lpstr>PowerPoint Presentation</vt:lpstr>
      <vt:lpstr>PowerPoint Presentation</vt:lpstr>
      <vt:lpstr>PowerPoint Presentation</vt:lpstr>
      <vt:lpstr>Circuit Diagram:</vt:lpstr>
      <vt:lpstr>PowerPoint Presentation</vt:lpstr>
      <vt:lpstr>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OBSTACLE AVOIDING ROBOT</dc:title>
  <dc:creator>PC</dc:creator>
  <cp:lastModifiedBy>PC</cp:lastModifiedBy>
  <cp:revision>19</cp:revision>
  <dcterms:created xsi:type="dcterms:W3CDTF">2021-01-26T04:43:43Z</dcterms:created>
  <dcterms:modified xsi:type="dcterms:W3CDTF">2021-01-27T17:08:52Z</dcterms:modified>
</cp:coreProperties>
</file>