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8825" y="32004"/>
            <a:ext cx="6946348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8509" y="3559555"/>
            <a:ext cx="75869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240" y="1270508"/>
            <a:ext cx="8097519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21073" y="6429968"/>
            <a:ext cx="692150" cy="34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29968"/>
            <a:ext cx="3683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655" y="6362462"/>
            <a:ext cx="3079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" TargetMode="External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572895" marR="5080" indent="-1463675">
              <a:lnSpc>
                <a:spcPct val="101299"/>
              </a:lnSpc>
              <a:spcBef>
                <a:spcPts val="50"/>
              </a:spcBef>
            </a:pPr>
            <a:r>
              <a:rPr spc="-180" dirty="0"/>
              <a:t>Smart</a:t>
            </a:r>
            <a:r>
              <a:rPr spc="-480" dirty="0"/>
              <a:t> </a:t>
            </a:r>
            <a:r>
              <a:rPr spc="-235" dirty="0"/>
              <a:t>Garbage</a:t>
            </a:r>
            <a:r>
              <a:rPr spc="-545" dirty="0"/>
              <a:t> </a:t>
            </a:r>
            <a:r>
              <a:rPr spc="-145" dirty="0"/>
              <a:t>Monitoring</a:t>
            </a:r>
            <a:r>
              <a:rPr spc="-335" dirty="0"/>
              <a:t> </a:t>
            </a:r>
            <a:r>
              <a:rPr spc="-270" dirty="0"/>
              <a:t>System</a:t>
            </a:r>
            <a:r>
              <a:rPr spc="-655" dirty="0"/>
              <a:t> </a:t>
            </a:r>
            <a:r>
              <a:rPr spc="-245" dirty="0"/>
              <a:t>Using  </a:t>
            </a:r>
            <a:r>
              <a:rPr spc="-114" dirty="0"/>
              <a:t>Internet</a:t>
            </a:r>
            <a:r>
              <a:rPr spc="-260" dirty="0"/>
              <a:t> </a:t>
            </a:r>
            <a:r>
              <a:rPr spc="-75" dirty="0"/>
              <a:t>of</a:t>
            </a:r>
            <a:r>
              <a:rPr spc="-300" dirty="0"/>
              <a:t> </a:t>
            </a:r>
            <a:r>
              <a:rPr spc="-275" dirty="0"/>
              <a:t>Things</a:t>
            </a:r>
            <a:r>
              <a:rPr spc="-600" dirty="0"/>
              <a:t> </a:t>
            </a:r>
            <a:r>
              <a:rPr spc="-160" dirty="0"/>
              <a:t>(IOT)</a:t>
            </a:r>
          </a:p>
        </p:txBody>
      </p:sp>
      <p:sp>
        <p:nvSpPr>
          <p:cNvPr id="3" name="object 3"/>
          <p:cNvSpPr/>
          <p:nvPr/>
        </p:nvSpPr>
        <p:spPr>
          <a:xfrm>
            <a:off x="1518513" y="2078393"/>
            <a:ext cx="5694045" cy="2701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510" y="5318987"/>
            <a:ext cx="1190978" cy="1144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2371" y="5550202"/>
            <a:ext cx="6250199" cy="934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6942" y="63515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98989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1285747"/>
            <a:ext cx="274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K. N. </a:t>
            </a:r>
            <a:r>
              <a:rPr sz="1800" spc="-5" dirty="0">
                <a:latin typeface="Carlito"/>
                <a:cs typeface="Carlito"/>
              </a:rPr>
              <a:t>S. Sri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Harsha</a:t>
            </a:r>
            <a:r>
              <a:rPr lang="en-IN" sz="1800" spc="-10" dirty="0">
                <a:latin typeface="Carlito"/>
                <a:cs typeface="Carlito"/>
              </a:rPr>
              <a:t> 18R01A0481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1571"/>
            <a:ext cx="1976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6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200" b="1" spc="-26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200" b="1" spc="-25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200" b="1" spc="-26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200" b="1" spc="-2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200" b="1" spc="-26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200" b="1" spc="-26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200" b="1" spc="-254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200" b="1" spc="-260" dirty="0">
                <a:solidFill>
                  <a:srgbClr val="000000"/>
                </a:solidFill>
                <a:latin typeface="Arial"/>
                <a:cs typeface="Arial"/>
              </a:rPr>
              <a:t>OG</a:t>
            </a:r>
            <a:r>
              <a:rPr sz="2200" b="1" spc="-26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1957" y="836028"/>
            <a:ext cx="7205366" cy="200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898" y="3409950"/>
            <a:ext cx="7820939" cy="2790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371"/>
            <a:ext cx="29051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29" dirty="0">
                <a:solidFill>
                  <a:srgbClr val="000000"/>
                </a:solidFill>
                <a:latin typeface="Arial"/>
                <a:cs typeface="Arial"/>
              </a:rPr>
              <a:t>CONNECTION</a:t>
            </a:r>
            <a:r>
              <a:rPr sz="2200" b="1" spc="-4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000000"/>
                </a:solidFill>
                <a:latin typeface="Arial"/>
                <a:cs typeface="Arial"/>
              </a:rPr>
              <a:t>DIAGRAM: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066800"/>
            <a:ext cx="8438388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318515"/>
            <a:ext cx="4732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PROTOTYPE 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ANDROID </a:t>
            </a:r>
            <a:r>
              <a:rPr sz="2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0" y="914400"/>
            <a:ext cx="4022229" cy="541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9054" y="1066800"/>
            <a:ext cx="374511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92" y="335787"/>
            <a:ext cx="5828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65" dirty="0">
                <a:solidFill>
                  <a:srgbClr val="000000"/>
                </a:solidFill>
                <a:latin typeface="Times New Roman"/>
                <a:cs typeface="Times New Roman"/>
              </a:rPr>
              <a:t>ADVANTAGE </a:t>
            </a:r>
            <a:r>
              <a:rPr sz="22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200" b="1" spc="-204" dirty="0">
                <a:solidFill>
                  <a:srgbClr val="000000"/>
                </a:solidFill>
                <a:latin typeface="Times New Roman"/>
                <a:cs typeface="Times New Roman"/>
              </a:rPr>
              <a:t>SMART </a:t>
            </a:r>
            <a:r>
              <a:rPr sz="2200" b="1" spc="-290" dirty="0">
                <a:solidFill>
                  <a:srgbClr val="000000"/>
                </a:solidFill>
                <a:latin typeface="Times New Roman"/>
                <a:cs typeface="Times New Roman"/>
              </a:rPr>
              <a:t>GARBAGE</a:t>
            </a:r>
            <a:r>
              <a:rPr sz="22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MONITORING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5392" y="1333500"/>
            <a:ext cx="6632448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39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15" dirty="0">
                <a:solidFill>
                  <a:srgbClr val="000000"/>
                </a:solidFill>
                <a:latin typeface="Arial"/>
                <a:cs typeface="Arial"/>
              </a:rPr>
              <a:t>ADVANTAGEOFSMARTGARBAGEMONITORING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3827" y="667384"/>
            <a:ext cx="1463039" cy="2703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7361" y="534162"/>
            <a:ext cx="4495800" cy="2131695"/>
          </a:xfrm>
          <a:prstGeom prst="rect">
            <a:avLst/>
          </a:prstGeom>
          <a:ln w="25907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155"/>
              </a:lnSpc>
            </a:pPr>
            <a:r>
              <a:rPr sz="1800" b="1" spc="-130" dirty="0">
                <a:latin typeface="Arial"/>
                <a:cs typeface="Arial"/>
              </a:rPr>
              <a:t>Dynamic</a:t>
            </a:r>
            <a:r>
              <a:rPr sz="1800" b="1" spc="-26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90170" marR="137795">
              <a:lnSpc>
                <a:spcPct val="99400"/>
              </a:lnSpc>
              <a:spcBef>
                <a:spcPts val="1360"/>
              </a:spcBef>
            </a:pPr>
            <a:r>
              <a:rPr sz="1800" spc="-90" dirty="0">
                <a:latin typeface="Times New Roman"/>
                <a:cs typeface="Times New Roman"/>
              </a:rPr>
              <a:t>The </a:t>
            </a:r>
            <a:r>
              <a:rPr sz="1800" spc="-45" dirty="0">
                <a:latin typeface="Times New Roman"/>
                <a:cs typeface="Times New Roman"/>
              </a:rPr>
              <a:t>solution </a:t>
            </a:r>
            <a:r>
              <a:rPr sz="1800" spc="-65" dirty="0">
                <a:latin typeface="Times New Roman"/>
                <a:cs typeface="Times New Roman"/>
              </a:rPr>
              <a:t>optimizes </a:t>
            </a:r>
            <a:r>
              <a:rPr sz="1800" spc="-80" dirty="0">
                <a:latin typeface="Times New Roman"/>
                <a:cs typeface="Times New Roman"/>
              </a:rPr>
              <a:t>waste </a:t>
            </a:r>
            <a:r>
              <a:rPr sz="1800" spc="-45" dirty="0">
                <a:latin typeface="Times New Roman"/>
                <a:cs typeface="Times New Roman"/>
              </a:rPr>
              <a:t>collection </a:t>
            </a:r>
            <a:r>
              <a:rPr sz="1800" spc="-55" dirty="0">
                <a:latin typeface="Times New Roman"/>
                <a:cs typeface="Times New Roman"/>
              </a:rPr>
              <a:t>routes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and  </a:t>
            </a:r>
            <a:r>
              <a:rPr sz="1800" spc="-100" dirty="0">
                <a:latin typeface="Times New Roman"/>
                <a:cs typeface="Times New Roman"/>
              </a:rPr>
              <a:t>schedules </a:t>
            </a:r>
            <a:r>
              <a:rPr sz="1800" spc="-95" dirty="0">
                <a:latin typeface="Times New Roman"/>
                <a:cs typeface="Times New Roman"/>
              </a:rPr>
              <a:t>based </a:t>
            </a:r>
            <a:r>
              <a:rPr sz="1800" spc="-30" dirty="0">
                <a:latin typeface="Times New Roman"/>
                <a:cs typeface="Times New Roman"/>
              </a:rPr>
              <a:t>on </a:t>
            </a:r>
            <a:r>
              <a:rPr sz="1800" spc="-40" dirty="0">
                <a:latin typeface="Times New Roman"/>
                <a:cs typeface="Times New Roman"/>
              </a:rPr>
              <a:t>real-time </a:t>
            </a:r>
            <a:r>
              <a:rPr sz="1800" spc="-6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historical </a:t>
            </a:r>
            <a:r>
              <a:rPr sz="1800" spc="-60" dirty="0">
                <a:latin typeface="Times New Roman"/>
                <a:cs typeface="Times New Roman"/>
              </a:rPr>
              <a:t>data,  </a:t>
            </a:r>
            <a:r>
              <a:rPr sz="1800" spc="-65" dirty="0">
                <a:latin typeface="Times New Roman"/>
                <a:cs typeface="Times New Roman"/>
              </a:rPr>
              <a:t>provides </a:t>
            </a:r>
            <a:r>
              <a:rPr sz="1800" spc="-45" dirty="0">
                <a:latin typeface="Times New Roman"/>
                <a:cs typeface="Times New Roman"/>
              </a:rPr>
              <a:t>predictive </a:t>
            </a:r>
            <a:r>
              <a:rPr sz="1800" spc="-70" dirty="0">
                <a:latin typeface="Times New Roman"/>
                <a:cs typeface="Times New Roman"/>
              </a:rPr>
              <a:t>analytics </a:t>
            </a:r>
            <a:r>
              <a:rPr sz="1800" spc="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enable </a:t>
            </a:r>
            <a:r>
              <a:rPr sz="1800" spc="-80" dirty="0">
                <a:latin typeface="Times New Roman"/>
                <a:cs typeface="Times New Roman"/>
              </a:rPr>
              <a:t>decision  </a:t>
            </a:r>
            <a:r>
              <a:rPr sz="1800" spc="-75" dirty="0">
                <a:latin typeface="Times New Roman"/>
                <a:cs typeface="Times New Roman"/>
              </a:rPr>
              <a:t>making </a:t>
            </a:r>
            <a:r>
              <a:rPr sz="1800" spc="-85" dirty="0">
                <a:latin typeface="Times New Roman"/>
                <a:cs typeface="Times New Roman"/>
              </a:rPr>
              <a:t>ahead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25" dirty="0">
                <a:latin typeface="Times New Roman"/>
                <a:cs typeface="Times New Roman"/>
              </a:rPr>
              <a:t>time, </a:t>
            </a:r>
            <a:r>
              <a:rPr sz="1800" spc="-60" dirty="0">
                <a:latin typeface="Times New Roman"/>
                <a:cs typeface="Times New Roman"/>
              </a:rPr>
              <a:t>and offers </a:t>
            </a:r>
            <a:r>
              <a:rPr sz="1800" spc="-55" dirty="0">
                <a:latin typeface="Times New Roman"/>
                <a:cs typeface="Times New Roman"/>
              </a:rPr>
              <a:t>consultation </a:t>
            </a:r>
            <a:r>
              <a:rPr sz="1800" spc="-60" dirty="0">
                <a:latin typeface="Times New Roman"/>
                <a:cs typeface="Times New Roman"/>
              </a:rPr>
              <a:t>on  </a:t>
            </a:r>
            <a:r>
              <a:rPr sz="1800" spc="-80" dirty="0">
                <a:latin typeface="Times New Roman"/>
                <a:cs typeface="Times New Roman"/>
              </a:rPr>
              <a:t>waste </a:t>
            </a:r>
            <a:r>
              <a:rPr sz="1800" spc="-30" dirty="0">
                <a:latin typeface="Times New Roman"/>
                <a:cs typeface="Times New Roman"/>
              </a:rPr>
              <a:t>bin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allocations.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93" y="3753688"/>
            <a:ext cx="1472984" cy="246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1161" y="3658361"/>
            <a:ext cx="4419600" cy="1892935"/>
          </a:xfrm>
          <a:prstGeom prst="rect">
            <a:avLst/>
          </a:prstGeom>
          <a:ln w="25907">
            <a:solidFill>
              <a:srgbClr val="92D050"/>
            </a:solidFill>
          </a:ln>
        </p:spPr>
        <p:txBody>
          <a:bodyPr vert="horz" wrap="square" lIns="0" tIns="22732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89"/>
              </a:spcBef>
            </a:pPr>
            <a:r>
              <a:rPr sz="1800" b="1" spc="-150" dirty="0">
                <a:latin typeface="Arial"/>
                <a:cs typeface="Arial"/>
              </a:rPr>
              <a:t>Cost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reduction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170" marR="201295">
              <a:lnSpc>
                <a:spcPct val="98900"/>
              </a:lnSpc>
            </a:pPr>
            <a:r>
              <a:rPr sz="1800" spc="-60" dirty="0">
                <a:latin typeface="Times New Roman"/>
                <a:cs typeface="Times New Roman"/>
              </a:rPr>
              <a:t>Our </a:t>
            </a:r>
            <a:r>
              <a:rPr sz="1800" spc="-50" dirty="0">
                <a:latin typeface="Times New Roman"/>
                <a:cs typeface="Times New Roman"/>
              </a:rPr>
              <a:t>smart </a:t>
            </a:r>
            <a:r>
              <a:rPr sz="1800" spc="-80" dirty="0">
                <a:latin typeface="Times New Roman"/>
                <a:cs typeface="Times New Roman"/>
              </a:rPr>
              <a:t>waste </a:t>
            </a:r>
            <a:r>
              <a:rPr sz="1800" spc="-75" dirty="0">
                <a:latin typeface="Times New Roman"/>
                <a:cs typeface="Times New Roman"/>
              </a:rPr>
              <a:t>logistics </a:t>
            </a:r>
            <a:r>
              <a:rPr sz="1800" spc="-45" dirty="0">
                <a:latin typeface="Times New Roman"/>
                <a:cs typeface="Times New Roman"/>
              </a:rPr>
              <a:t>solution </a:t>
            </a:r>
            <a:r>
              <a:rPr sz="1800" spc="-90" dirty="0">
                <a:latin typeface="Times New Roman"/>
                <a:cs typeface="Times New Roman"/>
              </a:rPr>
              <a:t>reduces </a:t>
            </a:r>
            <a:r>
              <a:rPr sz="1800" spc="-95" dirty="0">
                <a:latin typeface="Times New Roman"/>
                <a:cs typeface="Times New Roman"/>
              </a:rPr>
              <a:t>waste  </a:t>
            </a:r>
            <a:r>
              <a:rPr sz="1800" spc="-50" dirty="0">
                <a:latin typeface="Times New Roman"/>
                <a:cs typeface="Times New Roman"/>
              </a:rPr>
              <a:t>collection </a:t>
            </a:r>
            <a:r>
              <a:rPr sz="1800" spc="-60" dirty="0">
                <a:latin typeface="Times New Roman"/>
                <a:cs typeface="Times New Roman"/>
              </a:rPr>
              <a:t>frequency </a:t>
            </a:r>
            <a:r>
              <a:rPr sz="1800" spc="-75" dirty="0">
                <a:latin typeface="Times New Roman"/>
                <a:cs typeface="Times New Roman"/>
              </a:rPr>
              <a:t>dramatically, </a:t>
            </a:r>
            <a:r>
              <a:rPr sz="1800" spc="-45" dirty="0">
                <a:latin typeface="Times New Roman"/>
                <a:cs typeface="Times New Roman"/>
              </a:rPr>
              <a:t>which </a:t>
            </a:r>
            <a:r>
              <a:rPr sz="1800" spc="-100" dirty="0">
                <a:latin typeface="Times New Roman"/>
                <a:cs typeface="Times New Roman"/>
              </a:rPr>
              <a:t>enables  </a:t>
            </a:r>
            <a:r>
              <a:rPr sz="1800" spc="-55" dirty="0">
                <a:latin typeface="Times New Roman"/>
                <a:cs typeface="Times New Roman"/>
              </a:rPr>
              <a:t>you </a:t>
            </a:r>
            <a:r>
              <a:rPr sz="1800" spc="5" dirty="0">
                <a:latin typeface="Times New Roman"/>
                <a:cs typeface="Times New Roman"/>
              </a:rPr>
              <a:t>to </a:t>
            </a:r>
            <a:r>
              <a:rPr sz="1800" spc="-114" dirty="0">
                <a:latin typeface="Times New Roman"/>
                <a:cs typeface="Times New Roman"/>
              </a:rPr>
              <a:t>save </a:t>
            </a:r>
            <a:r>
              <a:rPr sz="1800" spc="-30" dirty="0">
                <a:latin typeface="Times New Roman"/>
                <a:cs typeface="Times New Roman"/>
              </a:rPr>
              <a:t>on fuel, </a:t>
            </a:r>
            <a:r>
              <a:rPr sz="1800" spc="-60" dirty="0">
                <a:latin typeface="Times New Roman"/>
                <a:cs typeface="Times New Roman"/>
              </a:rPr>
              <a:t>labor,and </a:t>
            </a:r>
            <a:r>
              <a:rPr sz="1800" spc="-15" dirty="0">
                <a:latin typeface="Times New Roman"/>
                <a:cs typeface="Times New Roman"/>
              </a:rPr>
              <a:t>fleet </a:t>
            </a:r>
            <a:r>
              <a:rPr sz="1800" spc="-75" dirty="0">
                <a:latin typeface="Times New Roman"/>
                <a:cs typeface="Times New Roman"/>
              </a:rPr>
              <a:t>maintenance  </a:t>
            </a:r>
            <a:r>
              <a:rPr sz="1800" spc="-90" dirty="0">
                <a:latin typeface="Times New Roman"/>
                <a:cs typeface="Times New Roman"/>
              </a:rPr>
              <a:t>costs.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4991" y="1211707"/>
            <a:ext cx="2007026" cy="2073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39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15" dirty="0">
                <a:solidFill>
                  <a:srgbClr val="000000"/>
                </a:solidFill>
                <a:latin typeface="Arial"/>
                <a:cs typeface="Arial"/>
              </a:rPr>
              <a:t>ADVANTAGEOFSMARTGARBAGEMONITORING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161" y="991361"/>
            <a:ext cx="4495800" cy="1846580"/>
          </a:xfrm>
          <a:prstGeom prst="rect">
            <a:avLst/>
          </a:prstGeom>
          <a:ln w="25907">
            <a:solidFill>
              <a:srgbClr val="92D05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90170">
              <a:lnSpc>
                <a:spcPts val="2135"/>
              </a:lnSpc>
              <a:spcBef>
                <a:spcPts val="1430"/>
              </a:spcBef>
            </a:pPr>
            <a:r>
              <a:rPr sz="1800" b="1" spc="-105" dirty="0">
                <a:latin typeface="Arial"/>
                <a:cs typeface="Arial"/>
              </a:rPr>
              <a:t>Improved</a:t>
            </a:r>
            <a:r>
              <a:rPr sz="1800" b="1" spc="-22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cleanliness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ts val="2135"/>
              </a:lnSpc>
            </a:pPr>
            <a:r>
              <a:rPr sz="1800" spc="-30" dirty="0">
                <a:latin typeface="Times New Roman"/>
                <a:cs typeface="Times New Roman"/>
              </a:rPr>
              <a:t>In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densely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populated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areas,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rapid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waste</a:t>
            </a:r>
            <a:endParaRPr sz="1800">
              <a:latin typeface="Times New Roman"/>
              <a:cs typeface="Times New Roman"/>
            </a:endParaRPr>
          </a:p>
          <a:p>
            <a:pPr marL="90170" marR="253365">
              <a:lnSpc>
                <a:spcPct val="98900"/>
              </a:lnSpc>
              <a:spcBef>
                <a:spcPts val="50"/>
              </a:spcBef>
            </a:pPr>
            <a:r>
              <a:rPr sz="1800" spc="-55" dirty="0">
                <a:latin typeface="Times New Roman"/>
                <a:cs typeface="Times New Roman"/>
              </a:rPr>
              <a:t>generation </a:t>
            </a:r>
            <a:r>
              <a:rPr sz="1800" spc="-20" dirty="0">
                <a:latin typeface="Times New Roman"/>
                <a:cs typeface="Times New Roman"/>
              </a:rPr>
              <a:t>often </a:t>
            </a:r>
            <a:r>
              <a:rPr sz="1800" spc="-85" dirty="0">
                <a:latin typeface="Times New Roman"/>
                <a:cs typeface="Times New Roman"/>
              </a:rPr>
              <a:t>leads </a:t>
            </a:r>
            <a:r>
              <a:rPr sz="1800" spc="5" dirty="0">
                <a:latin typeface="Times New Roman"/>
                <a:cs typeface="Times New Roman"/>
              </a:rPr>
              <a:t>to </a:t>
            </a:r>
            <a:r>
              <a:rPr sz="1800" spc="-45" dirty="0">
                <a:latin typeface="Times New Roman"/>
                <a:cs typeface="Times New Roman"/>
              </a:rPr>
              <a:t>overflowing </a:t>
            </a:r>
            <a:r>
              <a:rPr sz="1800" spc="-80" dirty="0">
                <a:latin typeface="Times New Roman"/>
                <a:cs typeface="Times New Roman"/>
              </a:rPr>
              <a:t>waste bins  </a:t>
            </a:r>
            <a:r>
              <a:rPr sz="1800" spc="-6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unsightly </a:t>
            </a:r>
            <a:r>
              <a:rPr sz="1800" spc="-60" dirty="0">
                <a:latin typeface="Times New Roman"/>
                <a:cs typeface="Times New Roman"/>
              </a:rPr>
              <a:t>streets. Our </a:t>
            </a:r>
            <a:r>
              <a:rPr sz="1800" spc="-45" dirty="0">
                <a:latin typeface="Times New Roman"/>
                <a:cs typeface="Times New Roman"/>
              </a:rPr>
              <a:t>solution </a:t>
            </a:r>
            <a:r>
              <a:rPr sz="1800" spc="-85" dirty="0">
                <a:latin typeface="Times New Roman"/>
                <a:cs typeface="Times New Roman"/>
              </a:rPr>
              <a:t>enables </a:t>
            </a:r>
            <a:r>
              <a:rPr sz="1800" spc="-95" dirty="0">
                <a:latin typeface="Times New Roman"/>
                <a:cs typeface="Times New Roman"/>
              </a:rPr>
              <a:t>waste  </a:t>
            </a:r>
            <a:r>
              <a:rPr sz="1800" spc="-50" dirty="0">
                <a:latin typeface="Times New Roman"/>
                <a:cs typeface="Times New Roman"/>
              </a:rPr>
              <a:t>collection </a:t>
            </a:r>
            <a:r>
              <a:rPr sz="1800" spc="-45" dirty="0">
                <a:latin typeface="Times New Roman"/>
                <a:cs typeface="Times New Roman"/>
              </a:rPr>
              <a:t>staff </a:t>
            </a:r>
            <a:r>
              <a:rPr sz="1800" spc="5" dirty="0">
                <a:latin typeface="Times New Roman"/>
                <a:cs typeface="Times New Roman"/>
              </a:rPr>
              <a:t>to </a:t>
            </a:r>
            <a:r>
              <a:rPr sz="1800" spc="-60" dirty="0">
                <a:latin typeface="Times New Roman"/>
                <a:cs typeface="Times New Roman"/>
              </a:rPr>
              <a:t>read </a:t>
            </a:r>
            <a:r>
              <a:rPr sz="1800" dirty="0">
                <a:latin typeface="Times New Roman"/>
                <a:cs typeface="Times New Roman"/>
              </a:rPr>
              <a:t>fill- </a:t>
            </a:r>
            <a:r>
              <a:rPr sz="1800" spc="-75" dirty="0">
                <a:latin typeface="Times New Roman"/>
                <a:cs typeface="Times New Roman"/>
              </a:rPr>
              <a:t>levels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spc="-45" dirty="0">
                <a:latin typeface="Times New Roman"/>
                <a:cs typeface="Times New Roman"/>
              </a:rPr>
              <a:t>real </a:t>
            </a:r>
            <a:r>
              <a:rPr sz="1800" spc="-20" dirty="0">
                <a:latin typeface="Times New Roman"/>
                <a:cs typeface="Times New Roman"/>
              </a:rPr>
              <a:t>time  </a:t>
            </a:r>
            <a:r>
              <a:rPr sz="1800" spc="-60" dirty="0">
                <a:latin typeface="Times New Roman"/>
                <a:cs typeface="Times New Roman"/>
              </a:rPr>
              <a:t>and </a:t>
            </a:r>
            <a:r>
              <a:rPr sz="1800" spc="-70" dirty="0">
                <a:latin typeface="Times New Roman"/>
                <a:cs typeface="Times New Roman"/>
              </a:rPr>
              <a:t>receive </a:t>
            </a:r>
            <a:r>
              <a:rPr sz="1800" spc="-40" dirty="0">
                <a:latin typeface="Times New Roman"/>
                <a:cs typeface="Times New Roman"/>
              </a:rPr>
              <a:t>notifications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75" dirty="0">
                <a:latin typeface="Times New Roman"/>
                <a:cs typeface="Times New Roman"/>
              </a:rPr>
              <a:t>waste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overflows.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338" y="4116832"/>
            <a:ext cx="3135147" cy="1462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3161" y="3658361"/>
            <a:ext cx="4495800" cy="1654810"/>
          </a:xfrm>
          <a:prstGeom prst="rect">
            <a:avLst/>
          </a:prstGeom>
          <a:ln w="25907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035"/>
              </a:lnSpc>
            </a:pPr>
            <a:r>
              <a:rPr sz="1800" b="1" spc="-125" dirty="0">
                <a:latin typeface="Arial"/>
                <a:cs typeface="Arial"/>
              </a:rPr>
              <a:t>CO</a:t>
            </a:r>
            <a:r>
              <a:rPr sz="1800" b="1" spc="-187" baseline="-13888" dirty="0">
                <a:latin typeface="Arial"/>
                <a:cs typeface="Arial"/>
              </a:rPr>
              <a:t>2</a:t>
            </a:r>
            <a:r>
              <a:rPr sz="1800" b="1" spc="-125" dirty="0">
                <a:latin typeface="Arial"/>
                <a:cs typeface="Arial"/>
              </a:rPr>
              <a:t>reduction</a:t>
            </a:r>
            <a:endParaRPr sz="1800">
              <a:latin typeface="Arial"/>
              <a:cs typeface="Arial"/>
            </a:endParaRPr>
          </a:p>
          <a:p>
            <a:pPr marL="90170" marR="191770">
              <a:lnSpc>
                <a:spcPts val="2180"/>
              </a:lnSpc>
              <a:spcBef>
                <a:spcPts val="30"/>
              </a:spcBef>
            </a:pPr>
            <a:r>
              <a:rPr sz="1800" spc="-70" dirty="0">
                <a:latin typeface="Times New Roman"/>
                <a:cs typeface="Times New Roman"/>
              </a:rPr>
              <a:t>Collecting </a:t>
            </a:r>
            <a:r>
              <a:rPr sz="1800" spc="-95" dirty="0">
                <a:latin typeface="Times New Roman"/>
                <a:cs typeface="Times New Roman"/>
              </a:rPr>
              <a:t>garbage </a:t>
            </a:r>
            <a:r>
              <a:rPr sz="1800" spc="-50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0" dirty="0">
                <a:latin typeface="Times New Roman"/>
                <a:cs typeface="Times New Roman"/>
              </a:rPr>
              <a:t>very </a:t>
            </a:r>
            <a:r>
              <a:rPr sz="1800" spc="-25" dirty="0">
                <a:latin typeface="Times New Roman"/>
                <a:cs typeface="Times New Roman"/>
              </a:rPr>
              <a:t>pollutant </a:t>
            </a:r>
            <a:r>
              <a:rPr sz="1800" spc="-105" dirty="0">
                <a:latin typeface="Times New Roman"/>
                <a:cs typeface="Times New Roman"/>
              </a:rPr>
              <a:t>heavy  </a:t>
            </a:r>
            <a:r>
              <a:rPr sz="1800" spc="-45" dirty="0">
                <a:latin typeface="Times New Roman"/>
                <a:cs typeface="Times New Roman"/>
              </a:rPr>
              <a:t>proposition. </a:t>
            </a:r>
            <a:r>
              <a:rPr sz="1800" spc="-60" dirty="0">
                <a:latin typeface="Times New Roman"/>
                <a:cs typeface="Times New Roman"/>
              </a:rPr>
              <a:t>Our </a:t>
            </a:r>
            <a:r>
              <a:rPr sz="1800" spc="-45" dirty="0">
                <a:latin typeface="Times New Roman"/>
                <a:cs typeface="Times New Roman"/>
              </a:rPr>
              <a:t>solution </a:t>
            </a:r>
            <a:r>
              <a:rPr sz="1800" spc="-60" dirty="0">
                <a:latin typeface="Times New Roman"/>
                <a:cs typeface="Times New Roman"/>
              </a:rPr>
              <a:t>offers </a:t>
            </a:r>
            <a:r>
              <a:rPr sz="1800" spc="-55" dirty="0">
                <a:latin typeface="Times New Roman"/>
                <a:cs typeface="Times New Roman"/>
              </a:rPr>
              <a:t>you </a:t>
            </a:r>
            <a:r>
              <a:rPr sz="1800" spc="-15" dirty="0">
                <a:latin typeface="Times New Roman"/>
                <a:cs typeface="Times New Roman"/>
              </a:rPr>
              <a:t>the </a:t>
            </a:r>
            <a:r>
              <a:rPr sz="1800" spc="-95" dirty="0">
                <a:latin typeface="Times New Roman"/>
                <a:cs typeface="Times New Roman"/>
              </a:rPr>
              <a:t>means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90170" marR="417195">
              <a:lnSpc>
                <a:spcPts val="2090"/>
              </a:lnSpc>
              <a:spcBef>
                <a:spcPts val="105"/>
              </a:spcBef>
            </a:pPr>
            <a:r>
              <a:rPr sz="1800" spc="-85" dirty="0">
                <a:latin typeface="Times New Roman"/>
                <a:cs typeface="Times New Roman"/>
              </a:rPr>
              <a:t>have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less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trucks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on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road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forless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time,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which  </a:t>
            </a:r>
            <a:r>
              <a:rPr sz="1800" spc="-95" dirty="0">
                <a:latin typeface="Times New Roman"/>
                <a:cs typeface="Times New Roman"/>
              </a:rPr>
              <a:t>means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less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greenhouse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gas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emissions,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less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noise</a:t>
            </a:r>
            <a:endParaRPr sz="1800">
              <a:latin typeface="Times New Roman"/>
              <a:cs typeface="Times New Roman"/>
            </a:endParaRPr>
          </a:p>
          <a:p>
            <a:pPr marL="90170">
              <a:lnSpc>
                <a:spcPts val="2150"/>
              </a:lnSpc>
            </a:pPr>
            <a:r>
              <a:rPr sz="1800" spc="-25" dirty="0">
                <a:latin typeface="Times New Roman"/>
                <a:cs typeface="Times New Roman"/>
              </a:rPr>
              <a:t>pollution, </a:t>
            </a:r>
            <a:r>
              <a:rPr sz="1800" spc="-60" dirty="0">
                <a:latin typeface="Times New Roman"/>
                <a:cs typeface="Times New Roman"/>
              </a:rPr>
              <a:t>and </a:t>
            </a:r>
            <a:r>
              <a:rPr sz="1800" spc="-100" dirty="0">
                <a:latin typeface="Times New Roman"/>
                <a:cs typeface="Times New Roman"/>
              </a:rPr>
              <a:t>less </a:t>
            </a:r>
            <a:r>
              <a:rPr sz="1800" spc="-50" dirty="0">
                <a:latin typeface="Times New Roman"/>
                <a:cs typeface="Times New Roman"/>
              </a:rPr>
              <a:t>road </a:t>
            </a:r>
            <a:r>
              <a:rPr sz="1800" spc="-100" dirty="0">
                <a:latin typeface="Times New Roman"/>
                <a:cs typeface="Times New Roman"/>
              </a:rPr>
              <a:t>wear.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61" y="556259"/>
            <a:ext cx="4451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Disadvantages 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Smart Garbage</a:t>
            </a:r>
            <a:r>
              <a:rPr sz="20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270508"/>
            <a:ext cx="698500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spc="-5" dirty="0">
                <a:latin typeface="Times New Roman"/>
                <a:cs typeface="Times New Roman"/>
              </a:rPr>
              <a:t>System requires more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waste bins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separate waste collection </a:t>
            </a:r>
            <a:r>
              <a:rPr sz="1800" dirty="0">
                <a:latin typeface="Times New Roman"/>
                <a:cs typeface="Times New Roman"/>
              </a:rPr>
              <a:t>as  per </a:t>
            </a:r>
            <a:r>
              <a:rPr sz="1800" spc="-5" dirty="0">
                <a:latin typeface="Times New Roman"/>
                <a:cs typeface="Times New Roman"/>
              </a:rPr>
              <a:t>population in the city. This results into high initial cost </a:t>
            </a:r>
            <a:r>
              <a:rPr sz="1800" dirty="0">
                <a:latin typeface="Times New Roman"/>
                <a:cs typeface="Times New Roman"/>
              </a:rPr>
              <a:t>due </a:t>
            </a:r>
            <a:r>
              <a:rPr sz="1800" spc="-5" dirty="0">
                <a:latin typeface="Times New Roman"/>
                <a:cs typeface="Times New Roman"/>
              </a:rPr>
              <a:t>to expensive  smart dustbins compare to other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Noto Sans Symbols"/>
                <a:cs typeface="Noto Sans Symbols"/>
              </a:rPr>
              <a:t>➨</a:t>
            </a:r>
            <a:r>
              <a:rPr sz="1800" dirty="0">
                <a:latin typeface="Times New Roman"/>
                <a:cs typeface="Times New Roman"/>
              </a:rPr>
              <a:t>Sensor nodes </a:t>
            </a:r>
            <a:r>
              <a:rPr sz="1800" spc="-5" dirty="0">
                <a:latin typeface="Times New Roman"/>
                <a:cs typeface="Times New Roman"/>
              </a:rPr>
              <a:t>used in the dustbins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limited memory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size.</a:t>
            </a:r>
            <a:endParaRPr sz="1800">
              <a:latin typeface="Times New Roman"/>
              <a:cs typeface="Times New Roman"/>
            </a:endParaRPr>
          </a:p>
          <a:p>
            <a:pPr marL="12700" marR="144145">
              <a:lnSpc>
                <a:spcPct val="99400"/>
              </a:lnSpc>
              <a:spcBef>
                <a:spcPts val="40"/>
              </a:spcBef>
            </a:pPr>
            <a:r>
              <a:rPr sz="1800" dirty="0">
                <a:latin typeface="Noto Sans Symbols"/>
                <a:cs typeface="Noto Sans Symbols"/>
              </a:rPr>
              <a:t>➨</a:t>
            </a:r>
            <a:r>
              <a:rPr sz="1800" dirty="0">
                <a:latin typeface="Times New Roman"/>
                <a:cs typeface="Times New Roman"/>
              </a:rPr>
              <a:t>Wireless </a:t>
            </a:r>
            <a:r>
              <a:rPr sz="1800" spc="-5" dirty="0">
                <a:latin typeface="Times New Roman"/>
                <a:cs typeface="Times New Roman"/>
              </a:rPr>
              <a:t>technologies used in the system 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zigbee </a:t>
            </a:r>
            <a:r>
              <a:rPr sz="1800" dirty="0">
                <a:latin typeface="Times New Roman"/>
                <a:cs typeface="Times New Roman"/>
              </a:rPr>
              <a:t>and wifi have  </a:t>
            </a:r>
            <a:r>
              <a:rPr sz="1800" spc="-5" dirty="0">
                <a:latin typeface="Times New Roman"/>
                <a:cs typeface="Times New Roman"/>
              </a:rPr>
              <a:t>shorter </a:t>
            </a:r>
            <a:r>
              <a:rPr sz="1800" dirty="0">
                <a:latin typeface="Times New Roman"/>
                <a:cs typeface="Times New Roman"/>
              </a:rPr>
              <a:t>range and </a:t>
            </a:r>
            <a:r>
              <a:rPr sz="1800" spc="-5" dirty="0">
                <a:latin typeface="Times New Roman"/>
                <a:cs typeface="Times New Roman"/>
              </a:rPr>
              <a:t>lower data speed.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RFID based systems, RFID tags </a:t>
            </a:r>
            <a:r>
              <a:rPr sz="1800" dirty="0">
                <a:latin typeface="Times New Roman"/>
                <a:cs typeface="Times New Roman"/>
              </a:rPr>
              <a:t>are  </a:t>
            </a:r>
            <a:r>
              <a:rPr sz="1800" spc="-5" dirty="0">
                <a:latin typeface="Times New Roman"/>
                <a:cs typeface="Times New Roman"/>
              </a:rPr>
              <a:t>affected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surrounding metal objects (if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any).</a:t>
            </a:r>
            <a:endParaRPr sz="1800">
              <a:latin typeface="Times New Roman"/>
              <a:cs typeface="Times New Roman"/>
            </a:endParaRPr>
          </a:p>
          <a:p>
            <a:pPr marL="12700" marR="785495">
              <a:lnSpc>
                <a:spcPts val="2110"/>
              </a:lnSpc>
              <a:spcBef>
                <a:spcPts val="160"/>
              </a:spcBef>
            </a:pPr>
            <a:r>
              <a:rPr sz="1800" spc="5" dirty="0">
                <a:latin typeface="Noto Sans Symbols"/>
                <a:cs typeface="Noto Sans Symbols"/>
              </a:rPr>
              <a:t>➨</a:t>
            </a:r>
            <a:r>
              <a:rPr sz="1800" spc="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reduces </a:t>
            </a:r>
            <a:r>
              <a:rPr sz="1800" spc="-5" dirty="0">
                <a:latin typeface="Times New Roman"/>
                <a:cs typeface="Times New Roman"/>
              </a:rPr>
              <a:t>man </a:t>
            </a:r>
            <a:r>
              <a:rPr sz="1800" dirty="0">
                <a:latin typeface="Times New Roman"/>
                <a:cs typeface="Times New Roman"/>
              </a:rPr>
              <a:t>power </a:t>
            </a:r>
            <a:r>
              <a:rPr sz="1800" spc="-5" dirty="0">
                <a:latin typeface="Times New Roman"/>
                <a:cs typeface="Times New Roman"/>
              </a:rPr>
              <a:t>requirements which results into increase in  unemployment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unskilled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people.</a:t>
            </a:r>
            <a:endParaRPr sz="1800">
              <a:latin typeface="Times New Roman"/>
              <a:cs typeface="Times New Roman"/>
            </a:endParaRPr>
          </a:p>
          <a:p>
            <a:pPr marL="12700" marR="62230">
              <a:lnSpc>
                <a:spcPts val="2110"/>
              </a:lnSpc>
              <a:spcBef>
                <a:spcPts val="75"/>
              </a:spcBef>
            </a:pPr>
            <a:r>
              <a:rPr sz="1800" spc="5" dirty="0">
                <a:latin typeface="Noto Sans Symbols"/>
                <a:cs typeface="Noto Sans Symbols"/>
              </a:rPr>
              <a:t>➨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training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provided to the people involved in the smart waste  management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361" y="973835"/>
            <a:ext cx="3633470" cy="22352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40" dirty="0">
                <a:latin typeface="Arial"/>
                <a:cs typeface="Arial"/>
              </a:rPr>
              <a:t>https://</a:t>
            </a:r>
            <a:r>
              <a:rPr sz="20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www.arduino.cc/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0" dirty="0">
                <a:latin typeface="Arial"/>
                <a:cs typeface="Arial"/>
              </a:rPr>
              <a:t>https://thingspeak.com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0" dirty="0">
                <a:latin typeface="Arial"/>
                <a:cs typeface="Arial"/>
              </a:rPr>
              <a:t>https://</a:t>
            </a:r>
            <a:r>
              <a:rPr sz="20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www.instructables.com/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30" dirty="0">
                <a:latin typeface="Arial"/>
                <a:cs typeface="Arial"/>
              </a:rPr>
              <a:t>https://circuits.io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5" dirty="0">
                <a:latin typeface="Arial"/>
                <a:cs typeface="Arial"/>
              </a:rPr>
              <a:t>https://circuits4you.com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65" dirty="0">
                <a:latin typeface="Arial"/>
                <a:cs typeface="Arial"/>
              </a:rPr>
              <a:t>https://codebender.cc/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29691"/>
            <a:ext cx="1746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1905000"/>
            <a:ext cx="3486911" cy="3639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365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THANK</a:t>
            </a:r>
            <a:r>
              <a:rPr spc="-994" dirty="0"/>
              <a:t> </a:t>
            </a:r>
            <a:r>
              <a:rPr spc="-740" dirty="0"/>
              <a:t>YOU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8676"/>
            <a:ext cx="286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75" dirty="0">
                <a:solidFill>
                  <a:srgbClr val="000000"/>
                </a:solidFill>
                <a:latin typeface="Arial"/>
                <a:cs typeface="Arial"/>
              </a:rPr>
              <a:t>PROBLEMSTATEMENT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42771"/>
            <a:ext cx="757999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9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60" dirty="0">
                <a:latin typeface="Times New Roman"/>
                <a:cs typeface="Times New Roman"/>
              </a:rPr>
              <a:t>main </a:t>
            </a:r>
            <a:r>
              <a:rPr sz="2000" spc="-95" dirty="0">
                <a:latin typeface="Times New Roman"/>
                <a:cs typeface="Times New Roman"/>
              </a:rPr>
              <a:t>concerns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20" dirty="0">
                <a:latin typeface="Times New Roman"/>
                <a:cs typeface="Times New Roman"/>
              </a:rPr>
              <a:t>our </a:t>
            </a:r>
            <a:r>
              <a:rPr sz="2000" spc="-60" dirty="0">
                <a:latin typeface="Times New Roman"/>
                <a:cs typeface="Times New Roman"/>
              </a:rPr>
              <a:t>environment </a:t>
            </a:r>
            <a:r>
              <a:rPr sz="2000" spc="-100" dirty="0">
                <a:latin typeface="Times New Roman"/>
                <a:cs typeface="Times New Roman"/>
              </a:rPr>
              <a:t>has </a:t>
            </a:r>
            <a:r>
              <a:rPr sz="2000" spc="-75" dirty="0">
                <a:latin typeface="Times New Roman"/>
                <a:cs typeface="Times New Roman"/>
              </a:rPr>
              <a:t>been </a:t>
            </a:r>
            <a:r>
              <a:rPr sz="2000" spc="-60" dirty="0">
                <a:latin typeface="Times New Roman"/>
                <a:cs typeface="Times New Roman"/>
              </a:rPr>
              <a:t>solid </a:t>
            </a:r>
            <a:r>
              <a:rPr sz="2000" spc="-80" dirty="0">
                <a:latin typeface="Times New Roman"/>
                <a:cs typeface="Times New Roman"/>
              </a:rPr>
              <a:t>waste  </a:t>
            </a:r>
            <a:r>
              <a:rPr sz="2000" spc="-85" dirty="0">
                <a:latin typeface="Times New Roman"/>
                <a:cs typeface="Times New Roman"/>
              </a:rPr>
              <a:t>management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which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impacts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health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environment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our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society.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105219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The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detection,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monitoring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management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wastes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is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one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ofthe  </a:t>
            </a:r>
            <a:r>
              <a:rPr sz="2000" spc="-45" dirty="0">
                <a:latin typeface="Times New Roman"/>
                <a:cs typeface="Times New Roman"/>
              </a:rPr>
              <a:t>primary </a:t>
            </a:r>
            <a:r>
              <a:rPr sz="2000" spc="-70" dirty="0">
                <a:latin typeface="Times New Roman"/>
                <a:cs typeface="Times New Roman"/>
              </a:rPr>
              <a:t>problems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presentera.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traditional </a:t>
            </a:r>
            <a:r>
              <a:rPr sz="2000" spc="-75" dirty="0">
                <a:latin typeface="Times New Roman"/>
                <a:cs typeface="Times New Roman"/>
              </a:rPr>
              <a:t>way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65" dirty="0">
                <a:latin typeface="Times New Roman"/>
                <a:cs typeface="Times New Roman"/>
              </a:rPr>
              <a:t>manually </a:t>
            </a:r>
            <a:r>
              <a:rPr sz="2000" spc="-40" dirty="0">
                <a:latin typeface="Times New Roman"/>
                <a:cs typeface="Times New Roman"/>
              </a:rPr>
              <a:t>monitoring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100" dirty="0">
                <a:latin typeface="Times New Roman"/>
                <a:cs typeface="Times New Roman"/>
              </a:rPr>
              <a:t>wastes </a:t>
            </a:r>
            <a:r>
              <a:rPr sz="2000" spc="-20" dirty="0">
                <a:latin typeface="Times New Roman"/>
                <a:cs typeface="Times New Roman"/>
              </a:rPr>
              <a:t>in </a:t>
            </a:r>
            <a:r>
              <a:rPr sz="2000" spc="-80" dirty="0">
                <a:latin typeface="Times New Roman"/>
                <a:cs typeface="Times New Roman"/>
              </a:rPr>
              <a:t>waste </a:t>
            </a:r>
            <a:r>
              <a:rPr sz="2000" spc="-65" dirty="0">
                <a:latin typeface="Times New Roman"/>
                <a:cs typeface="Times New Roman"/>
              </a:rPr>
              <a:t>bins </a:t>
            </a:r>
            <a:r>
              <a:rPr sz="2000" spc="-6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95" dirty="0">
                <a:latin typeface="Times New Roman"/>
                <a:cs typeface="Times New Roman"/>
              </a:rPr>
              <a:t>cumbersome </a:t>
            </a:r>
            <a:r>
              <a:rPr sz="2000" spc="-105" dirty="0">
                <a:latin typeface="Times New Roman"/>
                <a:cs typeface="Times New Roman"/>
              </a:rPr>
              <a:t>process </a:t>
            </a:r>
            <a:r>
              <a:rPr sz="2000" spc="-65" dirty="0">
                <a:latin typeface="Times New Roman"/>
                <a:cs typeface="Times New Roman"/>
              </a:rPr>
              <a:t>and utilizes </a:t>
            </a:r>
            <a:r>
              <a:rPr sz="2000" spc="-50" dirty="0">
                <a:latin typeface="Times New Roman"/>
                <a:cs typeface="Times New Roman"/>
              </a:rPr>
              <a:t>more </a:t>
            </a:r>
            <a:r>
              <a:rPr sz="2000" spc="-70" dirty="0">
                <a:latin typeface="Times New Roman"/>
                <a:cs typeface="Times New Roman"/>
              </a:rPr>
              <a:t>human </a:t>
            </a:r>
            <a:r>
              <a:rPr sz="2000" spc="-20" dirty="0">
                <a:latin typeface="Times New Roman"/>
                <a:cs typeface="Times New Roman"/>
              </a:rPr>
              <a:t>effort, time </a:t>
            </a:r>
            <a:r>
              <a:rPr sz="2000" spc="-65" dirty="0">
                <a:latin typeface="Times New Roman"/>
                <a:cs typeface="Times New Roman"/>
              </a:rPr>
              <a:t>and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costwhich </a:t>
            </a:r>
            <a:r>
              <a:rPr sz="2000" spc="-125" dirty="0">
                <a:latin typeface="Times New Roman"/>
                <a:cs typeface="Times New Roman"/>
              </a:rPr>
              <a:t>can  </a:t>
            </a:r>
            <a:r>
              <a:rPr sz="2000" spc="-85" dirty="0">
                <a:latin typeface="Times New Roman"/>
                <a:cs typeface="Times New Roman"/>
              </a:rPr>
              <a:t>easily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be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avoided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our</a:t>
            </a:r>
            <a:r>
              <a:rPr sz="2000" spc="-65" dirty="0">
                <a:latin typeface="Times New Roman"/>
                <a:cs typeface="Times New Roman"/>
              </a:rPr>
              <a:t> presenttechnologies</a:t>
            </a:r>
            <a:r>
              <a:rPr sz="2000" spc="-6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4038600"/>
            <a:ext cx="328574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962400"/>
            <a:ext cx="314706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1542" y="6362462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dirty="0">
                <a:solidFill>
                  <a:srgbClr val="898989"/>
                </a:solidFill>
                <a:latin typeface="Carlito"/>
                <a:cs typeface="Carlito"/>
              </a:rPr>
              <a:t>2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31542" y="6362462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dirty="0">
                <a:solidFill>
                  <a:srgbClr val="898989"/>
                </a:solidFill>
                <a:latin typeface="Carlito"/>
                <a:cs typeface="Carlito"/>
              </a:rPr>
              <a:t>3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94308"/>
            <a:ext cx="475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Disadvantages 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of the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existing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171700"/>
            <a:ext cx="67703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Time consuming and less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effective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High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Creates </a:t>
            </a:r>
            <a:r>
              <a:rPr sz="2000" dirty="0">
                <a:latin typeface="Arial"/>
                <a:cs typeface="Arial"/>
              </a:rPr>
              <a:t>unhygienic </a:t>
            </a:r>
            <a:r>
              <a:rPr sz="2000" spc="-5" dirty="0">
                <a:latin typeface="Arial"/>
                <a:cs typeface="Arial"/>
              </a:rPr>
              <a:t>environment </a:t>
            </a:r>
            <a:r>
              <a:rPr sz="2000" dirty="0">
                <a:latin typeface="Arial"/>
                <a:cs typeface="Arial"/>
              </a:rPr>
              <a:t>and look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Bad smell </a:t>
            </a:r>
            <a:r>
              <a:rPr sz="2000" spc="-5" dirty="0">
                <a:latin typeface="Arial"/>
                <a:cs typeface="Arial"/>
              </a:rPr>
              <a:t>spreads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cause illness </a:t>
            </a:r>
            <a:r>
              <a:rPr sz="2000" spc="-5" dirty="0">
                <a:latin typeface="Arial"/>
                <a:cs typeface="Arial"/>
              </a:rPr>
              <a:t>to human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beings.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6571"/>
            <a:ext cx="7642859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8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What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our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system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does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gives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real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indicator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garbage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level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85" dirty="0">
                <a:latin typeface="Times New Roman"/>
                <a:cs typeface="Times New Roman"/>
              </a:rPr>
              <a:t>trashcan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at</a:t>
            </a:r>
            <a:r>
              <a:rPr sz="2000" spc="-80" dirty="0">
                <a:latin typeface="Times New Roman"/>
                <a:cs typeface="Times New Roman"/>
              </a:rPr>
              <a:t> any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given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Using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60" dirty="0">
                <a:latin typeface="Times New Roman"/>
                <a:cs typeface="Times New Roman"/>
              </a:rPr>
              <a:t>data </a:t>
            </a:r>
            <a:r>
              <a:rPr sz="2000" spc="-35" dirty="0">
                <a:latin typeface="Times New Roman"/>
                <a:cs typeface="Times New Roman"/>
              </a:rPr>
              <a:t>we </a:t>
            </a:r>
            <a:r>
              <a:rPr sz="2000" spc="-85" dirty="0">
                <a:latin typeface="Times New Roman"/>
                <a:cs typeface="Times New Roman"/>
              </a:rPr>
              <a:t>can </a:t>
            </a:r>
            <a:r>
              <a:rPr sz="2000" spc="-25" dirty="0">
                <a:latin typeface="Times New Roman"/>
                <a:cs typeface="Times New Roman"/>
              </a:rPr>
              <a:t>then </a:t>
            </a:r>
            <a:r>
              <a:rPr sz="2000" spc="-55" dirty="0">
                <a:latin typeface="Times New Roman"/>
                <a:cs typeface="Times New Roman"/>
              </a:rPr>
              <a:t>optimize </a:t>
            </a:r>
            <a:r>
              <a:rPr sz="2000" spc="-80" dirty="0">
                <a:latin typeface="Times New Roman"/>
                <a:cs typeface="Times New Roman"/>
              </a:rPr>
              <a:t>waste </a:t>
            </a:r>
            <a:r>
              <a:rPr sz="2000" spc="-55" dirty="0">
                <a:latin typeface="Times New Roman"/>
                <a:cs typeface="Times New Roman"/>
              </a:rPr>
              <a:t>collection </a:t>
            </a:r>
            <a:r>
              <a:rPr sz="2000" spc="-60" dirty="0">
                <a:latin typeface="Times New Roman"/>
                <a:cs typeface="Times New Roman"/>
              </a:rPr>
              <a:t>routes </a:t>
            </a:r>
            <a:r>
              <a:rPr sz="2000" spc="-65" dirty="0">
                <a:latin typeface="Times New Roman"/>
                <a:cs typeface="Times New Roman"/>
              </a:rPr>
              <a:t>and </a:t>
            </a:r>
            <a:r>
              <a:rPr sz="2000" spc="-35" dirty="0">
                <a:latin typeface="Times New Roman"/>
                <a:cs typeface="Times New Roman"/>
              </a:rPr>
              <a:t>ultimately  </a:t>
            </a:r>
            <a:r>
              <a:rPr sz="2000" spc="-75" dirty="0">
                <a:latin typeface="Times New Roman"/>
                <a:cs typeface="Times New Roman"/>
              </a:rPr>
              <a:t>reduce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fuel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consumption.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allows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trash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collectors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plan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daily/weekly  </a:t>
            </a:r>
            <a:r>
              <a:rPr sz="2000" spc="-60" dirty="0">
                <a:latin typeface="Times New Roman"/>
                <a:cs typeface="Times New Roman"/>
              </a:rPr>
              <a:t>pick </a:t>
            </a:r>
            <a:r>
              <a:rPr sz="2000" spc="-30" dirty="0">
                <a:latin typeface="Times New Roman"/>
                <a:cs typeface="Times New Roman"/>
              </a:rPr>
              <a:t>up</a:t>
            </a:r>
            <a:r>
              <a:rPr sz="2000" spc="-38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schedule</a:t>
            </a:r>
            <a:r>
              <a:rPr sz="2000" spc="-9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28676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00" b="1" spc="-270" dirty="0">
                <a:solidFill>
                  <a:srgbClr val="000000"/>
                </a:solidFill>
                <a:latin typeface="Times New Roman"/>
                <a:cs typeface="Times New Roman"/>
              </a:rPr>
              <a:t>OL</a:t>
            </a:r>
            <a:r>
              <a:rPr sz="2400" b="1" spc="-26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400" b="1" spc="-27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b="1" spc="-26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b="1" spc="-27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204326"/>
            <a:ext cx="3582466" cy="2557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3771" y="2895600"/>
            <a:ext cx="3177539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1542" y="6362462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dirty="0">
                <a:solidFill>
                  <a:srgbClr val="898989"/>
                </a:solidFill>
                <a:latin typeface="Carlito"/>
                <a:cs typeface="Carlito"/>
              </a:rPr>
              <a:t>4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7625" marR="5080" indent="-35560">
              <a:lnSpc>
                <a:spcPts val="1200"/>
              </a:lnSpc>
              <a:spcBef>
                <a:spcPts val="225"/>
              </a:spcBef>
            </a:pPr>
            <a:r>
              <a:rPr spc="-40" dirty="0"/>
              <a:t>Internet</a:t>
            </a:r>
            <a:r>
              <a:rPr spc="-145" dirty="0"/>
              <a:t> </a:t>
            </a:r>
            <a:r>
              <a:rPr spc="-25" dirty="0"/>
              <a:t>of  </a:t>
            </a:r>
            <a:r>
              <a:rPr spc="-40" dirty="0"/>
              <a:t>Things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8676"/>
            <a:ext cx="336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000000"/>
                </a:solidFill>
                <a:latin typeface="Arial"/>
                <a:cs typeface="Arial"/>
              </a:rPr>
              <a:t>COMPONENTSOF</a:t>
            </a:r>
            <a:r>
              <a:rPr sz="2400" b="1" spc="-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345" dirty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9466" y="933030"/>
          <a:ext cx="6863080" cy="508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26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Components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Models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Ultrasonic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sensor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034" algn="ctr">
                        <a:lnSpc>
                          <a:spcPct val="100000"/>
                        </a:lnSpc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HC-SR04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Wi-Fi</a:t>
                      </a:r>
                      <a:r>
                        <a:rPr sz="12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shield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ts val="1400"/>
                        </a:lnSpc>
                        <a:spcBef>
                          <a:spcPts val="919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ESP8266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Microcontroller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ts val="1380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Arduino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(UNO)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Connecting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wires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Jumper-Wire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00" y="1395450"/>
            <a:ext cx="1533144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531757"/>
            <a:ext cx="1467612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8740" y="3682860"/>
            <a:ext cx="1181100" cy="82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4205" y="4894719"/>
            <a:ext cx="1219200" cy="667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1542" y="6362462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dirty="0">
                <a:solidFill>
                  <a:srgbClr val="898989"/>
                </a:solidFill>
                <a:latin typeface="Carlito"/>
                <a:cs typeface="Carlito"/>
              </a:rPr>
              <a:t>5</a:t>
            </a:fld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6429968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415" dirty="0">
                <a:solidFill>
                  <a:srgbClr val="888888"/>
                </a:solidFill>
                <a:latin typeface="Arial"/>
                <a:cs typeface="Arial"/>
              </a:rPr>
              <a:t>2G0M/</a:t>
            </a:r>
            <a:r>
              <a:rPr sz="1200" spc="-2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235" dirty="0">
                <a:solidFill>
                  <a:srgbClr val="888888"/>
                </a:solidFill>
                <a:latin typeface="Arial"/>
                <a:cs typeface="Arial"/>
              </a:rPr>
              <a:t>1S0/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42771"/>
            <a:ext cx="758698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061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Times New Roman"/>
                <a:cs typeface="Times New Roman"/>
              </a:rPr>
              <a:t>Asthe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name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indicates,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ultrasonic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sensors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measure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distance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using  </a:t>
            </a:r>
            <a:r>
              <a:rPr sz="2000" spc="-60" dirty="0">
                <a:latin typeface="Times New Roman"/>
                <a:cs typeface="Times New Roman"/>
              </a:rPr>
              <a:t>ultrasonic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waves.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The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sensor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head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emits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an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ultrasonic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wave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receives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wave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reflected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back  </a:t>
            </a:r>
            <a:r>
              <a:rPr sz="2000" spc="-25" dirty="0">
                <a:latin typeface="Times New Roman"/>
                <a:cs typeface="Times New Roman"/>
              </a:rPr>
              <a:t>from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50" dirty="0">
                <a:latin typeface="Times New Roman"/>
                <a:cs typeface="Times New Roman"/>
              </a:rPr>
              <a:t>target. </a:t>
            </a:r>
            <a:r>
              <a:rPr sz="2000" spc="-70" dirty="0">
                <a:latin typeface="Times New Roman"/>
                <a:cs typeface="Times New Roman"/>
              </a:rPr>
              <a:t>Ultrasonic </a:t>
            </a:r>
            <a:r>
              <a:rPr sz="2000" spc="-140" dirty="0">
                <a:latin typeface="Times New Roman"/>
                <a:cs typeface="Times New Roman"/>
              </a:rPr>
              <a:t>Sensors </a:t>
            </a:r>
            <a:r>
              <a:rPr sz="2000" spc="-95" dirty="0">
                <a:latin typeface="Times New Roman"/>
                <a:cs typeface="Times New Roman"/>
              </a:rPr>
              <a:t>measure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80" dirty="0">
                <a:latin typeface="Times New Roman"/>
                <a:cs typeface="Times New Roman"/>
              </a:rPr>
              <a:t>distance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50" dirty="0">
                <a:latin typeface="Times New Roman"/>
                <a:cs typeface="Times New Roman"/>
              </a:rPr>
              <a:t>target </a:t>
            </a:r>
            <a:r>
              <a:rPr sz="2000" spc="-80" dirty="0">
                <a:latin typeface="Times New Roman"/>
                <a:cs typeface="Times New Roman"/>
              </a:rPr>
              <a:t>by  </a:t>
            </a:r>
            <a:r>
              <a:rPr sz="2000" spc="-85" dirty="0">
                <a:latin typeface="Times New Roman"/>
                <a:cs typeface="Times New Roman"/>
              </a:rPr>
              <a:t>measuring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between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emission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reception.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28676"/>
            <a:ext cx="274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85" dirty="0">
                <a:solidFill>
                  <a:srgbClr val="000000"/>
                </a:solidFill>
                <a:latin typeface="Arial"/>
                <a:cs typeface="Arial"/>
              </a:rPr>
              <a:t>ULTRASONICSENSOR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819400"/>
            <a:ext cx="3453993" cy="2239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6586" y="3124200"/>
            <a:ext cx="406372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6571"/>
            <a:ext cx="76174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Times New Roman"/>
                <a:cs typeface="Times New Roman"/>
              </a:rPr>
              <a:t>The </a:t>
            </a:r>
            <a:r>
              <a:rPr sz="2000" spc="-155" dirty="0">
                <a:latin typeface="Times New Roman"/>
                <a:cs typeface="Times New Roman"/>
              </a:rPr>
              <a:t>ESP8266WiFi </a:t>
            </a:r>
            <a:r>
              <a:rPr sz="2000" spc="-40" dirty="0">
                <a:latin typeface="Times New Roman"/>
                <a:cs typeface="Times New Roman"/>
              </a:rPr>
              <a:t>Module </a:t>
            </a:r>
            <a:r>
              <a:rPr sz="2000" spc="-6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65" dirty="0">
                <a:latin typeface="Times New Roman"/>
                <a:cs typeface="Times New Roman"/>
              </a:rPr>
              <a:t>self contained </a:t>
            </a:r>
            <a:r>
              <a:rPr sz="2000" spc="-120" dirty="0">
                <a:latin typeface="Times New Roman"/>
                <a:cs typeface="Times New Roman"/>
              </a:rPr>
              <a:t>SOCwith </a:t>
            </a:r>
            <a:r>
              <a:rPr sz="2000" spc="-55" dirty="0">
                <a:latin typeface="Times New Roman"/>
                <a:cs typeface="Times New Roman"/>
              </a:rPr>
              <a:t>integrated </a:t>
            </a:r>
            <a:r>
              <a:rPr sz="2000" spc="-175" dirty="0">
                <a:latin typeface="Times New Roman"/>
                <a:cs typeface="Times New Roman"/>
              </a:rPr>
              <a:t>TCP/IP  </a:t>
            </a:r>
            <a:r>
              <a:rPr sz="2000" spc="-40" dirty="0">
                <a:latin typeface="Times New Roman"/>
                <a:cs typeface="Times New Roman"/>
              </a:rPr>
              <a:t>protocol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stack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can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give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any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microcontroller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access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your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WiFi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5600" marR="74549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20" dirty="0">
                <a:latin typeface="Times New Roman"/>
                <a:cs typeface="Times New Roman"/>
              </a:rPr>
              <a:t>EachESP8266module</a:t>
            </a:r>
            <a:r>
              <a:rPr sz="2000" spc="-110" dirty="0">
                <a:latin typeface="Times New Roman"/>
                <a:cs typeface="Times New Roman"/>
              </a:rPr>
              <a:t> comes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pre-programmed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an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ATcommand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set  </a:t>
            </a:r>
            <a:r>
              <a:rPr sz="2000" spc="-40" dirty="0">
                <a:latin typeface="Times New Roman"/>
                <a:cs typeface="Times New Roman"/>
              </a:rPr>
              <a:t>firmware.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28676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9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b="1" spc="-270"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z="2400" b="1" spc="-265" dirty="0">
                <a:solidFill>
                  <a:srgbClr val="000000"/>
                </a:solidFill>
                <a:latin typeface="Arial"/>
                <a:cs typeface="Arial"/>
              </a:rPr>
              <a:t>8</a:t>
            </a:r>
            <a:r>
              <a:rPr sz="2400" b="1" spc="-245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2400" b="1" spc="-120" dirty="0">
                <a:solidFill>
                  <a:srgbClr val="000000"/>
                </a:solidFill>
                <a:latin typeface="Arial"/>
                <a:cs typeface="Arial"/>
              </a:rPr>
              <a:t>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997" y="2664579"/>
            <a:ext cx="3638487" cy="3211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19600" y="2267216"/>
            <a:ext cx="4478020" cy="3705860"/>
            <a:chOff x="4419600" y="2267216"/>
            <a:chExt cx="4478020" cy="3705860"/>
          </a:xfrm>
        </p:grpSpPr>
        <p:sp>
          <p:nvSpPr>
            <p:cNvPr id="6" name="object 6"/>
            <p:cNvSpPr/>
            <p:nvPr/>
          </p:nvSpPr>
          <p:spPr>
            <a:xfrm>
              <a:off x="4876800" y="2267216"/>
              <a:ext cx="2057400" cy="19425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4114800"/>
              <a:ext cx="4477511" cy="1857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7971"/>
            <a:ext cx="7856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125" dirty="0">
                <a:latin typeface="Arial"/>
                <a:cs typeface="Arial"/>
              </a:rPr>
              <a:t>Arduino </a:t>
            </a:r>
            <a:r>
              <a:rPr sz="2000" b="1" spc="-95" dirty="0">
                <a:latin typeface="Arial"/>
                <a:cs typeface="Arial"/>
              </a:rPr>
              <a:t>Uno </a:t>
            </a:r>
            <a:r>
              <a:rPr sz="2000" spc="-6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0" dirty="0">
                <a:latin typeface="Times New Roman"/>
                <a:cs typeface="Times New Roman"/>
              </a:rPr>
              <a:t>microcontroller </a:t>
            </a:r>
            <a:r>
              <a:rPr sz="2000" spc="-60" dirty="0">
                <a:latin typeface="Times New Roman"/>
                <a:cs typeface="Times New Roman"/>
              </a:rPr>
              <a:t>board </a:t>
            </a:r>
            <a:r>
              <a:rPr sz="2000" spc="-105" dirty="0">
                <a:latin typeface="Times New Roman"/>
                <a:cs typeface="Times New Roman"/>
              </a:rPr>
              <a:t>based </a:t>
            </a:r>
            <a:r>
              <a:rPr sz="2000" spc="-3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220" dirty="0">
                <a:latin typeface="Times New Roman"/>
                <a:cs typeface="Times New Roman"/>
              </a:rPr>
              <a:t>ATmega328P. </a:t>
            </a:r>
            <a:r>
              <a:rPr sz="2000" spc="10" dirty="0">
                <a:latin typeface="Times New Roman"/>
                <a:cs typeface="Times New Roman"/>
              </a:rPr>
              <a:t>It </a:t>
            </a:r>
            <a:r>
              <a:rPr sz="2000" spc="-100" dirty="0">
                <a:latin typeface="Times New Roman"/>
                <a:cs typeface="Times New Roman"/>
              </a:rPr>
              <a:t>has 14  </a:t>
            </a:r>
            <a:r>
              <a:rPr sz="2000" spc="-40" dirty="0">
                <a:latin typeface="Times New Roman"/>
                <a:cs typeface="Times New Roman"/>
              </a:rPr>
              <a:t>digital </a:t>
            </a:r>
            <a:r>
              <a:rPr sz="2000" spc="5" dirty="0">
                <a:latin typeface="Times New Roman"/>
                <a:cs typeface="Times New Roman"/>
              </a:rPr>
              <a:t>input/output </a:t>
            </a:r>
            <a:r>
              <a:rPr sz="2000" spc="-65" dirty="0">
                <a:latin typeface="Times New Roman"/>
                <a:cs typeface="Times New Roman"/>
              </a:rPr>
              <a:t>pins </a:t>
            </a:r>
            <a:r>
              <a:rPr sz="2000" spc="-15" dirty="0">
                <a:latin typeface="Times New Roman"/>
                <a:cs typeface="Times New Roman"/>
              </a:rPr>
              <a:t>(of </a:t>
            </a:r>
            <a:r>
              <a:rPr sz="2000" spc="-5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6 </a:t>
            </a:r>
            <a:r>
              <a:rPr sz="2000" spc="-90" dirty="0">
                <a:latin typeface="Times New Roman"/>
                <a:cs typeface="Times New Roman"/>
              </a:rPr>
              <a:t>can </a:t>
            </a:r>
            <a:r>
              <a:rPr sz="2000" spc="-45" dirty="0">
                <a:latin typeface="Times New Roman"/>
                <a:cs typeface="Times New Roman"/>
              </a:rPr>
              <a:t>be </a:t>
            </a:r>
            <a:r>
              <a:rPr sz="2000" spc="-90" dirty="0">
                <a:latin typeface="Times New Roman"/>
                <a:cs typeface="Times New Roman"/>
              </a:rPr>
              <a:t>used </a:t>
            </a:r>
            <a:r>
              <a:rPr sz="2000" spc="-95" dirty="0">
                <a:latin typeface="Times New Roman"/>
                <a:cs typeface="Times New Roman"/>
              </a:rPr>
              <a:t>as </a:t>
            </a:r>
            <a:r>
              <a:rPr sz="2000" spc="-85" dirty="0">
                <a:latin typeface="Times New Roman"/>
                <a:cs typeface="Times New Roman"/>
              </a:rPr>
              <a:t>PWM </a:t>
            </a:r>
            <a:r>
              <a:rPr sz="2000" spc="-40" dirty="0">
                <a:latin typeface="Times New Roman"/>
                <a:cs typeface="Times New Roman"/>
              </a:rPr>
              <a:t>outputs), </a:t>
            </a:r>
            <a:r>
              <a:rPr sz="2000" dirty="0">
                <a:latin typeface="Times New Roman"/>
                <a:cs typeface="Times New Roman"/>
              </a:rPr>
              <a:t>6 </a:t>
            </a:r>
            <a:r>
              <a:rPr sz="2000" spc="-110" dirty="0">
                <a:latin typeface="Times New Roman"/>
                <a:cs typeface="Times New Roman"/>
              </a:rPr>
              <a:t>analog  </a:t>
            </a:r>
            <a:r>
              <a:rPr sz="2000" spc="-45" dirty="0">
                <a:latin typeface="Times New Roman"/>
                <a:cs typeface="Times New Roman"/>
              </a:rPr>
              <a:t>inputs,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16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MHz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quartz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crystal</a:t>
            </a:r>
            <a:r>
              <a:rPr sz="2000" spc="-7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1091"/>
            <a:ext cx="17557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0" dirty="0">
                <a:solidFill>
                  <a:srgbClr val="000000"/>
                </a:solidFill>
                <a:latin typeface="Arial"/>
                <a:cs typeface="Arial"/>
              </a:rPr>
              <a:t>Arduino</a:t>
            </a:r>
            <a:r>
              <a:rPr sz="2200" b="1" spc="-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000000"/>
                </a:solidFill>
                <a:latin typeface="Arial"/>
                <a:cs typeface="Arial"/>
              </a:rPr>
              <a:t>(UNO)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8" y="1591055"/>
            <a:ext cx="4474464" cy="470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1828977"/>
            <a:ext cx="4114800" cy="3962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0" dirty="0"/>
              <a:t>GM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5"/>
              </a:spcBef>
            </a:pPr>
            <a:r>
              <a:rPr spc="-20" dirty="0"/>
              <a:t>Internet</a:t>
            </a:r>
            <a:r>
              <a:rPr spc="-85" dirty="0"/>
              <a:t> </a:t>
            </a:r>
            <a:r>
              <a:rPr spc="-10" dirty="0"/>
              <a:t>of  </a:t>
            </a:r>
            <a:r>
              <a:rPr spc="-20" dirty="0"/>
              <a:t>Things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5940" y="475996"/>
            <a:ext cx="7983220" cy="311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40" dirty="0">
                <a:latin typeface="Arial"/>
                <a:cs typeface="Arial"/>
              </a:rPr>
              <a:t>METHODOLOGY: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997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Times New Roman"/>
                <a:cs typeface="Times New Roman"/>
              </a:rPr>
              <a:t>An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ultrasonic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sensor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be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placed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on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interior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side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lid,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one  </a:t>
            </a:r>
            <a:r>
              <a:rPr sz="2200" spc="-75" dirty="0">
                <a:latin typeface="Times New Roman"/>
                <a:cs typeface="Times New Roman"/>
              </a:rPr>
              <a:t>facing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solid </a:t>
            </a:r>
            <a:r>
              <a:rPr sz="2200" spc="-75" dirty="0">
                <a:latin typeface="Times New Roman"/>
                <a:cs typeface="Times New Roman"/>
              </a:rPr>
              <a:t>waste. </a:t>
            </a:r>
            <a:r>
              <a:rPr sz="2200" spc="-105" dirty="0">
                <a:latin typeface="Times New Roman"/>
                <a:cs typeface="Times New Roman"/>
              </a:rPr>
              <a:t>As </a:t>
            </a:r>
            <a:r>
              <a:rPr sz="2200" spc="-55" dirty="0">
                <a:latin typeface="Times New Roman"/>
                <a:cs typeface="Times New Roman"/>
              </a:rPr>
              <a:t>trash </a:t>
            </a:r>
            <a:r>
              <a:rPr sz="2200" spc="-105" dirty="0">
                <a:latin typeface="Times New Roman"/>
                <a:cs typeface="Times New Roman"/>
              </a:rPr>
              <a:t>increases,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80" dirty="0">
                <a:latin typeface="Times New Roman"/>
                <a:cs typeface="Times New Roman"/>
              </a:rPr>
              <a:t>distance </a:t>
            </a:r>
            <a:r>
              <a:rPr sz="2200" spc="-55" dirty="0">
                <a:latin typeface="Times New Roman"/>
                <a:cs typeface="Times New Roman"/>
              </a:rPr>
              <a:t>between </a:t>
            </a:r>
            <a:r>
              <a:rPr sz="2200" spc="-20" dirty="0">
                <a:latin typeface="Times New Roman"/>
                <a:cs typeface="Times New Roman"/>
              </a:rPr>
              <a:t>the  </a:t>
            </a:r>
            <a:r>
              <a:rPr sz="2200" spc="-60" dirty="0">
                <a:latin typeface="Times New Roman"/>
                <a:cs typeface="Times New Roman"/>
              </a:rPr>
              <a:t>ultrasonic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and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trash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decreases.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This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live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data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be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sent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our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micro-  </a:t>
            </a:r>
            <a:r>
              <a:rPr sz="2200" spc="-65" dirty="0">
                <a:latin typeface="Times New Roman"/>
                <a:cs typeface="Times New Roman"/>
              </a:rPr>
              <a:t>controller.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marR="389255" indent="-342900">
              <a:lnSpc>
                <a:spcPct val="1018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35" dirty="0">
                <a:latin typeface="Times New Roman"/>
                <a:cs typeface="Times New Roman"/>
              </a:rPr>
              <a:t>Micro-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controller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processes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data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and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sends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tothingspeak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with 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50" dirty="0">
                <a:latin typeface="Times New Roman"/>
                <a:cs typeface="Times New Roman"/>
              </a:rPr>
              <a:t>help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Wi-Fimodule.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811</Words>
  <Application>Microsoft Office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Noto Sans Symbols</vt:lpstr>
      <vt:lpstr>Times New Roman</vt:lpstr>
      <vt:lpstr>Office Theme</vt:lpstr>
      <vt:lpstr>Smart Garbage Monitoring System Using  Internet of Things (IOT)</vt:lpstr>
      <vt:lpstr>PROBLEMSTATEMENT</vt:lpstr>
      <vt:lpstr>Disadvantages of the existing system</vt:lpstr>
      <vt:lpstr>SOLUTION</vt:lpstr>
      <vt:lpstr>COMPONENTSOF SYSTEM</vt:lpstr>
      <vt:lpstr>ULTRASONICSENSOR</vt:lpstr>
      <vt:lpstr>ESP8266</vt:lpstr>
      <vt:lpstr>Arduino (UNO)</vt:lpstr>
      <vt:lpstr>PowerPoint Presentation</vt:lpstr>
      <vt:lpstr>METHODOLOGY:</vt:lpstr>
      <vt:lpstr>CONNECTION DIAGRAM:</vt:lpstr>
      <vt:lpstr>PROTOTYPE ANDROID APPLICATION</vt:lpstr>
      <vt:lpstr>PowerPoint Presentation</vt:lpstr>
      <vt:lpstr>ADVANTAGE OF SMART GARBAGE MONITORING</vt:lpstr>
      <vt:lpstr>ADVANTAGEOFSMARTGARBAGEMONITORING</vt:lpstr>
      <vt:lpstr>ADVANTAGEOFSMARTGARBAGEMONITORING</vt:lpstr>
      <vt:lpstr>Disadvantages of Smart Garbage System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Garbage Monitoring System Using  Internet of Things (IOT)</dc:title>
  <cp:lastModifiedBy>Windows User</cp:lastModifiedBy>
  <cp:revision>2</cp:revision>
  <dcterms:created xsi:type="dcterms:W3CDTF">2020-01-26T19:36:26Z</dcterms:created>
  <dcterms:modified xsi:type="dcterms:W3CDTF">2021-02-12T07:31:07Z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2020-01-26T00:00:00Z</vt:filetime>
  </property>
</Properties>
</file>