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330" r:id="rId2"/>
    <p:sldId id="311" r:id="rId3"/>
    <p:sldId id="312" r:id="rId4"/>
    <p:sldId id="313" r:id="rId5"/>
    <p:sldId id="314" r:id="rId6"/>
    <p:sldId id="315" r:id="rId7"/>
    <p:sldId id="317" r:id="rId8"/>
    <p:sldId id="318" r:id="rId9"/>
    <p:sldId id="319" r:id="rId10"/>
    <p:sldId id="326" r:id="rId11"/>
    <p:sldId id="327" r:id="rId12"/>
    <p:sldId id="328" r:id="rId13"/>
    <p:sldId id="329" r:id="rId14"/>
    <p:sldId id="32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i dharshanala" initials="sd" lastIdx="1" clrIdx="0">
    <p:extLst>
      <p:ext uri="{19B8F6BF-5375-455C-9EA6-DF929625EA0E}">
        <p15:presenceInfo xmlns:p15="http://schemas.microsoft.com/office/powerpoint/2012/main" userId="cb97ab39531687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0000"/>
    <a:srgbClr val="994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74884" autoAdjust="0"/>
  </p:normalViewPr>
  <p:slideViewPr>
    <p:cSldViewPr>
      <p:cViewPr varScale="1">
        <p:scale>
          <a:sx n="83" d="100"/>
          <a:sy n="83" d="100"/>
        </p:scale>
        <p:origin x="126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23:51:00.859" idx="1">
    <p:pos x="5760" y="-1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367D-9CEF-46DA-83DA-A44C84612B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D53DF9-227B-469B-8A5D-D528B73AAC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123DF-8E38-4203-AB46-92D6B5707F6B}" type="datetimeFigureOut">
              <a:rPr lang="en-IN" smtClean="0"/>
              <a:t>12-02-2021</a:t>
            </a:fld>
            <a:endParaRPr lang="en-IN"/>
          </a:p>
        </p:txBody>
      </p:sp>
      <p:sp>
        <p:nvSpPr>
          <p:cNvPr id="4" name="Footer Placeholder 3">
            <a:extLst>
              <a:ext uri="{FF2B5EF4-FFF2-40B4-BE49-F238E27FC236}">
                <a16:creationId xmlns:a16="http://schemas.microsoft.com/office/drawing/2014/main" id="{29B58286-FEFF-48C7-8E77-42D3FCDC1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290903D-C499-4E28-9E01-A062E6744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5B912B-6AB0-434F-8F5E-43978CA58687}" type="slidenum">
              <a:rPr lang="en-IN" smtClean="0"/>
              <a:t>‹#›</a:t>
            </a:fld>
            <a:endParaRPr lang="en-IN"/>
          </a:p>
        </p:txBody>
      </p:sp>
    </p:spTree>
    <p:extLst>
      <p:ext uri="{BB962C8B-B14F-4D97-AF65-F5344CB8AC3E}">
        <p14:creationId xmlns:p14="http://schemas.microsoft.com/office/powerpoint/2010/main" val="2434068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0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E6CFB-9246-45BB-A666-7329AFD8AA87}" type="datetimeFigureOut">
              <a:rPr lang="en-US" smtClean="0"/>
              <a:pPr/>
              <a:t>2/12/2021</a:t>
            </a:fld>
            <a:endParaRPr lang="en-US"/>
          </a:p>
        </p:txBody>
      </p:sp>
      <p:sp>
        <p:nvSpPr>
          <p:cNvPr id="104870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0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0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4FF1A-661B-4895-ACC2-DDCF9539E05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9E416E-AAA5-4AD1-9928-3945600E7FBF}"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125583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A36D6-0CE7-4594-8BD7-0A3370C35826}"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369406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CF69E-1555-490F-B639-5697EF6303D0}"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4F110F-DBC9-4E2E-9BA9-CB8A6BBEFE4E}"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657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893297-3BD9-4FAA-BD56-1FD465C8F289}"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206091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DB71EC7-F93B-45AE-A5D7-2E24BCA91C50}"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4F110F-DBC9-4E2E-9BA9-CB8A6BBEFE4E}"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9243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5FCD920-2953-4CE9-80C0-C4FBA6794689}"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37179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43554-7B22-47AB-BE51-762D1D01F50C}"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112646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F6348-92BA-4DB5-A32A-A8436DBF6FDD}"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412309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CFCA4-F7D6-4C37-8C69-FA8F130245BD}"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322703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4973C-5F03-4B0F-9CB7-77D512EBECE1}" type="datetime1">
              <a:rPr lang="en-US" smtClean="0"/>
              <a:t>2/12/2021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404398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D3779-73BC-4F13-8D03-24B97832C8EE}"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248638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9E48E-68AE-4570-9572-BB9E4C684FAB}" type="datetime1">
              <a:rPr lang="en-US" smtClean="0"/>
              <a:t>2/12/2021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24323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5FFE9-16E6-4471-932D-91FAC0344D41}" type="datetime1">
              <a:rPr lang="en-US" smtClean="0"/>
              <a:t>2/12/2021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252529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C89B9-632A-4E16-883F-934FFDF218FE}" type="datetime1">
              <a:rPr lang="en-US" smtClean="0"/>
              <a:t>2/12/2021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346280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EFFC1-D05B-44B7-9C4C-FC67BAFD03ED}"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10521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6EC25C-392F-41DA-96B8-4B0CFCD3136F}" type="datetime1">
              <a:rPr lang="en-US" smtClean="0"/>
              <a:t>2/12/2021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4F110F-DBC9-4E2E-9BA9-CB8A6BBEFE4E}" type="slidenum">
              <a:rPr lang="en-US" smtClean="0"/>
              <a:pPr/>
              <a:t>‹#›</a:t>
            </a:fld>
            <a:endParaRPr lang="en-US"/>
          </a:p>
        </p:txBody>
      </p:sp>
    </p:spTree>
    <p:extLst>
      <p:ext uri="{BB962C8B-B14F-4D97-AF65-F5344CB8AC3E}">
        <p14:creationId xmlns:p14="http://schemas.microsoft.com/office/powerpoint/2010/main" val="72693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5CFDCE-E4DF-49D0-A4CF-C8F6EEC9FDC8}" type="datetime1">
              <a:rPr lang="en-US" smtClean="0"/>
              <a:t>2/12/2021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4F110F-DBC9-4E2E-9BA9-CB8A6BBEFE4E}" type="slidenum">
              <a:rPr lang="en-US" smtClean="0"/>
              <a:pPr/>
              <a:t>‹#›</a:t>
            </a:fld>
            <a:endParaRPr lang="en-US"/>
          </a:p>
        </p:txBody>
      </p:sp>
    </p:spTree>
    <p:extLst>
      <p:ext uri="{BB962C8B-B14F-4D97-AF65-F5344CB8AC3E}">
        <p14:creationId xmlns:p14="http://schemas.microsoft.com/office/powerpoint/2010/main" val="2610072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BAF6-47E7-4953-9EC5-F1B7CE0E184C}"/>
              </a:ext>
            </a:extLst>
          </p:cNvPr>
          <p:cNvSpPr>
            <a:spLocks noGrp="1"/>
          </p:cNvSpPr>
          <p:nvPr>
            <p:ph type="ctrTitle"/>
          </p:nvPr>
        </p:nvSpPr>
        <p:spPr>
          <a:xfrm>
            <a:off x="1942416" y="457201"/>
            <a:ext cx="6600451" cy="1981199"/>
          </a:xfrm>
        </p:spPr>
        <p:txBody>
          <a:bodyPr>
            <a:normAutofit/>
          </a:bodyPr>
          <a:lstStyle/>
          <a:p>
            <a:pPr algn="ctr"/>
            <a:r>
              <a:rPr lang="en-IN" sz="3600" b="1" u="sng" dirty="0">
                <a:solidFill>
                  <a:schemeClr val="accent2">
                    <a:lumMod val="75000"/>
                  </a:schemeClr>
                </a:solidFill>
                <a:latin typeface="Rockwell Nova Extra Bold" panose="02060903020205020403" pitchFamily="18" charset="0"/>
              </a:rPr>
              <a:t>ELEVATING TRAFFIC BARRICADES </a:t>
            </a:r>
          </a:p>
        </p:txBody>
      </p:sp>
      <p:sp>
        <p:nvSpPr>
          <p:cNvPr id="3" name="Subtitle 2">
            <a:extLst>
              <a:ext uri="{FF2B5EF4-FFF2-40B4-BE49-F238E27FC236}">
                <a16:creationId xmlns:a16="http://schemas.microsoft.com/office/drawing/2014/main" id="{A8046481-DDBF-4C37-8AA7-ECEC06ACF00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7376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E60B1-BEBB-40BB-A81E-E5E4B7516FA8}"/>
              </a:ext>
            </a:extLst>
          </p:cNvPr>
          <p:cNvSpPr txBox="1"/>
          <p:nvPr/>
        </p:nvSpPr>
        <p:spPr>
          <a:xfrm>
            <a:off x="1371600" y="1524000"/>
            <a:ext cx="7696200" cy="5262979"/>
          </a:xfrm>
          <a:prstGeom prst="rect">
            <a:avLst/>
          </a:prstGeom>
          <a:noFill/>
        </p:spPr>
        <p:txBody>
          <a:bodyPr wrap="square" rtlCol="0">
            <a:spAutoFit/>
          </a:bodyPr>
          <a:lstStyle/>
          <a:p>
            <a:pPr algn="just"/>
            <a:r>
              <a:rPr lang="en-US" sz="1200" dirty="0"/>
              <a:t>Manufacturing of bollard system is done by using different performance categories, testing</a:t>
            </a:r>
          </a:p>
          <a:p>
            <a:pPr algn="just"/>
            <a:r>
              <a:rPr lang="en-US" sz="1200" dirty="0"/>
              <a:t>methods, design calculations and guidelines .</a:t>
            </a:r>
          </a:p>
          <a:p>
            <a:pPr algn="just"/>
            <a:r>
              <a:rPr lang="en-US" sz="1200" dirty="0"/>
              <a:t>Design Calculation:</a:t>
            </a:r>
          </a:p>
          <a:p>
            <a:pPr algn="just"/>
            <a:r>
              <a:rPr lang="en-US" sz="1200" dirty="0"/>
              <a:t>Electro-Hydraulic Bollard consists of 3 cylinders of same sizes viz. Bore Diameter (D): 32mm, Piston Rod diameter (d): 25 mm, Stroke </a:t>
            </a:r>
            <a:r>
              <a:rPr lang="en-US" sz="1200" dirty="0" err="1"/>
              <a:t>Lengthfrom</a:t>
            </a:r>
            <a:r>
              <a:rPr lang="en-US" sz="1200" dirty="0"/>
              <a:t> BDC to TDC (S): 760 mm. Stroke Timing (ST)from BDC to TDC &amp; vice-versa: 5 seconds. </a:t>
            </a:r>
            <a:r>
              <a:rPr lang="en-US" sz="1200" dirty="0" err="1"/>
              <a:t>TotalForce</a:t>
            </a:r>
            <a:r>
              <a:rPr lang="en-US" sz="1200" dirty="0"/>
              <a:t>/Weight on 3 cylinders (F): 2.5 tons.</a:t>
            </a:r>
          </a:p>
          <a:p>
            <a:pPr algn="just"/>
            <a:r>
              <a:rPr lang="en-US" sz="1200" dirty="0"/>
              <a:t>Cylinder calculations are as follows:</a:t>
            </a:r>
          </a:p>
          <a:p>
            <a:pPr algn="just"/>
            <a:r>
              <a:rPr lang="en-US" sz="1200" dirty="0"/>
              <a:t>Area of Bore Side of each Cylinder:?? = ????</a:t>
            </a:r>
          </a:p>
          <a:p>
            <a:pPr algn="just"/>
            <a:r>
              <a:rPr lang="en-US" sz="1200" dirty="0"/>
              <a:t>2</a:t>
            </a:r>
          </a:p>
          <a:p>
            <a:pPr algn="just"/>
            <a:r>
              <a:rPr lang="en-US" sz="1200" dirty="0"/>
              <a:t>/4.</a:t>
            </a:r>
          </a:p>
          <a:p>
            <a:pPr algn="just"/>
            <a:r>
              <a:rPr lang="en-US" sz="1200" dirty="0"/>
              <a:t>AB =</a:t>
            </a:r>
          </a:p>
          <a:p>
            <a:pPr algn="just"/>
            <a:r>
              <a:rPr lang="en-US" sz="1200" dirty="0"/>
              <a:t>0.785*3.2*3.2 cm2</a:t>
            </a:r>
          </a:p>
          <a:p>
            <a:pPr algn="just"/>
            <a:r>
              <a:rPr lang="en-US" sz="1200" dirty="0"/>
              <a:t>AB = 8.04</a:t>
            </a:r>
          </a:p>
          <a:p>
            <a:pPr algn="just"/>
            <a:r>
              <a:rPr lang="en-US" sz="1200" dirty="0"/>
              <a:t>cm2</a:t>
            </a:r>
          </a:p>
          <a:p>
            <a:pPr algn="just"/>
            <a:r>
              <a:rPr lang="en-US" sz="1200" dirty="0"/>
              <a:t>? ABT = 3* AB</a:t>
            </a:r>
          </a:p>
          <a:p>
            <a:pPr algn="just"/>
            <a:r>
              <a:rPr lang="en-US" sz="1200" dirty="0"/>
              <a:t>? ABT = 3*8.04 cm2</a:t>
            </a:r>
          </a:p>
          <a:p>
            <a:pPr algn="just"/>
            <a:r>
              <a:rPr lang="en-US" sz="1200" dirty="0"/>
              <a:t>? ABT = 24.12 cm2</a:t>
            </a:r>
          </a:p>
          <a:p>
            <a:pPr algn="just"/>
            <a:r>
              <a:rPr lang="en-US" sz="1200" dirty="0"/>
              <a:t>Area of Annulus Side of each Cylinder: ?? =</a:t>
            </a:r>
          </a:p>
          <a:p>
            <a:pPr algn="just"/>
            <a:r>
              <a:rPr lang="en-US" sz="1200" dirty="0"/>
              <a:t>??(??</a:t>
            </a:r>
          </a:p>
          <a:p>
            <a:pPr algn="just"/>
            <a:r>
              <a:rPr lang="en-US" sz="1200" dirty="0"/>
              <a:t>2 - ??</a:t>
            </a:r>
          </a:p>
          <a:p>
            <a:pPr algn="just"/>
            <a:r>
              <a:rPr lang="en-US" sz="1200" dirty="0"/>
              <a:t>2</a:t>
            </a:r>
          </a:p>
          <a:p>
            <a:pPr algn="just"/>
            <a:r>
              <a:rPr lang="en-US" sz="1200" dirty="0"/>
              <a:t>)/4.</a:t>
            </a:r>
          </a:p>
          <a:p>
            <a:pPr algn="just"/>
            <a:r>
              <a:rPr lang="en-US" sz="1200" dirty="0"/>
              <a:t>AA =</a:t>
            </a:r>
          </a:p>
          <a:p>
            <a:pPr algn="just"/>
            <a:r>
              <a:rPr lang="en-US" sz="1200" dirty="0"/>
              <a:t>0.785*(3.2*3.2-2.5*2.5) cm2</a:t>
            </a:r>
          </a:p>
          <a:p>
            <a:pPr algn="just"/>
            <a:r>
              <a:rPr lang="en-US" sz="1200" dirty="0"/>
              <a:t>AA= 3.13 cm2</a:t>
            </a:r>
          </a:p>
          <a:p>
            <a:pPr algn="just"/>
            <a:r>
              <a:rPr lang="en-US" sz="1200" dirty="0"/>
              <a:t>? AAT = 3* AA</a:t>
            </a:r>
          </a:p>
          <a:p>
            <a:pPr algn="just"/>
            <a:r>
              <a:rPr lang="en-US" sz="1200" dirty="0"/>
              <a:t>? AAT = 3*3.13 cm2</a:t>
            </a:r>
          </a:p>
          <a:p>
            <a:pPr algn="just"/>
            <a:r>
              <a:rPr lang="en-US" sz="1200" dirty="0"/>
              <a:t>? AAT = 9.39 cm2</a:t>
            </a:r>
          </a:p>
        </p:txBody>
      </p:sp>
      <p:sp>
        <p:nvSpPr>
          <p:cNvPr id="3" name="Title 2">
            <a:extLst>
              <a:ext uri="{FF2B5EF4-FFF2-40B4-BE49-F238E27FC236}">
                <a16:creationId xmlns:a16="http://schemas.microsoft.com/office/drawing/2014/main" id="{DC47667C-8F97-4BC8-AF3F-1700708AD091}"/>
              </a:ext>
            </a:extLst>
          </p:cNvPr>
          <p:cNvSpPr>
            <a:spLocks noGrp="1"/>
          </p:cNvSpPr>
          <p:nvPr>
            <p:ph type="title"/>
          </p:nvPr>
        </p:nvSpPr>
        <p:spPr/>
        <p:txBody>
          <a:bodyPr/>
          <a:lstStyle/>
          <a:p>
            <a:r>
              <a:rPr lang="en-US" dirty="0">
                <a:solidFill>
                  <a:schemeClr val="accent1"/>
                </a:solidFill>
                <a:latin typeface="Rockwell" panose="02060603020205020403" pitchFamily="18" charset="0"/>
              </a:rPr>
              <a:t>MEDHODOLOGY</a:t>
            </a:r>
          </a:p>
        </p:txBody>
      </p:sp>
    </p:spTree>
    <p:extLst>
      <p:ext uri="{BB962C8B-B14F-4D97-AF65-F5344CB8AC3E}">
        <p14:creationId xmlns:p14="http://schemas.microsoft.com/office/powerpoint/2010/main" val="422043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F8D97A-752B-4BC4-8A76-20DC7802212F}"/>
              </a:ext>
            </a:extLst>
          </p:cNvPr>
          <p:cNvSpPr txBox="1"/>
          <p:nvPr/>
        </p:nvSpPr>
        <p:spPr>
          <a:xfrm>
            <a:off x="1371600" y="0"/>
            <a:ext cx="7543800" cy="7109639"/>
          </a:xfrm>
          <a:prstGeom prst="rect">
            <a:avLst/>
          </a:prstGeom>
          <a:noFill/>
        </p:spPr>
        <p:txBody>
          <a:bodyPr wrap="square" rtlCol="0">
            <a:spAutoFit/>
          </a:bodyPr>
          <a:lstStyle/>
          <a:p>
            <a:pPr algn="just"/>
            <a:r>
              <a:rPr lang="en-US" sz="1200" dirty="0"/>
              <a:t>Volume required for each Cylinder: V =Area * Stroke Length.</a:t>
            </a:r>
          </a:p>
          <a:p>
            <a:pPr algn="just"/>
            <a:r>
              <a:rPr lang="en-US" sz="1200" dirty="0"/>
              <a:t>Volume required on Bore Side of each cylinder:</a:t>
            </a:r>
          </a:p>
          <a:p>
            <a:pPr algn="just"/>
            <a:r>
              <a:rPr lang="en-US" sz="1200" dirty="0"/>
              <a:t>VB=AB *S.</a:t>
            </a:r>
          </a:p>
          <a:p>
            <a:pPr algn="just"/>
            <a:r>
              <a:rPr lang="en-US" sz="1200" dirty="0"/>
              <a:t>? 8.04 * 76 cm3</a:t>
            </a:r>
          </a:p>
          <a:p>
            <a:pPr algn="just"/>
            <a:r>
              <a:rPr lang="en-US" sz="1200" dirty="0"/>
              <a:t>? 611.04 cm3 (Now 1 cm3 = .001 </a:t>
            </a:r>
            <a:r>
              <a:rPr lang="en-US" sz="1200" dirty="0" err="1"/>
              <a:t>ltrs</a:t>
            </a:r>
            <a:r>
              <a:rPr lang="en-US" sz="1200" dirty="0"/>
              <a:t>)</a:t>
            </a:r>
          </a:p>
          <a:p>
            <a:pPr algn="just"/>
            <a:r>
              <a:rPr lang="en-US" sz="1200" dirty="0"/>
              <a:t>? 0.61 </a:t>
            </a:r>
            <a:r>
              <a:rPr lang="en-US" sz="1200" dirty="0" err="1"/>
              <a:t>ltrs</a:t>
            </a:r>
            <a:endParaRPr lang="en-US" sz="1200" dirty="0"/>
          </a:p>
          <a:p>
            <a:pPr algn="just"/>
            <a:r>
              <a:rPr lang="en-US" sz="1200" dirty="0"/>
              <a:t>For 3 nos. of Cylinders: VBT : VB *3 liters</a:t>
            </a:r>
          </a:p>
          <a:p>
            <a:pPr algn="just"/>
            <a:r>
              <a:rPr lang="en-US" sz="1200" dirty="0"/>
              <a:t>VBT : 0.61*3 liters</a:t>
            </a:r>
          </a:p>
          <a:p>
            <a:pPr algn="just"/>
            <a:r>
              <a:rPr lang="en-US" sz="1200" dirty="0"/>
              <a:t>VBT : 1.83 liters</a:t>
            </a:r>
          </a:p>
          <a:p>
            <a:pPr algn="just"/>
            <a:r>
              <a:rPr lang="en-US" sz="1200" dirty="0"/>
              <a:t>Volume required on Bore Side of each cylinder:</a:t>
            </a:r>
          </a:p>
          <a:p>
            <a:pPr algn="just"/>
            <a:r>
              <a:rPr lang="en-US" sz="1200" dirty="0"/>
              <a:t>AA*S.</a:t>
            </a:r>
          </a:p>
          <a:p>
            <a:pPr algn="just"/>
            <a:r>
              <a:rPr lang="en-US" sz="1200" dirty="0"/>
              <a:t>? 3.13 * 76 cm3</a:t>
            </a:r>
          </a:p>
          <a:p>
            <a:pPr algn="just"/>
            <a:r>
              <a:rPr lang="en-US" sz="1200" dirty="0"/>
              <a:t>? 237.88 cm3 (Now 1 cm3 = .001 liters)</a:t>
            </a:r>
          </a:p>
          <a:p>
            <a:pPr algn="just"/>
            <a:r>
              <a:rPr lang="en-US" sz="1200" dirty="0"/>
              <a:t>? 0.238 liters</a:t>
            </a:r>
          </a:p>
          <a:p>
            <a:pPr algn="just"/>
            <a:r>
              <a:rPr lang="en-US" sz="1200" dirty="0"/>
              <a:t>For 3 nos. of Cylinders: VAT : VA*3 liters</a:t>
            </a:r>
          </a:p>
          <a:p>
            <a:pPr algn="just"/>
            <a:r>
              <a:rPr lang="en-US" sz="1200" dirty="0"/>
              <a:t>VAT : 0.238*3 liters</a:t>
            </a:r>
          </a:p>
          <a:p>
            <a:pPr algn="just"/>
            <a:r>
              <a:rPr lang="en-US" sz="1200" dirty="0"/>
              <a:t>VAT : 0.71 liters</a:t>
            </a:r>
          </a:p>
          <a:p>
            <a:pPr algn="just"/>
            <a:r>
              <a:rPr lang="en-US" sz="1200" dirty="0"/>
              <a:t>The three Cylinders have to operate within 5 seconds to lift the Bollard &amp; to perform required safety operations. For this we need to provide the fluid to the Bore side of the Cylinder at a particular flow rate that could meet the function.</a:t>
            </a:r>
          </a:p>
          <a:p>
            <a:pPr algn="just"/>
            <a:r>
              <a:rPr lang="en-US" sz="1200" dirty="0"/>
              <a:t>Similarly fluid needs to be admitted to Annulus side of the cylinder to retract the cylinder down. For this we will be requiring a Hydraulic oil Pump with a specific flow rate that could lift the cylinder up-to its full stroke length within the specified timing. Flow rate required to Lift/Retract the cylinders to full stroke length: (Volume/Stroke timing) liters per minute.</a:t>
            </a:r>
          </a:p>
          <a:p>
            <a:pPr algn="just"/>
            <a:r>
              <a:rPr lang="en-US" sz="1200" dirty="0"/>
              <a:t>Flow Rate required to Lift the cylinders: QBT : VBT /T</a:t>
            </a:r>
          </a:p>
          <a:p>
            <a:pPr algn="just"/>
            <a:r>
              <a:rPr lang="en-US" sz="1200" dirty="0"/>
              <a:t>(1.83 *60) /5 liters per minute</a:t>
            </a:r>
          </a:p>
          <a:p>
            <a:pPr algn="just"/>
            <a:r>
              <a:rPr lang="en-US" sz="1200" dirty="0"/>
              <a:t>22 liters per minute.</a:t>
            </a:r>
          </a:p>
          <a:p>
            <a:pPr algn="just"/>
            <a:r>
              <a:rPr lang="en-US" sz="1200" dirty="0"/>
              <a:t>? Flow Rate required to retract the cylinders:</a:t>
            </a:r>
          </a:p>
          <a:p>
            <a:pPr algn="just"/>
            <a:r>
              <a:rPr lang="en-US" sz="1200" dirty="0"/>
              <a:t>QAT: VAT / ST</a:t>
            </a:r>
          </a:p>
          <a:p>
            <a:pPr algn="just"/>
            <a:r>
              <a:rPr lang="en-US" sz="1200" dirty="0"/>
              <a:t>? (0.71 *60) /5 liters per minute 9 liters per</a:t>
            </a:r>
          </a:p>
          <a:p>
            <a:pPr algn="just"/>
            <a:r>
              <a:rPr lang="en-US" sz="1200" dirty="0"/>
              <a:t>minute</a:t>
            </a:r>
          </a:p>
          <a:p>
            <a:pPr algn="just"/>
            <a:r>
              <a:rPr lang="en-US" sz="1200" dirty="0"/>
              <a:t>Since the maximum Flow rate required is during Lifting hence the pump flow is selected according to the Lifting operation requirements. Also since it is a mechanical system there will be losses like slippage, leakages etc. which needed to be compensated &amp; therefore a margin over the required flow rate is required.</a:t>
            </a:r>
          </a:p>
          <a:p>
            <a:pPr algn="just"/>
            <a:endParaRPr lang="en-US" sz="1200" dirty="0"/>
          </a:p>
          <a:p>
            <a:pPr algn="just"/>
            <a:endParaRPr lang="en-US" sz="1200" dirty="0"/>
          </a:p>
          <a:p>
            <a:endParaRPr lang="en-US" sz="1200" dirty="0"/>
          </a:p>
        </p:txBody>
      </p:sp>
    </p:spTree>
    <p:extLst>
      <p:ext uri="{BB962C8B-B14F-4D97-AF65-F5344CB8AC3E}">
        <p14:creationId xmlns:p14="http://schemas.microsoft.com/office/powerpoint/2010/main" val="406265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77C1E-3E63-4E61-B383-B0A5C10D2F89}"/>
              </a:ext>
            </a:extLst>
          </p:cNvPr>
          <p:cNvSpPr txBox="1"/>
          <p:nvPr/>
        </p:nvSpPr>
        <p:spPr>
          <a:xfrm>
            <a:off x="1524000" y="609600"/>
            <a:ext cx="7391400" cy="6248400"/>
          </a:xfrm>
          <a:prstGeom prst="rect">
            <a:avLst/>
          </a:prstGeom>
          <a:noFill/>
        </p:spPr>
        <p:txBody>
          <a:bodyPr wrap="square" rtlCol="0">
            <a:spAutoFit/>
          </a:bodyPr>
          <a:lstStyle/>
          <a:p>
            <a:pPr lvl="0" algn="just"/>
            <a:r>
              <a:rPr lang="en-US" sz="1200" dirty="0">
                <a:solidFill>
                  <a:prstClr val="black"/>
                </a:solidFill>
              </a:rPr>
              <a:t>We have considered 20% margin over the required</a:t>
            </a:r>
          </a:p>
          <a:p>
            <a:pPr lvl="0" algn="just"/>
            <a:r>
              <a:rPr lang="en-US" sz="1200" dirty="0">
                <a:solidFill>
                  <a:prstClr val="black"/>
                </a:solidFill>
              </a:rPr>
              <a:t>flow rate i.e.: Required flow rate * 1.20</a:t>
            </a:r>
          </a:p>
          <a:p>
            <a:pPr lvl="0" algn="just"/>
            <a:r>
              <a:rPr lang="en-US" sz="1200" dirty="0">
                <a:solidFill>
                  <a:prstClr val="black"/>
                </a:solidFill>
              </a:rPr>
              <a:t>? 22*1.20 liters per minute</a:t>
            </a:r>
          </a:p>
          <a:p>
            <a:pPr lvl="0" algn="just"/>
            <a:r>
              <a:rPr lang="en-US" sz="1200" dirty="0">
                <a:solidFill>
                  <a:prstClr val="black"/>
                </a:solidFill>
              </a:rPr>
              <a:t>? 26.4 liters per minute</a:t>
            </a:r>
          </a:p>
          <a:p>
            <a:pPr lvl="0" algn="just"/>
            <a:r>
              <a:rPr lang="en-US" sz="1200" dirty="0">
                <a:solidFill>
                  <a:prstClr val="black"/>
                </a:solidFill>
              </a:rPr>
              <a:t>? Approx. 27 liters per minute.</a:t>
            </a:r>
          </a:p>
          <a:p>
            <a:pPr lvl="0" algn="just"/>
            <a:r>
              <a:rPr lang="en-US" sz="1200" dirty="0">
                <a:solidFill>
                  <a:prstClr val="black"/>
                </a:solidFill>
              </a:rPr>
              <a:t>The Pressure required to Lift the cylinders against the load is calculated using Pascal’s Law which states that:</a:t>
            </a:r>
          </a:p>
          <a:p>
            <a:pPr lvl="0" algn="just"/>
            <a:r>
              <a:rPr lang="en-US" sz="1200" dirty="0">
                <a:solidFill>
                  <a:prstClr val="black"/>
                </a:solidFill>
              </a:rPr>
              <a:t>Pressure = (Force or Weight/Area) Kg/cm2 or bar</a:t>
            </a:r>
          </a:p>
          <a:p>
            <a:pPr lvl="0" algn="just"/>
            <a:r>
              <a:rPr lang="en-US" sz="1200" dirty="0">
                <a:solidFill>
                  <a:prstClr val="black"/>
                </a:solidFill>
              </a:rPr>
              <a:t>Hence, Pressure Require for Lifting the Cylinders:</a:t>
            </a:r>
          </a:p>
          <a:p>
            <a:pPr lvl="0" algn="just"/>
            <a:r>
              <a:rPr lang="en-US" sz="1200" dirty="0">
                <a:solidFill>
                  <a:prstClr val="black"/>
                </a:solidFill>
              </a:rPr>
              <a:t>PBT = Force/ ABT</a:t>
            </a:r>
          </a:p>
          <a:p>
            <a:pPr lvl="0" algn="just"/>
            <a:r>
              <a:rPr lang="en-US" sz="1200" dirty="0">
                <a:solidFill>
                  <a:prstClr val="black"/>
                </a:solidFill>
              </a:rPr>
              <a:t>? PBT = 2500/24.12 Kg/Cm2</a:t>
            </a:r>
          </a:p>
          <a:p>
            <a:pPr lvl="0" algn="just"/>
            <a:r>
              <a:rPr lang="en-US" sz="1200" dirty="0">
                <a:solidFill>
                  <a:prstClr val="black"/>
                </a:solidFill>
              </a:rPr>
              <a:t>PBT = 103.6 Kg/Cm2</a:t>
            </a:r>
          </a:p>
          <a:p>
            <a:pPr lvl="0" algn="just"/>
            <a:r>
              <a:rPr lang="en-US" sz="1200" dirty="0">
                <a:solidFill>
                  <a:prstClr val="black"/>
                </a:solidFill>
              </a:rPr>
              <a:t>Due to mechanical System there will be some losses such as heat, pressure drop across valves &amp; in Pipes/Tubes; we have taken 10% margin over the</a:t>
            </a:r>
          </a:p>
          <a:p>
            <a:pPr lvl="0" algn="just"/>
            <a:r>
              <a:rPr lang="en-US" sz="1200" dirty="0">
                <a:solidFill>
                  <a:prstClr val="black"/>
                </a:solidFill>
              </a:rPr>
              <a:t>required pressure for lifting.</a:t>
            </a:r>
          </a:p>
          <a:p>
            <a:pPr lvl="0" algn="just"/>
            <a:r>
              <a:rPr lang="en-US" sz="1200" dirty="0">
                <a:solidFill>
                  <a:prstClr val="black"/>
                </a:solidFill>
              </a:rPr>
              <a:t>Therefore the Design pressure is taken as: PD - PBT *</a:t>
            </a:r>
          </a:p>
          <a:p>
            <a:pPr lvl="0" algn="just"/>
            <a:r>
              <a:rPr lang="en-US" sz="1200" dirty="0">
                <a:solidFill>
                  <a:prstClr val="black"/>
                </a:solidFill>
              </a:rPr>
              <a:t>1.1</a:t>
            </a:r>
          </a:p>
          <a:p>
            <a:pPr lvl="0" algn="just"/>
            <a:r>
              <a:rPr lang="en-US" sz="1200" dirty="0">
                <a:solidFill>
                  <a:prstClr val="black"/>
                </a:solidFill>
              </a:rPr>
              <a:t>? PD = 103.6*1.1 Kg/Cm2</a:t>
            </a:r>
          </a:p>
          <a:p>
            <a:pPr lvl="0" algn="just"/>
            <a:r>
              <a:rPr lang="en-US" sz="1200" dirty="0">
                <a:solidFill>
                  <a:prstClr val="black"/>
                </a:solidFill>
              </a:rPr>
              <a:t>? PD = 115 Kg/Cm2</a:t>
            </a:r>
          </a:p>
          <a:p>
            <a:pPr lvl="0" algn="just"/>
            <a:r>
              <a:rPr lang="en-US" sz="1200" dirty="0">
                <a:solidFill>
                  <a:prstClr val="black"/>
                </a:solidFill>
              </a:rPr>
              <a:t>The Hydraulic Oil Pump can be of different types such as External Gear Pump, Vane Pump, variable displacement axial piston Pump, and Internal gear Pump etc. Any of these pumps can be used depending on the application of the system. Now for driving the Hydraulic oil pump we need an AC Electric Motor of a particular rating. The Motor rating depends upon three factors viz. Pressure, Flow &amp; efficiency of the Pump.</a:t>
            </a:r>
          </a:p>
          <a:p>
            <a:pPr lvl="0" algn="just"/>
            <a:r>
              <a:rPr lang="en-US" sz="1200" dirty="0">
                <a:solidFill>
                  <a:prstClr val="black"/>
                </a:solidFill>
              </a:rPr>
              <a:t>Motor kW can be calculated by below given formula:</a:t>
            </a:r>
          </a:p>
          <a:p>
            <a:pPr lvl="0" algn="just"/>
            <a:r>
              <a:rPr lang="en-US" sz="1200" dirty="0">
                <a:solidFill>
                  <a:prstClr val="black"/>
                </a:solidFill>
              </a:rPr>
              <a:t>1. Motor Rating (kW):- (Pressure X Flow</a:t>
            </a:r>
          </a:p>
          <a:p>
            <a:pPr lvl="0" algn="just"/>
            <a:r>
              <a:rPr lang="en-US" sz="1200" dirty="0">
                <a:solidFill>
                  <a:prstClr val="black"/>
                </a:solidFill>
              </a:rPr>
              <a:t>rate)/(600 X Overall efficiency of Oil Pump)</a:t>
            </a:r>
          </a:p>
          <a:p>
            <a:pPr lvl="0" algn="just"/>
            <a:r>
              <a:rPr lang="en-US" sz="1200" dirty="0">
                <a:solidFill>
                  <a:prstClr val="black"/>
                </a:solidFill>
              </a:rPr>
              <a:t>Efficiency of Oil Pump varies from type to type:</a:t>
            </a:r>
          </a:p>
          <a:p>
            <a:pPr lvl="0" algn="just"/>
            <a:r>
              <a:rPr lang="en-US" sz="1200" dirty="0">
                <a:solidFill>
                  <a:prstClr val="black"/>
                </a:solidFill>
              </a:rPr>
              <a:t>1. Variable Displacement Axial piston pump</a:t>
            </a:r>
          </a:p>
          <a:p>
            <a:pPr lvl="0" algn="just"/>
            <a:r>
              <a:rPr lang="en-US" sz="1200" dirty="0">
                <a:solidFill>
                  <a:prstClr val="black"/>
                </a:solidFill>
              </a:rPr>
              <a:t>: 90%</a:t>
            </a:r>
          </a:p>
          <a:p>
            <a:pPr lvl="0" algn="just"/>
            <a:r>
              <a:rPr lang="en-US" sz="1200" dirty="0">
                <a:solidFill>
                  <a:prstClr val="black"/>
                </a:solidFill>
              </a:rPr>
              <a:t>2. External Gear Pump : 65%</a:t>
            </a:r>
          </a:p>
          <a:p>
            <a:pPr lvl="0" algn="just"/>
            <a:r>
              <a:rPr lang="en-US" sz="1200" dirty="0">
                <a:solidFill>
                  <a:prstClr val="black"/>
                </a:solidFill>
              </a:rPr>
              <a:t>3. Internal Gear Pump : 75%</a:t>
            </a:r>
          </a:p>
          <a:p>
            <a:endParaRPr lang="en-US" dirty="0"/>
          </a:p>
        </p:txBody>
      </p:sp>
    </p:spTree>
    <p:extLst>
      <p:ext uri="{BB962C8B-B14F-4D97-AF65-F5344CB8AC3E}">
        <p14:creationId xmlns:p14="http://schemas.microsoft.com/office/powerpoint/2010/main" val="43917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1EDCA-4668-42F3-84EF-1CF3747150F9}"/>
              </a:ext>
            </a:extLst>
          </p:cNvPr>
          <p:cNvSpPr>
            <a:spLocks noGrp="1"/>
          </p:cNvSpPr>
          <p:nvPr>
            <p:ph type="title"/>
          </p:nvPr>
        </p:nvSpPr>
        <p:spPr/>
        <p:txBody>
          <a:bodyPr/>
          <a:lstStyle/>
          <a:p>
            <a:r>
              <a:rPr lang="en-US" dirty="0">
                <a:solidFill>
                  <a:schemeClr val="accent1"/>
                </a:solidFill>
                <a:latin typeface="Rockwell" panose="02060603020205020403" pitchFamily="18" charset="0"/>
              </a:rPr>
              <a:t>CONCLUSION</a:t>
            </a:r>
          </a:p>
        </p:txBody>
      </p:sp>
      <p:sp>
        <p:nvSpPr>
          <p:cNvPr id="6" name="TextBox 5">
            <a:extLst>
              <a:ext uri="{FF2B5EF4-FFF2-40B4-BE49-F238E27FC236}">
                <a16:creationId xmlns:a16="http://schemas.microsoft.com/office/drawing/2014/main" id="{67B44547-0EB9-4044-A17C-66B66234DD54}"/>
              </a:ext>
            </a:extLst>
          </p:cNvPr>
          <p:cNvSpPr txBox="1"/>
          <p:nvPr/>
        </p:nvSpPr>
        <p:spPr>
          <a:xfrm>
            <a:off x="4114800" y="2967037"/>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17F42F4D-9C1E-4CD0-87A1-8B66C033555F}"/>
              </a:ext>
            </a:extLst>
          </p:cNvPr>
          <p:cNvSpPr txBox="1"/>
          <p:nvPr/>
        </p:nvSpPr>
        <p:spPr>
          <a:xfrm>
            <a:off x="1447800" y="1752600"/>
            <a:ext cx="7086600" cy="2585323"/>
          </a:xfrm>
          <a:prstGeom prst="rect">
            <a:avLst/>
          </a:prstGeom>
          <a:noFill/>
        </p:spPr>
        <p:txBody>
          <a:bodyPr wrap="square" rtlCol="0">
            <a:spAutoFit/>
          </a:bodyPr>
          <a:lstStyle/>
          <a:p>
            <a:r>
              <a:rPr lang="en-US" dirty="0"/>
              <a:t>Traffic Barricades Are Designed To Offer An </a:t>
            </a:r>
            <a:r>
              <a:rPr lang="en-US" dirty="0" err="1"/>
              <a:t>Impactresistant</a:t>
            </a:r>
            <a:r>
              <a:rPr lang="en-US" dirty="0"/>
              <a:t> Barrier To Vehicle Access Near Traffic Signals , Whilst Allowing Access To Pedestrians ,At </a:t>
            </a:r>
            <a:r>
              <a:rPr lang="en-US" dirty="0" err="1"/>
              <a:t>Preasent</a:t>
            </a:r>
            <a:r>
              <a:rPr lang="en-US" dirty="0"/>
              <a:t> Due To The Poor Management Of Traffic Management Number Of People Are </a:t>
            </a:r>
            <a:r>
              <a:rPr lang="en-US" dirty="0" err="1"/>
              <a:t>Voilating</a:t>
            </a:r>
            <a:r>
              <a:rPr lang="en-US" dirty="0"/>
              <a:t> The Traffic Rules Jumping The Signals Even After Imposing </a:t>
            </a:r>
            <a:r>
              <a:rPr lang="en-US" dirty="0" err="1"/>
              <a:t>Heafty</a:t>
            </a:r>
            <a:r>
              <a:rPr lang="en-US" dirty="0"/>
              <a:t> Fines They Tend To Do This .</a:t>
            </a:r>
            <a:r>
              <a:rPr lang="en-US" dirty="0" err="1"/>
              <a:t>Therby</a:t>
            </a:r>
            <a:r>
              <a:rPr lang="en-US" dirty="0"/>
              <a:t> We Want To Conclude Implementing The Traffic </a:t>
            </a:r>
            <a:r>
              <a:rPr lang="en-US" dirty="0" err="1"/>
              <a:t>Barricdes</a:t>
            </a:r>
            <a:r>
              <a:rPr lang="en-US" dirty="0"/>
              <a:t> Will Stop Everyone Jumping The </a:t>
            </a:r>
            <a:r>
              <a:rPr lang="en-US" dirty="0" err="1"/>
              <a:t>Signas</a:t>
            </a:r>
            <a:r>
              <a:rPr lang="en-US" dirty="0"/>
              <a:t> Saving </a:t>
            </a:r>
            <a:r>
              <a:rPr lang="en-US" dirty="0" err="1"/>
              <a:t>Numbre</a:t>
            </a:r>
            <a:r>
              <a:rPr lang="en-US"/>
              <a:t> Of Lives. </a:t>
            </a:r>
          </a:p>
          <a:p>
            <a:endParaRPr lang="en-US" dirty="0"/>
          </a:p>
        </p:txBody>
      </p:sp>
    </p:spTree>
    <p:extLst>
      <p:ext uri="{BB962C8B-B14F-4D97-AF65-F5344CB8AC3E}">
        <p14:creationId xmlns:p14="http://schemas.microsoft.com/office/powerpoint/2010/main" val="127594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762001" y="2015733"/>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pic>
        <p:nvPicPr>
          <p:cNvPr id="6" name="Picture 5" descr="istockphoto-637119392-612x612.jpg">
            <a:extLst>
              <a:ext uri="{FF2B5EF4-FFF2-40B4-BE49-F238E27FC236}">
                <a16:creationId xmlns:a16="http://schemas.microsoft.com/office/drawing/2014/main" id="{B2D9E377-DB2F-4EE8-A7DA-67214A7CAEA3}"/>
              </a:ext>
            </a:extLst>
          </p:cNvPr>
          <p:cNvPicPr>
            <a:picLocks noChangeAspect="1"/>
          </p:cNvPicPr>
          <p:nvPr/>
        </p:nvPicPr>
        <p:blipFill>
          <a:blip r:embed="rId2" cstate="print"/>
          <a:stretch>
            <a:fillRect/>
          </a:stretch>
        </p:blipFill>
        <p:spPr>
          <a:xfrm>
            <a:off x="5744336" y="1667636"/>
            <a:ext cx="3075813" cy="3075813"/>
          </a:xfrm>
          <a:prstGeom prst="ellipse">
            <a:avLst/>
          </a:prstGeom>
          <a:ln>
            <a:noFill/>
          </a:ln>
          <a:effectLst>
            <a:softEdge rad="112500"/>
          </a:effectLst>
        </p:spPr>
      </p:pic>
      <p:pic>
        <p:nvPicPr>
          <p:cNvPr id="9" name="Picture 2" descr="Image result for blue any queries queries">
            <a:extLst>
              <a:ext uri="{FF2B5EF4-FFF2-40B4-BE49-F238E27FC236}">
                <a16:creationId xmlns:a16="http://schemas.microsoft.com/office/drawing/2014/main" id="{C8E1B71A-3BE9-49F9-AA4D-4D14AF9BA27A}"/>
              </a:ext>
            </a:extLst>
          </p:cNvPr>
          <p:cNvPicPr>
            <a:picLocks noChangeAspect="1" noChangeArrowheads="1"/>
          </p:cNvPicPr>
          <p:nvPr/>
        </p:nvPicPr>
        <p:blipFill>
          <a:blip r:embed="rId3" cstate="print">
            <a:clrChange>
              <a:clrFrom>
                <a:srgbClr val="1F4C83"/>
              </a:clrFrom>
              <a:clrTo>
                <a:srgbClr val="1F4C83">
                  <a:alpha val="0"/>
                </a:srgbClr>
              </a:clrTo>
            </a:clrChange>
          </a:blip>
          <a:srcRect l="1364" t="6905" r="3084" b="11310"/>
          <a:stretch>
            <a:fillRect/>
          </a:stretch>
        </p:blipFill>
        <p:spPr bwMode="auto">
          <a:xfrm>
            <a:off x="123825" y="2143125"/>
            <a:ext cx="5114925" cy="2181225"/>
          </a:xfrm>
          <a:prstGeom prst="rect">
            <a:avLst/>
          </a:prstGeom>
          <a:noFill/>
        </p:spPr>
      </p:pic>
    </p:spTree>
    <p:extLst>
      <p:ext uri="{BB962C8B-B14F-4D97-AF65-F5344CB8AC3E}">
        <p14:creationId xmlns:p14="http://schemas.microsoft.com/office/powerpoint/2010/main" val="313702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80268" y="695347"/>
            <a:ext cx="8286750" cy="4359274"/>
          </a:xfrm>
          <a:ln>
            <a:solidFill>
              <a:schemeClr val="bg1"/>
            </a:solidFill>
          </a:ln>
          <a:scene3d>
            <a:camera prst="orthographicFront"/>
            <a:lightRig rig="harsh" dir="t"/>
          </a:scene3d>
          <a:sp3d>
            <a:bevelT/>
          </a:sp3d>
        </p:spPr>
        <p:txBody>
          <a:bodyPr>
            <a:normAutofit/>
            <a:sp3d extrusionH="57150" prstMaterial="matte">
              <a:bevelT w="63500" h="12700" prst="angle"/>
              <a:contourClr>
                <a:schemeClr val="bg1">
                  <a:lumMod val="65000"/>
                </a:schemeClr>
              </a:contourClr>
            </a:sp3d>
          </a:bodyPr>
          <a:lstStyle/>
          <a:p>
            <a:pPr algn="ctr"/>
            <a:r>
              <a:rPr lang="en-US" dirty="0"/>
              <a:t>PRESENTED BY</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i="1" dirty="0">
                <a:solidFill>
                  <a:srgbClr val="FF0000"/>
                </a:solidFill>
                <a:latin typeface="Book Antiqua" panose="02040602050305030304" pitchFamily="18" charset="0"/>
              </a:rPr>
              <a:t> 				</a:t>
            </a:r>
          </a:p>
        </p:txBody>
      </p:sp>
      <p:sp>
        <p:nvSpPr>
          <p:cNvPr id="4" name="TextBox 3">
            <a:extLst>
              <a:ext uri="{FF2B5EF4-FFF2-40B4-BE49-F238E27FC236}">
                <a16:creationId xmlns:a16="http://schemas.microsoft.com/office/drawing/2014/main" id="{43C3D767-5C21-4537-9784-EFD9775CBADD}"/>
              </a:ext>
            </a:extLst>
          </p:cNvPr>
          <p:cNvSpPr txBox="1"/>
          <p:nvPr/>
        </p:nvSpPr>
        <p:spPr>
          <a:xfrm>
            <a:off x="2209800" y="2405983"/>
            <a:ext cx="5029200" cy="249299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BATCH NO. A8</a:t>
            </a:r>
          </a:p>
          <a:p>
            <a:r>
              <a:rPr lang="en-US" b="1" dirty="0"/>
              <a:t>1.D.Varsha                 (19R01A0417)</a:t>
            </a:r>
            <a:endParaRPr lang="en-US" dirty="0"/>
          </a:p>
          <a:p>
            <a:r>
              <a:rPr lang="en-US" b="1" dirty="0"/>
              <a:t>2. </a:t>
            </a:r>
            <a:r>
              <a:rPr lang="en-US" b="1" dirty="0" err="1"/>
              <a:t>G.Mahesh</a:t>
            </a:r>
            <a:r>
              <a:rPr lang="en-US" b="1" dirty="0"/>
              <a:t>              (19R01A0425)</a:t>
            </a:r>
            <a:endParaRPr lang="en-US" dirty="0"/>
          </a:p>
          <a:p>
            <a:r>
              <a:rPr lang="en-US" b="1" dirty="0"/>
              <a:t>3.M.kavya </a:t>
            </a:r>
            <a:r>
              <a:rPr lang="en-US" b="1" dirty="0" err="1"/>
              <a:t>sree</a:t>
            </a:r>
            <a:r>
              <a:rPr lang="en-US" b="1" dirty="0"/>
              <a:t>         (19R01A0435)</a:t>
            </a:r>
            <a:endParaRPr lang="en-US" dirty="0"/>
          </a:p>
          <a:p>
            <a:r>
              <a:rPr lang="en-US" b="1" dirty="0"/>
              <a:t>4.  </a:t>
            </a:r>
            <a:r>
              <a:rPr lang="en-US" b="1" dirty="0" err="1"/>
              <a:t>M.Vishnu</a:t>
            </a:r>
            <a:r>
              <a:rPr lang="en-US" b="1" dirty="0"/>
              <a:t>               (19R01A0436)</a:t>
            </a:r>
            <a:endParaRPr lang="en-US" dirty="0"/>
          </a:p>
          <a:p>
            <a:r>
              <a:rPr lang="en-US" b="1" dirty="0"/>
              <a:t>5.MV.Pavan </a:t>
            </a:r>
            <a:r>
              <a:rPr lang="en-US" b="1"/>
              <a:t>Rahul    </a:t>
            </a:r>
            <a:r>
              <a:rPr lang="en-US" b="1" dirty="0"/>
              <a:t>(19R01A0437)</a:t>
            </a:r>
            <a:endParaRPr lang="en-US" dirty="0"/>
          </a:p>
          <a:p>
            <a:r>
              <a:rPr lang="en-US" b="1" dirty="0"/>
              <a:t>6. </a:t>
            </a:r>
            <a:r>
              <a:rPr lang="en-US" b="1" dirty="0" err="1"/>
              <a:t>V.Uday</a:t>
            </a:r>
            <a:r>
              <a:rPr lang="en-US" b="1" dirty="0"/>
              <a:t> </a:t>
            </a:r>
            <a:r>
              <a:rPr lang="en-US" b="1" dirty="0" err="1"/>
              <a:t>kiran</a:t>
            </a:r>
            <a:r>
              <a:rPr lang="en-US" b="1" dirty="0"/>
              <a:t>         (19R01A0455)</a:t>
            </a:r>
            <a:endParaRPr lang="en-US" dirty="0"/>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CONTENTS</a:t>
            </a:r>
          </a:p>
        </p:txBody>
      </p:sp>
      <p:sp>
        <p:nvSpPr>
          <p:cNvPr id="1048620" name="Content Placeholder 2"/>
          <p:cNvSpPr>
            <a:spLocks noGrp="1"/>
          </p:cNvSpPr>
          <p:nvPr>
            <p:ph idx="1"/>
          </p:nvPr>
        </p:nvSpPr>
        <p:spPr>
          <a:xfrm>
            <a:off x="762001" y="2015733"/>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i="1" dirty="0">
                <a:solidFill>
                  <a:srgbClr val="FF0000"/>
                </a:solidFill>
                <a:latin typeface="Book Antiqua" panose="02040602050305030304" pitchFamily="18" charset="0"/>
              </a:rPr>
              <a:t>				</a:t>
            </a:r>
          </a:p>
        </p:txBody>
      </p:sp>
      <p:sp>
        <p:nvSpPr>
          <p:cNvPr id="3" name="TextBox 2">
            <a:extLst>
              <a:ext uri="{FF2B5EF4-FFF2-40B4-BE49-F238E27FC236}">
                <a16:creationId xmlns:a16="http://schemas.microsoft.com/office/drawing/2014/main" id="{CBCE320E-B471-49D7-8641-98E77C276E79}"/>
              </a:ext>
            </a:extLst>
          </p:cNvPr>
          <p:cNvSpPr txBox="1"/>
          <p:nvPr/>
        </p:nvSpPr>
        <p:spPr>
          <a:xfrm>
            <a:off x="1219200" y="1752600"/>
            <a:ext cx="7658099" cy="618630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DEFINATION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 PRINCIPLE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466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PROBLEM DEFINITION</a:t>
            </a:r>
          </a:p>
        </p:txBody>
      </p:sp>
      <p:sp>
        <p:nvSpPr>
          <p:cNvPr id="1048620" name="Content Placeholder 2"/>
          <p:cNvSpPr>
            <a:spLocks noGrp="1"/>
          </p:cNvSpPr>
          <p:nvPr>
            <p:ph idx="1"/>
          </p:nvPr>
        </p:nvSpPr>
        <p:spPr>
          <a:xfrm>
            <a:off x="762001" y="2015733"/>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
        <p:nvSpPr>
          <p:cNvPr id="2" name="TextBox 1">
            <a:extLst>
              <a:ext uri="{FF2B5EF4-FFF2-40B4-BE49-F238E27FC236}">
                <a16:creationId xmlns:a16="http://schemas.microsoft.com/office/drawing/2014/main" id="{80EDC1FC-BD7E-4F6F-9415-A887476A0875}"/>
              </a:ext>
            </a:extLst>
          </p:cNvPr>
          <p:cNvSpPr txBox="1"/>
          <p:nvPr/>
        </p:nvSpPr>
        <p:spPr>
          <a:xfrm>
            <a:off x="1620301" y="2422515"/>
            <a:ext cx="6436798"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With the growth of the urbanization, industrialization and population, there has been a tremendous growth in the traffic. There is occurrence of bundle of problems too, these problems include signal jump, traffic jams, accidents and traffic rule violation. In 1868, the traffic lights only installed in London and today these have installed in every cities around the world. Today red light violation is one of the most common and serious problem which results in the collision of millions of vehicles at the traffic light signals every year. A red light violation occurs when a vehicle try to cross the intersection at the red traffic light. </a:t>
            </a:r>
          </a:p>
        </p:txBody>
      </p:sp>
    </p:spTree>
    <p:extLst>
      <p:ext uri="{BB962C8B-B14F-4D97-AF65-F5344CB8AC3E}">
        <p14:creationId xmlns:p14="http://schemas.microsoft.com/office/powerpoint/2010/main" val="15840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LITERATURE SURVEY</a:t>
            </a:r>
          </a:p>
        </p:txBody>
      </p:sp>
      <p:sp>
        <p:nvSpPr>
          <p:cNvPr id="1048620" name="Content Placeholder 2"/>
          <p:cNvSpPr>
            <a:spLocks noGrp="1"/>
          </p:cNvSpPr>
          <p:nvPr>
            <p:ph idx="1"/>
          </p:nvPr>
        </p:nvSpPr>
        <p:spPr>
          <a:xfrm>
            <a:off x="762001" y="2015733"/>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
        <p:nvSpPr>
          <p:cNvPr id="2" name="TextBox 1">
            <a:extLst>
              <a:ext uri="{FF2B5EF4-FFF2-40B4-BE49-F238E27FC236}">
                <a16:creationId xmlns:a16="http://schemas.microsoft.com/office/drawing/2014/main" id="{05EE0101-52F9-4F49-862E-AEF08DE29C3E}"/>
              </a:ext>
            </a:extLst>
          </p:cNvPr>
          <p:cNvSpPr txBox="1"/>
          <p:nvPr/>
        </p:nvSpPr>
        <p:spPr>
          <a:xfrm>
            <a:off x="999673" y="1344564"/>
            <a:ext cx="7315200" cy="5078313"/>
          </a:xfrm>
          <a:custGeom>
            <a:avLst/>
            <a:gdLst>
              <a:gd name="connsiteX0" fmla="*/ 0 w 5781675"/>
              <a:gd name="connsiteY0" fmla="*/ 0 h 2986279"/>
              <a:gd name="connsiteX1" fmla="*/ 5781675 w 5781675"/>
              <a:gd name="connsiteY1" fmla="*/ 0 h 2986279"/>
              <a:gd name="connsiteX2" fmla="*/ 5781675 w 5781675"/>
              <a:gd name="connsiteY2" fmla="*/ 2986279 h 2986279"/>
              <a:gd name="connsiteX3" fmla="*/ 0 w 5781675"/>
              <a:gd name="connsiteY3" fmla="*/ 2986279 h 2986279"/>
              <a:gd name="connsiteX4" fmla="*/ 0 w 5781675"/>
              <a:gd name="connsiteY4" fmla="*/ 0 h 2986279"/>
              <a:gd name="connsiteX0" fmla="*/ 0 w 5781675"/>
              <a:gd name="connsiteY0" fmla="*/ 0 h 3017102"/>
              <a:gd name="connsiteX1" fmla="*/ 5781675 w 5781675"/>
              <a:gd name="connsiteY1" fmla="*/ 0 h 3017102"/>
              <a:gd name="connsiteX2" fmla="*/ 5781675 w 5781675"/>
              <a:gd name="connsiteY2" fmla="*/ 3017102 h 3017102"/>
              <a:gd name="connsiteX3" fmla="*/ 0 w 5781675"/>
              <a:gd name="connsiteY3" fmla="*/ 2986279 h 3017102"/>
              <a:gd name="connsiteX4" fmla="*/ 0 w 5781675"/>
              <a:gd name="connsiteY4" fmla="*/ 0 h 30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1675" h="3017102">
                <a:moveTo>
                  <a:pt x="0" y="0"/>
                </a:moveTo>
                <a:lnTo>
                  <a:pt x="5781675" y="0"/>
                </a:lnTo>
                <a:lnTo>
                  <a:pt x="5781675" y="3017102"/>
                </a:lnTo>
                <a:lnTo>
                  <a:pt x="0" y="2986279"/>
                </a:lnTo>
                <a:lnTo>
                  <a:pt x="0" y="0"/>
                </a:lnTo>
                <a:close/>
              </a:path>
            </a:pathLst>
          </a:cu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Survey Report:</a:t>
            </a:r>
          </a:p>
          <a:p>
            <a:r>
              <a:rPr lang="en-US" dirty="0">
                <a:latin typeface="Times New Roman" panose="02020603050405020304" pitchFamily="18" charset="0"/>
                <a:cs typeface="Times New Roman" panose="02020603050405020304" pitchFamily="18" charset="0"/>
              </a:rPr>
              <a:t>Goal name: Traffic barricades </a:t>
            </a:r>
          </a:p>
          <a:p>
            <a:r>
              <a:rPr lang="en-US" dirty="0">
                <a:latin typeface="Times New Roman" panose="02020603050405020304" pitchFamily="18" charset="0"/>
                <a:cs typeface="Times New Roman" panose="02020603050405020304" pitchFamily="18" charset="0"/>
              </a:rPr>
              <a:t>Team name: </a:t>
            </a:r>
            <a:r>
              <a:rPr lang="en-US" dirty="0" err="1">
                <a:latin typeface="Times New Roman" panose="02020603050405020304" pitchFamily="18" charset="0"/>
                <a:cs typeface="Times New Roman" panose="02020603050405020304" pitchFamily="18" charset="0"/>
              </a:rPr>
              <a:t>Sadak</a:t>
            </a:r>
            <a:r>
              <a:rPr lang="en-US" dirty="0">
                <a:latin typeface="Times New Roman" panose="02020603050405020304" pitchFamily="18" charset="0"/>
                <a:cs typeface="Times New Roman" panose="02020603050405020304" pitchFamily="18" charset="0"/>
              </a:rPr>
              <a:t> suraksha </a:t>
            </a:r>
          </a:p>
          <a:p>
            <a:r>
              <a:rPr lang="en-US" dirty="0">
                <a:latin typeface="Times New Roman" panose="02020603050405020304" pitchFamily="18" charset="0"/>
                <a:cs typeface="Times New Roman" panose="02020603050405020304" pitchFamily="18" charset="0"/>
              </a:rPr>
              <a:t>Survey place: Lingampally 4 road junction </a:t>
            </a:r>
          </a:p>
          <a:p>
            <a:r>
              <a:rPr lang="en-US" dirty="0">
                <a:latin typeface="Times New Roman" panose="02020603050405020304" pitchFamily="18" charset="0"/>
                <a:cs typeface="Times New Roman" panose="02020603050405020304" pitchFamily="18" charset="0"/>
              </a:rPr>
              <a:t>Date of the survey: 1st December 2019</a:t>
            </a:r>
          </a:p>
          <a:p>
            <a:r>
              <a:rPr lang="en-US" dirty="0">
                <a:latin typeface="Times New Roman" panose="02020603050405020304" pitchFamily="18" charset="0"/>
                <a:cs typeface="Times New Roman" panose="02020603050405020304" pitchFamily="18" charset="0"/>
              </a:rPr>
              <a:t>Members who attended the survey:</a:t>
            </a:r>
          </a:p>
          <a:p>
            <a:r>
              <a:rPr lang="en-US" dirty="0">
                <a:latin typeface="Times New Roman" panose="02020603050405020304" pitchFamily="18" charset="0"/>
                <a:cs typeface="Times New Roman" panose="02020603050405020304" pitchFamily="18" charset="0"/>
              </a:rPr>
              <a:t>Pavan Rahul</a:t>
            </a:r>
          </a:p>
          <a:p>
            <a:r>
              <a:rPr lang="en-US" dirty="0">
                <a:latin typeface="Times New Roman" panose="02020603050405020304" pitchFamily="18" charset="0"/>
                <a:cs typeface="Times New Roman" panose="02020603050405020304" pitchFamily="18" charset="0"/>
              </a:rPr>
              <a:t> Uday kiran</a:t>
            </a:r>
          </a:p>
          <a:p>
            <a:r>
              <a:rPr lang="en-US" dirty="0">
                <a:latin typeface="Times New Roman" panose="02020603050405020304" pitchFamily="18" charset="0"/>
                <a:cs typeface="Times New Roman" panose="02020603050405020304" pitchFamily="18" charset="0"/>
              </a:rPr>
              <a:t> Varsha</a:t>
            </a:r>
          </a:p>
          <a:p>
            <a:r>
              <a:rPr lang="en-US" dirty="0">
                <a:latin typeface="Times New Roman" panose="02020603050405020304" pitchFamily="18" charset="0"/>
                <a:cs typeface="Times New Roman" panose="02020603050405020304" pitchFamily="18" charset="0"/>
              </a:rPr>
              <a:t> Summary:We spoke to the traffic police </a:t>
            </a:r>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Rajesh </a:t>
            </a:r>
            <a:r>
              <a:rPr lang="en-US" dirty="0" err="1">
                <a:latin typeface="Times New Roman" panose="02020603050405020304" pitchFamily="18" charset="0"/>
                <a:cs typeface="Times New Roman" panose="02020603050405020304" pitchFamily="18" charset="0"/>
              </a:rPr>
              <a:t>kumar</a:t>
            </a:r>
            <a:r>
              <a:rPr lang="en-US" dirty="0">
                <a:latin typeface="Times New Roman" panose="02020603050405020304" pitchFamily="18" charset="0"/>
                <a:cs typeface="Times New Roman" panose="02020603050405020304" pitchFamily="18" charset="0"/>
              </a:rPr>
              <a:t> . We asked different problems on jumping the traffic signals . He said jumping the signals causes serious impact on person who drives . He even said he will be facing the consequences.</a:t>
            </a:r>
          </a:p>
          <a:p>
            <a:r>
              <a:rPr lang="en-US" dirty="0">
                <a:latin typeface="Times New Roman" panose="02020603050405020304" pitchFamily="18" charset="0"/>
                <a:cs typeface="Times New Roman" panose="02020603050405020304" pitchFamily="18" charset="0"/>
              </a:rPr>
              <a:t>Events which can be conducted:</a:t>
            </a:r>
          </a:p>
          <a:p>
            <a:r>
              <a:rPr lang="en-US" dirty="0">
                <a:latin typeface="Times New Roman" panose="02020603050405020304" pitchFamily="18" charset="0"/>
                <a:cs typeface="Times New Roman" panose="02020603050405020304" pitchFamily="18" charset="0"/>
              </a:rPr>
              <a:t>We spoke to him about our project (traffic barricades) he was very interested on hearing about our project he expressed</a:t>
            </a:r>
          </a:p>
          <a:p>
            <a:r>
              <a:rPr lang="en-US" dirty="0">
                <a:latin typeface="Times New Roman" panose="02020603050405020304" pitchFamily="18" charset="0"/>
                <a:cs typeface="Times New Roman" panose="02020603050405020304" pitchFamily="18" charset="0"/>
              </a:rPr>
              <a:t> Success of the survey: 10/10</a:t>
            </a:r>
          </a:p>
          <a:p>
            <a:r>
              <a:rPr lang="en-US" dirty="0">
                <a:latin typeface="Times New Roman" panose="02020603050405020304" pitchFamily="18" charset="0"/>
                <a:cs typeface="Times New Roman" panose="02020603050405020304" pitchFamily="18" charset="0"/>
              </a:rPr>
              <a:t>Scope of success of the event: 10/10</a:t>
            </a:r>
          </a:p>
        </p:txBody>
      </p:sp>
    </p:spTree>
    <p:extLst>
      <p:ext uri="{BB962C8B-B14F-4D97-AF65-F5344CB8AC3E}">
        <p14:creationId xmlns:p14="http://schemas.microsoft.com/office/powerpoint/2010/main" val="216224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PROPOSED IDEA</a:t>
            </a:r>
          </a:p>
        </p:txBody>
      </p:sp>
      <p:sp>
        <p:nvSpPr>
          <p:cNvPr id="1048620" name="Content Placeholder 2"/>
          <p:cNvSpPr>
            <a:spLocks noGrp="1"/>
          </p:cNvSpPr>
          <p:nvPr>
            <p:ph idx="1"/>
          </p:nvPr>
        </p:nvSpPr>
        <p:spPr>
          <a:xfrm>
            <a:off x="762001" y="2015733"/>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
        <p:nvSpPr>
          <p:cNvPr id="2" name="TextBox 1">
            <a:extLst>
              <a:ext uri="{FF2B5EF4-FFF2-40B4-BE49-F238E27FC236}">
                <a16:creationId xmlns:a16="http://schemas.microsoft.com/office/drawing/2014/main" id="{6226D649-B29A-4B93-A66D-38689882A3F4}"/>
              </a:ext>
            </a:extLst>
          </p:cNvPr>
          <p:cNvSpPr txBox="1"/>
          <p:nvPr/>
        </p:nvSpPr>
        <p:spPr>
          <a:xfrm>
            <a:off x="2268000" y="2094771"/>
            <a:ext cx="59436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considering the problem we have discussed with our team and came out with an innovative idea </a:t>
            </a:r>
            <a:r>
              <a:rPr lang="en-US" sz="2000" b="1" dirty="0">
                <a:latin typeface="Times New Roman" panose="02020603050405020304" pitchFamily="18" charset="0"/>
                <a:cs typeface="Times New Roman" panose="02020603050405020304" pitchFamily="18" charset="0"/>
              </a:rPr>
              <a:t>The elevating traffic barricades</a:t>
            </a:r>
            <a:r>
              <a:rPr lang="en-US" sz="2000" dirty="0">
                <a:latin typeface="Times New Roman" panose="02020603050405020304" pitchFamily="18" charset="0"/>
                <a:cs typeface="Times New Roman" panose="02020603050405020304" pitchFamily="18" charset="0"/>
              </a:rPr>
              <a:t> . Even after imposing heavy fines for jumping the signal many of them </a:t>
            </a:r>
            <a:r>
              <a:rPr lang="en-US" sz="2000" dirty="0" err="1">
                <a:latin typeface="Times New Roman" panose="02020603050405020304" pitchFamily="18" charset="0"/>
                <a:cs typeface="Times New Roman" panose="02020603050405020304" pitchFamily="18" charset="0"/>
              </a:rPr>
              <a:t>violate,Therefore</a:t>
            </a:r>
            <a:r>
              <a:rPr lang="en-US" sz="2000" dirty="0">
                <a:latin typeface="Times New Roman" panose="02020603050405020304" pitchFamily="18" charset="0"/>
                <a:cs typeface="Times New Roman" panose="02020603050405020304" pitchFamily="18" charset="0"/>
              </a:rPr>
              <a:t> if we install elevating traffic barricades near traffic signals when the signals turns red the barricades start to elevate from the ground surface which blocks the vehicles from jumping the signal.  </a:t>
            </a:r>
          </a:p>
        </p:txBody>
      </p:sp>
    </p:spTree>
    <p:extLst>
      <p:ext uri="{BB962C8B-B14F-4D97-AF65-F5344CB8AC3E}">
        <p14:creationId xmlns:p14="http://schemas.microsoft.com/office/powerpoint/2010/main" val="117259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WORKING PRINCIPLE</a:t>
            </a:r>
          </a:p>
        </p:txBody>
      </p:sp>
      <p:sp>
        <p:nvSpPr>
          <p:cNvPr id="1048620" name="Content Placeholder 2"/>
          <p:cNvSpPr>
            <a:spLocks noGrp="1"/>
          </p:cNvSpPr>
          <p:nvPr>
            <p:ph idx="1"/>
          </p:nvPr>
        </p:nvSpPr>
        <p:spPr>
          <a:xfrm>
            <a:off x="762000" y="2015733"/>
            <a:ext cx="7848599" cy="4218157"/>
          </a:xfrm>
        </p:spPr>
        <p:txBody>
          <a:bodyPr>
            <a:normAutofit fontScale="85000" lnSpcReduction="10000"/>
          </a:bodyPr>
          <a:lstStyle/>
          <a:p>
            <a:r>
              <a:rPr lang="en-US" sz="1400" dirty="0"/>
              <a:t> </a:t>
            </a:r>
            <a:r>
              <a:rPr lang="en-US" sz="2000" dirty="0">
                <a:latin typeface="Times New Roman" panose="02020603050405020304" pitchFamily="18" charset="0"/>
                <a:cs typeface="Times New Roman" panose="02020603050405020304" pitchFamily="18" charset="0"/>
              </a:rPr>
              <a:t>Retractable bollards can be lowered entirely below the road surface to allow traffic to pass, or raised to block traffic or to enforce traffic rules that are time related.</a:t>
            </a:r>
          </a:p>
          <a:p>
            <a:r>
              <a:rPr lang="en-US" sz="2000" dirty="0">
                <a:latin typeface="Times New Roman" panose="02020603050405020304" pitchFamily="18" charset="0"/>
                <a:cs typeface="Times New Roman" panose="02020603050405020304" pitchFamily="18" charset="0"/>
              </a:rPr>
              <a:t>Automatic Rising Bollards are equipped with compact hydraulic unit built with pump piston drive mechanism that makes it more suitable for smooth operations . </a:t>
            </a:r>
          </a:p>
          <a:p>
            <a:r>
              <a:rPr lang="en-US" sz="2000" dirty="0">
                <a:latin typeface="Times New Roman" panose="02020603050405020304" pitchFamily="18" charset="0"/>
                <a:cs typeface="Times New Roman" panose="02020603050405020304" pitchFamily="18" charset="0"/>
              </a:rPr>
              <a:t>Performance: Automatic Rising Barricades characterized by high efficiency and complete performance. They are impeccable in their movement . </a:t>
            </a:r>
          </a:p>
          <a:p>
            <a:r>
              <a:rPr lang="en-US" sz="2000" dirty="0">
                <a:latin typeface="Times New Roman" panose="02020603050405020304" pitchFamily="18" charset="0"/>
                <a:cs typeface="Times New Roman" panose="02020603050405020304" pitchFamily="18" charset="0"/>
              </a:rPr>
              <a:t>Intelligent Control Unit with versatile configuration makes it more flexible for different applications and integration. Intelligent unit provides unique feature and master slave kit allow smooth operation for entire set of barricades. </a:t>
            </a:r>
          </a:p>
          <a:p>
            <a:r>
              <a:rPr lang="en-US" sz="2000" dirty="0">
                <a:latin typeface="Times New Roman" panose="02020603050405020304" pitchFamily="18" charset="0"/>
                <a:cs typeface="Times New Roman" panose="02020603050405020304" pitchFamily="18" charset="0"/>
              </a:rPr>
              <a:t>Safe: In-built hydraulic accumulator that allows, in case of emergency and with a specific command, to lift the bollard immediately and in-built pressure switch provide more safety by lowering down the bollard detection of any object during movement.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425160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ADVANTAGES</a:t>
            </a:r>
          </a:p>
        </p:txBody>
      </p:sp>
      <p:sp>
        <p:nvSpPr>
          <p:cNvPr id="1048620" name="Content Placeholder 2"/>
          <p:cNvSpPr>
            <a:spLocks noGrp="1"/>
          </p:cNvSpPr>
          <p:nvPr>
            <p:ph idx="1"/>
          </p:nvPr>
        </p:nvSpPr>
        <p:spPr>
          <a:xfrm>
            <a:off x="762001" y="2015733"/>
            <a:ext cx="7252834" cy="3450613"/>
          </a:xfrm>
        </p:spPr>
        <p:txBody>
          <a:bodyPr/>
          <a:lstStyle/>
          <a:p>
            <a:r>
              <a:rPr lang="en-US" sz="2000" dirty="0">
                <a:latin typeface="Times New Roman" panose="02020603050405020304" pitchFamily="18" charset="0"/>
                <a:cs typeface="Times New Roman" panose="02020603050405020304" pitchFamily="18" charset="0"/>
              </a:rPr>
              <a:t>Blocks vehicles from jumping signal</a:t>
            </a:r>
          </a:p>
          <a:p>
            <a:r>
              <a:rPr lang="en-US" sz="2000" dirty="0">
                <a:latin typeface="Times New Roman" panose="02020603050405020304" pitchFamily="18" charset="0"/>
                <a:cs typeface="Times New Roman" panose="02020603050405020304" pitchFamily="18" charset="0"/>
              </a:rPr>
              <a:t>They Restrict Access</a:t>
            </a:r>
          </a:p>
          <a:p>
            <a:r>
              <a:rPr lang="en-US" sz="2000" dirty="0">
                <a:latin typeface="Times New Roman" panose="02020603050405020304" pitchFamily="18" charset="0"/>
                <a:cs typeface="Times New Roman" panose="02020603050405020304" pitchFamily="18" charset="0"/>
              </a:rPr>
              <a:t> These bollards quickly separate traffic from pedestrians</a:t>
            </a:r>
          </a:p>
          <a:p>
            <a:endParaRPr lang="en-US" dirty="0"/>
          </a:p>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140773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pPr algn="ctr"/>
            <a:r>
              <a:rPr lang="en-US" b="1" u="sng" dirty="0">
                <a:solidFill>
                  <a:schemeClr val="accent2">
                    <a:lumMod val="75000"/>
                  </a:schemeClr>
                </a:solidFill>
                <a:latin typeface="Rockwell Nova Extra Bold" panose="020B0604020202020204" pitchFamily="18" charset="0"/>
              </a:rPr>
              <a:t>APPLICATIONS</a:t>
            </a:r>
          </a:p>
        </p:txBody>
      </p:sp>
      <p:sp>
        <p:nvSpPr>
          <p:cNvPr id="1048620" name="Content Placeholder 2"/>
          <p:cNvSpPr>
            <a:spLocks noGrp="1"/>
          </p:cNvSpPr>
          <p:nvPr>
            <p:ph idx="1"/>
          </p:nvPr>
        </p:nvSpPr>
        <p:spPr>
          <a:xfrm>
            <a:off x="726441" y="1482068"/>
            <a:ext cx="7252834" cy="3450613"/>
          </a:xfrm>
        </p:spPr>
        <p:txBody>
          <a:bodyPr/>
          <a:lstStyle/>
          <a:p>
            <a:pPr marL="0" indent="0">
              <a:buNone/>
            </a:pPr>
            <a:r>
              <a:rPr lang="en-US" dirty="0"/>
              <a:t> </a:t>
            </a:r>
          </a:p>
        </p:txBody>
      </p:sp>
      <p:sp>
        <p:nvSpPr>
          <p:cNvPr id="7" name="Footer Placeholder 1">
            <a:extLst>
              <a:ext uri="{FF2B5EF4-FFF2-40B4-BE49-F238E27FC236}">
                <a16:creationId xmlns:a16="http://schemas.microsoft.com/office/drawing/2014/main" id="{EB0C0516-2E87-4604-8B6A-055675EC6D0C}"/>
              </a:ext>
            </a:extLst>
          </p:cNvPr>
          <p:cNvSpPr txBox="1">
            <a:spLocks/>
          </p:cNvSpPr>
          <p:nvPr/>
        </p:nvSpPr>
        <p:spPr>
          <a:xfrm>
            <a:off x="266700" y="6356351"/>
            <a:ext cx="9144000" cy="501649"/>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200" b="1" i="1" dirty="0">
              <a:solidFill>
                <a:srgbClr val="FF0000"/>
              </a:solidFill>
              <a:latin typeface="Book Antiqua" panose="02040602050305030304" pitchFamily="18" charset="0"/>
            </a:endParaRPr>
          </a:p>
        </p:txBody>
      </p:sp>
      <p:sp>
        <p:nvSpPr>
          <p:cNvPr id="2" name="Rectangle 1">
            <a:extLst>
              <a:ext uri="{FF2B5EF4-FFF2-40B4-BE49-F238E27FC236}">
                <a16:creationId xmlns:a16="http://schemas.microsoft.com/office/drawing/2014/main" id="{BAB3F374-5FAD-41A7-AECD-E4D7F0177EAF}"/>
              </a:ext>
            </a:extLst>
          </p:cNvPr>
          <p:cNvSpPr/>
          <p:nvPr/>
        </p:nvSpPr>
        <p:spPr>
          <a:xfrm>
            <a:off x="762001" y="1600200"/>
            <a:ext cx="7772399" cy="3785652"/>
          </a:xfrm>
          <a:prstGeom prst="rect">
            <a:avLst/>
          </a:prstGeom>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protects loading bays or roller shutters from ram-aid attack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allows only authorized types of vehicles onto the premises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ensures that drivers pay the parking fees at private parking sector</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also prevents the general public from entering restricted zones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Even it also prevent vehicles from encroaching into pedestrian zones Uses of automatic bollards</a:t>
            </a:r>
          </a:p>
        </p:txBody>
      </p:sp>
    </p:spTree>
    <p:extLst>
      <p:ext uri="{BB962C8B-B14F-4D97-AF65-F5344CB8AC3E}">
        <p14:creationId xmlns:p14="http://schemas.microsoft.com/office/powerpoint/2010/main" val="6900766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1577</TotalTime>
  <Words>1560</Words>
  <Application>Microsoft Office PowerPoint</Application>
  <PresentationFormat>On-screen Show (4:3)</PresentationFormat>
  <Paragraphs>155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Book Antiqua</vt:lpstr>
      <vt:lpstr>Calibri</vt:lpstr>
      <vt:lpstr>Century Gothic</vt:lpstr>
      <vt:lpstr>Rockwell</vt:lpstr>
      <vt:lpstr>Rockwell Nova Extra Bold</vt:lpstr>
      <vt:lpstr>Times New Roman</vt:lpstr>
      <vt:lpstr>Wingdings</vt:lpstr>
      <vt:lpstr>Wingdings 3</vt:lpstr>
      <vt:lpstr>Wisp</vt:lpstr>
      <vt:lpstr>ELEVATING TRAFFIC BARRICADES </vt:lpstr>
      <vt:lpstr>PRESENTED BY</vt:lpstr>
      <vt:lpstr>CONTENTS</vt:lpstr>
      <vt:lpstr>PROBLEM DEFINITION</vt:lpstr>
      <vt:lpstr>LITERATURE SURVEY</vt:lpstr>
      <vt:lpstr>PROPOSED IDEA</vt:lpstr>
      <vt:lpstr>WORKING PRINCIPLE</vt:lpstr>
      <vt:lpstr>ADVANTAGES</vt:lpstr>
      <vt:lpstr>APPLICATIONS</vt:lpstr>
      <vt:lpstr>MEDHODOLOGY</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shivani dharshanala</cp:lastModifiedBy>
  <cp:revision>163</cp:revision>
  <dcterms:created xsi:type="dcterms:W3CDTF">2018-09-22T14:28:57Z</dcterms:created>
  <dcterms:modified xsi:type="dcterms:W3CDTF">2021-02-12T09:05:51Z</dcterms:modified>
</cp:coreProperties>
</file>