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b7f53be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b7f53be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b1fc5e1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b1fc5e1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b1fc5e1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b1fc5e1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1fc5e1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1fc5e1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1fc5e1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1fc5e1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1fc5e1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b1fc5e1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1fc5e1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1fc5e1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b1fc5e1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b1fc5e1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b1fc5e1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b1fc5e1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b1fc5e1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b1fc5e1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b1fc5e1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b1fc5e1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b1fc5e1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b1fc5e1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b1fc5e1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b1fc5e1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b7f53b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b7f53b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D0E0E3"/>
                </a:solidFill>
              </a:rPr>
              <a:t>PROJECT</a:t>
            </a:r>
            <a:endParaRPr>
              <a:solidFill>
                <a:srgbClr val="D0E0E3"/>
              </a:solidFill>
            </a:endParaRPr>
          </a:p>
        </p:txBody>
      </p:sp>
      <p:sp>
        <p:nvSpPr>
          <p:cNvPr id="55" name="Google Shape;55;p13"/>
          <p:cNvSpPr txBox="1"/>
          <p:nvPr>
            <p:ph idx="1" type="subTitle"/>
          </p:nvPr>
        </p:nvSpPr>
        <p:spPr>
          <a:xfrm>
            <a:off x="311700" y="2834125"/>
            <a:ext cx="8520600" cy="1268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rgbClr val="D0E0E3"/>
                </a:solidFill>
              </a:rPr>
              <a:t>TOPIC : BLOCKCHAIN FOR CYBERSECURITY</a:t>
            </a:r>
            <a:endParaRPr>
              <a:solidFill>
                <a:srgbClr val="D0E0E3"/>
              </a:solidFill>
            </a:endParaRPr>
          </a:p>
          <a:p>
            <a:pPr indent="0" lvl="0" marL="0" rtl="0" algn="ctr">
              <a:spcBef>
                <a:spcPts val="0"/>
              </a:spcBef>
              <a:spcAft>
                <a:spcPts val="0"/>
              </a:spcAft>
              <a:buNone/>
            </a:pPr>
            <a:r>
              <a:t/>
            </a:r>
            <a:endParaRPr>
              <a:solidFill>
                <a:srgbClr val="D0E0E3"/>
              </a:solidFill>
            </a:endParaRPr>
          </a:p>
          <a:p>
            <a:pPr indent="0" lvl="0" marL="0" rtl="0" algn="ctr">
              <a:spcBef>
                <a:spcPts val="0"/>
              </a:spcBef>
              <a:spcAft>
                <a:spcPts val="0"/>
              </a:spcAft>
              <a:buNone/>
            </a:pPr>
            <a:r>
              <a:rPr lang="en">
                <a:solidFill>
                  <a:srgbClr val="D0E0E3"/>
                </a:solidFill>
              </a:rPr>
              <a:t>MEMBERS: SRINITYA. K</a:t>
            </a:r>
            <a:endParaRPr>
              <a:solidFill>
                <a:srgbClr val="D0E0E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382625"/>
            <a:ext cx="8520600" cy="444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rgbClr val="D0E0E3"/>
              </a:solidFill>
            </a:endParaRPr>
          </a:p>
          <a:p>
            <a:pPr indent="0" lvl="0" marL="0" rtl="0" algn="l">
              <a:spcBef>
                <a:spcPts val="1200"/>
              </a:spcBef>
              <a:spcAft>
                <a:spcPts val="0"/>
              </a:spcAft>
              <a:buNone/>
            </a:pPr>
            <a:r>
              <a:t/>
            </a:r>
            <a:endParaRPr>
              <a:solidFill>
                <a:srgbClr val="D0E0E3"/>
              </a:solidFill>
            </a:endParaRPr>
          </a:p>
          <a:p>
            <a:pPr indent="0" lvl="0" marL="0" rtl="0" algn="l">
              <a:spcBef>
                <a:spcPts val="1200"/>
              </a:spcBef>
              <a:spcAft>
                <a:spcPts val="0"/>
              </a:spcAft>
              <a:buNone/>
            </a:pPr>
            <a:r>
              <a:t/>
            </a:r>
            <a:endParaRPr>
              <a:solidFill>
                <a:srgbClr val="D0E0E3"/>
              </a:solidFill>
            </a:endParaRPr>
          </a:p>
          <a:p>
            <a:pPr indent="0" lvl="0" marL="0" rtl="0" algn="l">
              <a:spcBef>
                <a:spcPts val="1200"/>
              </a:spcBef>
              <a:spcAft>
                <a:spcPts val="0"/>
              </a:spcAft>
              <a:buNone/>
            </a:pPr>
            <a:r>
              <a:t/>
            </a:r>
            <a:endParaRPr>
              <a:solidFill>
                <a:srgbClr val="D0E0E3"/>
              </a:solidFill>
            </a:endParaRPr>
          </a:p>
          <a:p>
            <a:pPr indent="0" lvl="0" marL="0" rtl="0" algn="just">
              <a:spcBef>
                <a:spcPts val="1200"/>
              </a:spcBef>
              <a:spcAft>
                <a:spcPts val="0"/>
              </a:spcAft>
              <a:buNone/>
            </a:pPr>
            <a:r>
              <a:t/>
            </a:r>
            <a:endParaRPr>
              <a:solidFill>
                <a:srgbClr val="D0E0E3"/>
              </a:solidFill>
            </a:endParaRPr>
          </a:p>
          <a:p>
            <a:pPr indent="0" lvl="0" marL="0" rtl="0" algn="just">
              <a:spcBef>
                <a:spcPts val="1200"/>
              </a:spcBef>
              <a:spcAft>
                <a:spcPts val="0"/>
              </a:spcAft>
              <a:buClr>
                <a:schemeClr val="dk1"/>
              </a:buClr>
              <a:buSzPts val="1100"/>
              <a:buFont typeface="Arial"/>
              <a:buNone/>
            </a:pPr>
            <a:r>
              <a:rPr lang="en">
                <a:solidFill>
                  <a:srgbClr val="D0E0E3"/>
                </a:solidFill>
                <a:latin typeface="Times New Roman"/>
                <a:ea typeface="Times New Roman"/>
                <a:cs typeface="Times New Roman"/>
                <a:sym typeface="Times New Roman"/>
              </a:rPr>
              <a:t>A blockchain technique will certify that the data is from the valid source and that nothing is intervened in the interlude.</a:t>
            </a:r>
            <a:endParaRPr>
              <a:solidFill>
                <a:srgbClr val="D0E0E3"/>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a:solidFill>
                  <a:srgbClr val="D0E0E3"/>
                </a:solidFill>
                <a:latin typeface="Times New Roman"/>
                <a:ea typeface="Times New Roman"/>
                <a:cs typeface="Times New Roman"/>
                <a:sym typeface="Times New Roman"/>
              </a:rPr>
              <a:t>Blockchain is more sturdy than the legacy systems in an organization. Thus, blockchain technology minimizes cyber security risk by simply negotiating the need for human intervention.</a:t>
            </a:r>
            <a:endParaRPr>
              <a:solidFill>
                <a:srgbClr val="D0E0E3"/>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D0E0E3"/>
              </a:solidFill>
            </a:endParaRPr>
          </a:p>
        </p:txBody>
      </p:sp>
      <p:pic>
        <p:nvPicPr>
          <p:cNvPr id="115" name="Google Shape;115;p22"/>
          <p:cNvPicPr preferRelativeResize="0"/>
          <p:nvPr/>
        </p:nvPicPr>
        <p:blipFill>
          <a:blip r:embed="rId3">
            <a:alphaModFix/>
          </a:blip>
          <a:stretch>
            <a:fillRect/>
          </a:stretch>
        </p:blipFill>
        <p:spPr>
          <a:xfrm>
            <a:off x="2121675" y="445025"/>
            <a:ext cx="5448750" cy="2126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260525"/>
            <a:ext cx="8520600" cy="472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0E0E3"/>
                </a:solidFill>
              </a:rPr>
              <a:t>CHALLENGES:</a:t>
            </a:r>
            <a:r>
              <a:rPr lang="en" sz="1600">
                <a:solidFill>
                  <a:srgbClr val="D0E0E3"/>
                </a:solidFill>
                <a:latin typeface="Times New Roman"/>
                <a:ea typeface="Times New Roman"/>
                <a:cs typeface="Times New Roman"/>
                <a:sym typeface="Times New Roman"/>
              </a:rPr>
              <a:t>The major challenge being the data tampering within which it is leading to security issues </a:t>
            </a:r>
            <a:endParaRPr sz="2100">
              <a:solidFill>
                <a:srgbClr val="D0E0E3"/>
              </a:solidFill>
            </a:endParaRPr>
          </a:p>
          <a:p>
            <a:pPr indent="0" lvl="0" marL="0" rtl="0" algn="l">
              <a:spcBef>
                <a:spcPts val="1200"/>
              </a:spcBef>
              <a:spcAft>
                <a:spcPts val="1200"/>
              </a:spcAft>
              <a:buNone/>
            </a:pPr>
            <a:r>
              <a:t/>
            </a:r>
            <a:endParaRPr>
              <a:solidFill>
                <a:srgbClr val="D0E0E3"/>
              </a:solidFill>
            </a:endParaRPr>
          </a:p>
        </p:txBody>
      </p:sp>
      <p:pic>
        <p:nvPicPr>
          <p:cNvPr id="122" name="Google Shape;122;p23"/>
          <p:cNvPicPr preferRelativeResize="0"/>
          <p:nvPr/>
        </p:nvPicPr>
        <p:blipFill>
          <a:blip r:embed="rId3">
            <a:alphaModFix/>
          </a:blip>
          <a:stretch>
            <a:fillRect/>
          </a:stretch>
        </p:blipFill>
        <p:spPr>
          <a:xfrm>
            <a:off x="1160125" y="1101300"/>
            <a:ext cx="6411825" cy="365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520000"/>
            <a:ext cx="8520600" cy="41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0E0E3"/>
                </a:solidFill>
              </a:rPr>
              <a:t>CASE STUDY</a:t>
            </a:r>
            <a:endParaRPr>
              <a:solidFill>
                <a:srgbClr val="D0E0E3"/>
              </a:solidFill>
            </a:endParaRPr>
          </a:p>
          <a:p>
            <a:pPr indent="0" lvl="0" marL="0" rtl="0" algn="l">
              <a:spcBef>
                <a:spcPts val="1200"/>
              </a:spcBef>
              <a:spcAft>
                <a:spcPts val="0"/>
              </a:spcAft>
              <a:buNone/>
            </a:pPr>
            <a:r>
              <a:rPr lang="en">
                <a:solidFill>
                  <a:srgbClr val="D0E0E3"/>
                </a:solidFill>
                <a:latin typeface="Times New Roman"/>
                <a:ea typeface="Times New Roman"/>
                <a:cs typeface="Times New Roman"/>
                <a:sym typeface="Times New Roman"/>
              </a:rPr>
              <a:t>Hashed Health</a:t>
            </a:r>
            <a:endParaRPr>
              <a:solidFill>
                <a:srgbClr val="D0E0E3"/>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D0E0E3"/>
                </a:solidFill>
                <a:latin typeface="Times New Roman"/>
                <a:ea typeface="Times New Roman"/>
                <a:cs typeface="Times New Roman"/>
                <a:sym typeface="Times New Roman"/>
              </a:rPr>
              <a:t>Location:Nashville, Tennessee.</a:t>
            </a:r>
            <a:endParaRPr>
              <a:solidFill>
                <a:srgbClr val="D0E0E3"/>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D0E0E3"/>
              </a:solidFill>
              <a:latin typeface="Times New Roman"/>
              <a:ea typeface="Times New Roman"/>
              <a:cs typeface="Times New Roman"/>
              <a:sym typeface="Times New Roman"/>
            </a:endParaRPr>
          </a:p>
        </p:txBody>
      </p:sp>
      <p:pic>
        <p:nvPicPr>
          <p:cNvPr id="129" name="Google Shape;129;p24"/>
          <p:cNvPicPr preferRelativeResize="0"/>
          <p:nvPr/>
        </p:nvPicPr>
        <p:blipFill>
          <a:blip r:embed="rId3">
            <a:alphaModFix/>
          </a:blip>
          <a:stretch>
            <a:fillRect/>
          </a:stretch>
        </p:blipFill>
        <p:spPr>
          <a:xfrm>
            <a:off x="2401525" y="2003850"/>
            <a:ext cx="4131050" cy="266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291050"/>
            <a:ext cx="8520600" cy="4277700"/>
          </a:xfrm>
          <a:prstGeom prst="rect">
            <a:avLst/>
          </a:prstGeom>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sz="1700">
                <a:solidFill>
                  <a:srgbClr val="D0E0E3"/>
                </a:solidFill>
                <a:latin typeface="Times New Roman"/>
                <a:ea typeface="Times New Roman"/>
                <a:cs typeface="Times New Roman"/>
                <a:sym typeface="Times New Roman"/>
              </a:rPr>
              <a:t>It is a venture studio, driving innovation and collaboration in health care. It has a unique open source of sharing the problem with different softwares such as  procredex, signal stream, bramble, ledger stamp.</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6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6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en" sz="1600">
                <a:solidFill>
                  <a:srgbClr val="D0E0E3"/>
                </a:solidFill>
                <a:latin typeface="Times New Roman"/>
                <a:ea typeface="Times New Roman"/>
                <a:cs typeface="Times New Roman"/>
                <a:sym typeface="Times New Roman"/>
              </a:rPr>
              <a:t>They run through the process of a hypothesis- driven, intentional, iterative approach in healthcare technology and innovations. They are dedicated  to help the industries in implementing blockchain technology. The innovation consists of hashed collective, enterprise, labs etc, which focus on various aspects of blockchain by maintaining a community within.</a:t>
            </a:r>
            <a:endParaRPr sz="1600">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Clr>
                <a:schemeClr val="dk1"/>
              </a:buClr>
              <a:buSzPts val="1100"/>
              <a:buFont typeface="Arial"/>
              <a:buNone/>
            </a:pPr>
            <a:r>
              <a:rPr lang="en" sz="1700">
                <a:solidFill>
                  <a:srgbClr val="D0E0E3"/>
                </a:solidFill>
                <a:latin typeface="Times New Roman"/>
                <a:ea typeface="Times New Roman"/>
                <a:cs typeface="Times New Roman"/>
                <a:sym typeface="Times New Roman"/>
              </a:rPr>
              <a:t>The company is heading to experiment with different ledger technologies.</a:t>
            </a:r>
            <a:endParaRPr sz="2000">
              <a:solidFill>
                <a:srgbClr val="D0E0E3"/>
              </a:solidFill>
              <a:latin typeface="Times New Roman"/>
              <a:ea typeface="Times New Roman"/>
              <a:cs typeface="Times New Roman"/>
              <a:sym typeface="Times New Roman"/>
            </a:endParaRPr>
          </a:p>
        </p:txBody>
      </p:sp>
      <p:pic>
        <p:nvPicPr>
          <p:cNvPr id="136" name="Google Shape;136;p25"/>
          <p:cNvPicPr preferRelativeResize="0"/>
          <p:nvPr/>
        </p:nvPicPr>
        <p:blipFill>
          <a:blip r:embed="rId3">
            <a:alphaModFix/>
          </a:blip>
          <a:stretch>
            <a:fillRect/>
          </a:stretch>
        </p:blipFill>
        <p:spPr>
          <a:xfrm>
            <a:off x="0" y="1299719"/>
            <a:ext cx="9144000" cy="15859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214725"/>
            <a:ext cx="8520600" cy="45636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5000"/>
              </a:lnSpc>
              <a:spcBef>
                <a:spcPts val="1200"/>
              </a:spcBef>
              <a:spcAft>
                <a:spcPts val="0"/>
              </a:spcAft>
              <a:buNone/>
            </a:pPr>
            <a:r>
              <a:rPr lang="en" sz="1700">
                <a:solidFill>
                  <a:srgbClr val="D0E0E3"/>
                </a:solidFill>
                <a:latin typeface="Times New Roman"/>
                <a:ea typeface="Times New Roman"/>
                <a:cs typeface="Times New Roman"/>
                <a:sym typeface="Times New Roman"/>
              </a:rPr>
              <a:t>FUTURE SCOPE</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8">
                <a:solidFill>
                  <a:srgbClr val="D0E0E3"/>
                </a:solidFill>
                <a:latin typeface="Times New Roman"/>
                <a:ea typeface="Times New Roman"/>
                <a:cs typeface="Times New Roman"/>
                <a:sym typeface="Times New Roman"/>
              </a:rPr>
              <a:t>The scope of blockchain in healthcare looks super on the up-and-up and promising as it helps to solve majorly found issues affecting the healthcare industry. As blockchain is decentralized unlike other centralized mechanisms in healthcare, it has envisioned a progressive future.</a:t>
            </a:r>
            <a:endParaRPr sz="1808">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ct val="50000"/>
              <a:buFont typeface="Arial"/>
              <a:buNone/>
            </a:pPr>
            <a:r>
              <a:rPr lang="en">
                <a:solidFill>
                  <a:srgbClr val="D0E0E3"/>
                </a:solidFill>
                <a:latin typeface="Times New Roman"/>
                <a:ea typeface="Times New Roman"/>
                <a:cs typeface="Times New Roman"/>
                <a:sym typeface="Times New Roman"/>
              </a:rPr>
              <a:t>Though it has its own challenges to deal with the process and number of steps to record in finding to get the data can be complex. Nonetheless emerging technologies like Artificial Intelligence and Machine Learning can subdue these problems and bring a better world, free of attacks. </a:t>
            </a:r>
            <a:endParaRPr sz="2200">
              <a:solidFill>
                <a:srgbClr val="D0E0E3"/>
              </a:solidFill>
              <a:latin typeface="Times New Roman"/>
              <a:ea typeface="Times New Roman"/>
              <a:cs typeface="Times New Roman"/>
              <a:sym typeface="Times New Roman"/>
            </a:endParaRPr>
          </a:p>
        </p:txBody>
      </p:sp>
      <p:pic>
        <p:nvPicPr>
          <p:cNvPr id="143" name="Google Shape;143;p26"/>
          <p:cNvPicPr preferRelativeResize="0"/>
          <p:nvPr/>
        </p:nvPicPr>
        <p:blipFill>
          <a:blip r:embed="rId3">
            <a:alphaModFix/>
          </a:blip>
          <a:stretch>
            <a:fillRect/>
          </a:stretch>
        </p:blipFill>
        <p:spPr>
          <a:xfrm>
            <a:off x="2487975" y="1649113"/>
            <a:ext cx="4750574" cy="211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6252900" y="4152500"/>
            <a:ext cx="2579400" cy="49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D0E0E3"/>
              </a:buClr>
              <a:buSzPts val="1800"/>
              <a:buChar char="-"/>
            </a:pPr>
            <a:r>
              <a:rPr lang="en">
                <a:solidFill>
                  <a:srgbClr val="D0E0E3"/>
                </a:solidFill>
              </a:rPr>
              <a:t>K.SRI NITYA</a:t>
            </a:r>
            <a:endParaRPr>
              <a:solidFill>
                <a:srgbClr val="D0E0E3"/>
              </a:solidFill>
            </a:endParaRPr>
          </a:p>
        </p:txBody>
      </p:sp>
      <p:sp>
        <p:nvSpPr>
          <p:cNvPr id="150" name="Google Shape;150;p27"/>
          <p:cNvSpPr txBox="1"/>
          <p:nvPr/>
        </p:nvSpPr>
        <p:spPr>
          <a:xfrm>
            <a:off x="2797200" y="2054100"/>
            <a:ext cx="3549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rgbClr val="D0E0E3"/>
                </a:solidFill>
              </a:rPr>
              <a:t>THANK YOU !</a:t>
            </a:r>
            <a:endParaRPr sz="3500">
              <a:solidFill>
                <a:srgbClr val="D0E0E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0E0E3"/>
                </a:solidFill>
              </a:rPr>
              <a:t>INTRODUCTION:</a:t>
            </a:r>
            <a:endParaRPr>
              <a:solidFill>
                <a:srgbClr val="D0E0E3"/>
              </a:solidFill>
            </a:endParaRPr>
          </a:p>
          <a:p>
            <a:pPr indent="0" lvl="0" marL="0" rtl="0" algn="just">
              <a:lnSpc>
                <a:spcPct val="115000"/>
              </a:lnSpc>
              <a:spcBef>
                <a:spcPts val="1200"/>
              </a:spcBef>
              <a:spcAft>
                <a:spcPts val="0"/>
              </a:spcAft>
              <a:buNone/>
            </a:pPr>
            <a:r>
              <a:rPr lang="en">
                <a:solidFill>
                  <a:srgbClr val="D0E0E3"/>
                </a:solidFill>
                <a:latin typeface="Times New Roman"/>
                <a:ea typeface="Times New Roman"/>
                <a:cs typeface="Times New Roman"/>
                <a:sym typeface="Times New Roman"/>
              </a:rPr>
              <a:t>A Block chain is a chain of blocks that contains a set of information.</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700">
                <a:solidFill>
                  <a:srgbClr val="D0E0E3"/>
                </a:solidFill>
                <a:latin typeface="Times New Roman"/>
                <a:ea typeface="Times New Roman"/>
                <a:cs typeface="Times New Roman"/>
                <a:sym typeface="Times New Roman"/>
              </a:rPr>
              <a:t>A blockchain is explained as a distributed ledger that is accessible to everyone within the network.</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 sz="1700">
                <a:solidFill>
                  <a:srgbClr val="D0E0E3"/>
                </a:solidFill>
                <a:latin typeface="Times New Roman"/>
                <a:ea typeface="Times New Roman"/>
                <a:cs typeface="Times New Roman"/>
                <a:sym typeface="Times New Roman"/>
              </a:rPr>
              <a:t>At the closet, each block contains data, the hash of the block and the hash of the previous block.</a:t>
            </a:r>
            <a:endParaRPr sz="2000">
              <a:solidFill>
                <a:srgbClr val="D0E0E3"/>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1984325" y="2702550"/>
            <a:ext cx="5494524" cy="21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322350"/>
            <a:ext cx="8520600" cy="44619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None/>
            </a:pPr>
            <a:r>
              <a:rPr lang="en" sz="1500">
                <a:solidFill>
                  <a:srgbClr val="D0E0E3"/>
                </a:solidFill>
                <a:latin typeface="Times New Roman"/>
                <a:ea typeface="Times New Roman"/>
                <a:cs typeface="Times New Roman"/>
                <a:sym typeface="Times New Roman"/>
              </a:rPr>
              <a:t>If the second block is tampered , the hash of the block  changes as well. In turn this will make block number 3 and  the following blocks invalid as they no longer store valid hash of previous block. Changing a single block will make all following</a:t>
            </a:r>
            <a:r>
              <a:rPr lang="en" sz="1500">
                <a:solidFill>
                  <a:schemeClr val="dk1"/>
                </a:solidFill>
                <a:latin typeface="Times New Roman"/>
                <a:ea typeface="Times New Roman"/>
                <a:cs typeface="Times New Roman"/>
                <a:sym typeface="Times New Roman"/>
              </a:rPr>
              <a:t> </a:t>
            </a:r>
            <a:r>
              <a:rPr lang="en" sz="1500">
                <a:solidFill>
                  <a:srgbClr val="D0E0E3"/>
                </a:solidFill>
                <a:latin typeface="Times New Roman"/>
                <a:ea typeface="Times New Roman"/>
                <a:cs typeface="Times New Roman"/>
                <a:sym typeface="Times New Roman"/>
              </a:rPr>
              <a:t>blocks invalid. </a:t>
            </a:r>
            <a:endParaRPr sz="15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 sz="1500">
                <a:solidFill>
                  <a:srgbClr val="D0E0E3"/>
                </a:solidFill>
                <a:latin typeface="Times New Roman"/>
                <a:ea typeface="Times New Roman"/>
                <a:cs typeface="Times New Roman"/>
                <a:sym typeface="Times New Roman"/>
              </a:rPr>
              <a:t>To overcome, we can effectively tamper with a block and recalculate all the hashes of other blocks to make the blockchain valid. So to mitigate this , blockchains have proof-of-work’.</a:t>
            </a:r>
            <a:endParaRPr sz="1500">
              <a:solidFill>
                <a:srgbClr val="D0E0E3"/>
              </a:solidFill>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1566850" y="1491550"/>
            <a:ext cx="5557126" cy="214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68050"/>
            <a:ext cx="8520600" cy="470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None/>
            </a:pPr>
            <a:r>
              <a:rPr lang="en" sz="1762">
                <a:solidFill>
                  <a:srgbClr val="D0E0E3"/>
                </a:solidFill>
                <a:latin typeface="Times New Roman"/>
                <a:ea typeface="Times New Roman"/>
                <a:cs typeface="Times New Roman"/>
                <a:sym typeface="Times New Roman"/>
              </a:rPr>
              <a:t>OBJECTIVE</a:t>
            </a:r>
            <a:endParaRPr sz="1762">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500">
                <a:solidFill>
                  <a:srgbClr val="D0E0E3"/>
                </a:solidFill>
                <a:latin typeface="Times New Roman"/>
                <a:ea typeface="Times New Roman"/>
                <a:cs typeface="Times New Roman"/>
                <a:sym typeface="Times New Roman"/>
              </a:rPr>
              <a:t>Blockchain can be used to prevent unauthorized access to data in transit. By utilizing the encryption feature of the technology, data transmission can be secured to prevent malicious activities, be it in an organization or an individual.</a:t>
            </a:r>
            <a:endParaRPr sz="15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3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a:p>
        </p:txBody>
      </p:sp>
      <p:pic>
        <p:nvPicPr>
          <p:cNvPr id="76" name="Google Shape;76;p16"/>
          <p:cNvPicPr preferRelativeResize="0"/>
          <p:nvPr/>
        </p:nvPicPr>
        <p:blipFill>
          <a:blip r:embed="rId3">
            <a:alphaModFix/>
          </a:blip>
          <a:stretch>
            <a:fillRect/>
          </a:stretch>
        </p:blipFill>
        <p:spPr>
          <a:xfrm>
            <a:off x="656025" y="1556800"/>
            <a:ext cx="7638100" cy="3253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445025"/>
            <a:ext cx="8520600" cy="42750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15000"/>
              </a:lnSpc>
              <a:spcBef>
                <a:spcPts val="1200"/>
              </a:spcBef>
              <a:spcAft>
                <a:spcPts val="0"/>
              </a:spcAft>
              <a:buClr>
                <a:schemeClr val="dk1"/>
              </a:buClr>
              <a:buSzPct val="52114"/>
              <a:buFont typeface="Arial"/>
              <a:buNone/>
            </a:pPr>
            <a:r>
              <a:rPr lang="en" sz="2110">
                <a:solidFill>
                  <a:srgbClr val="D0E0E3"/>
                </a:solidFill>
                <a:latin typeface="Times New Roman"/>
                <a:ea typeface="Times New Roman"/>
                <a:cs typeface="Times New Roman"/>
                <a:sym typeface="Times New Roman"/>
              </a:rPr>
              <a:t>A step back to cybersecurity, we see the CIA triad and its concept has been around Confidentiality, Integrity and Availability.</a:t>
            </a:r>
            <a:endParaRPr sz="211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ct val="53033"/>
              <a:buFont typeface="Arial"/>
              <a:buNone/>
            </a:pPr>
            <a:r>
              <a:rPr lang="en" sz="2074">
                <a:solidFill>
                  <a:srgbClr val="D0E0E3"/>
                </a:solidFill>
                <a:latin typeface="Times New Roman"/>
                <a:ea typeface="Times New Roman"/>
                <a:cs typeface="Times New Roman"/>
                <a:sym typeface="Times New Roman"/>
              </a:rPr>
              <a:t>With confidentiality, a good level of encryption is used to say that it can not be broken, contrastingly anything can be broken but within reason it cannot. So the communications are kept secret.</a:t>
            </a:r>
            <a:endParaRPr sz="2074">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ct val="52016"/>
              <a:buFont typeface="Arial"/>
              <a:buNone/>
            </a:pPr>
            <a:r>
              <a:rPr lang="en" sz="2114">
                <a:solidFill>
                  <a:schemeClr val="dk1"/>
                </a:solidFill>
                <a:latin typeface="Times New Roman"/>
                <a:ea typeface="Times New Roman"/>
                <a:cs typeface="Times New Roman"/>
                <a:sym typeface="Times New Roman"/>
              </a:rPr>
              <a:t> </a:t>
            </a:r>
            <a:r>
              <a:rPr lang="en" sz="2114">
                <a:solidFill>
                  <a:srgbClr val="D0E0E3"/>
                </a:solidFill>
                <a:latin typeface="Times New Roman"/>
                <a:ea typeface="Times New Roman"/>
                <a:cs typeface="Times New Roman"/>
                <a:sym typeface="Times New Roman"/>
              </a:rPr>
              <a:t>Integrity, the idea is that if any transaction takes place we can verify that somebody actually made the transaction and we can verify within a very good level of certainty that the transaction is being tampered with.</a:t>
            </a:r>
            <a:endParaRPr sz="2114">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ct val="52016"/>
              <a:buFont typeface="Arial"/>
              <a:buNone/>
            </a:pPr>
            <a:r>
              <a:rPr lang="en" sz="2114">
                <a:solidFill>
                  <a:srgbClr val="D0E0E3"/>
                </a:solidFill>
                <a:latin typeface="Times New Roman"/>
                <a:ea typeface="Times New Roman"/>
                <a:cs typeface="Times New Roman"/>
                <a:sym typeface="Times New Roman"/>
              </a:rPr>
              <a:t>Availability-distributed nature of blockchain , which says that if a certain system has been taken out, many other peers can automatically update themselves.</a:t>
            </a:r>
            <a:endParaRPr sz="1412"/>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509850"/>
            <a:ext cx="8520600" cy="42615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None/>
            </a:pPr>
            <a:r>
              <a:rPr lang="en" sz="2000">
                <a:solidFill>
                  <a:srgbClr val="D0E0E3"/>
                </a:solidFill>
              </a:rPr>
              <a:t>GROUNDED THEORY</a:t>
            </a:r>
            <a:endParaRPr sz="2000">
              <a:solidFill>
                <a:srgbClr val="D0E0E3"/>
              </a:solidFill>
            </a:endParaRPr>
          </a:p>
          <a:p>
            <a:pPr indent="0" lvl="0" marL="0" rtl="0" algn="just">
              <a:lnSpc>
                <a:spcPct val="115000"/>
              </a:lnSpc>
              <a:spcBef>
                <a:spcPts val="1200"/>
              </a:spcBef>
              <a:spcAft>
                <a:spcPts val="0"/>
              </a:spcAft>
              <a:buNone/>
            </a:pPr>
            <a:r>
              <a:rPr lang="en" sz="1600">
                <a:solidFill>
                  <a:srgbClr val="D0E0E3"/>
                </a:solidFill>
                <a:latin typeface="Times New Roman"/>
                <a:ea typeface="Times New Roman"/>
                <a:cs typeface="Times New Roman"/>
                <a:sym typeface="Times New Roman"/>
              </a:rPr>
              <a:t>Over 10 years after Bitcoin's initial release of its application through Bitcoin working rule, the community still agonizes from a lack of lucidity regarding what are the properties that define blockchain technology, its relationship to other alike technologies  and which of the proposed use-cases are viable.</a:t>
            </a:r>
            <a:endParaRPr sz="16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600">
                <a:solidFill>
                  <a:srgbClr val="D0E0E3"/>
                </a:solidFill>
                <a:latin typeface="Times New Roman"/>
                <a:ea typeface="Times New Roman"/>
                <a:cs typeface="Times New Roman"/>
                <a:sym typeface="Times New Roman"/>
              </a:rPr>
              <a:t>Preceding studies on the security and privacy of blockchain technology have revealed that many applications have fallen ill to cyberattacks</a:t>
            </a:r>
            <a:endParaRPr sz="19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600">
                <a:solidFill>
                  <a:srgbClr val="D0E0E3"/>
                </a:solidFill>
                <a:latin typeface="Times New Roman"/>
                <a:ea typeface="Times New Roman"/>
                <a:cs typeface="Times New Roman"/>
                <a:sym typeface="Times New Roman"/>
              </a:rPr>
              <a:t>the cybersecurity industry can aid from blockchain’s distinctive traits, which create a virtual inaccessible wall between an attacker and user’s information.</a:t>
            </a:r>
            <a:endParaRPr sz="16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305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a:t>
            </a:r>
            <a:endParaRPr sz="1300">
              <a:solidFill>
                <a:srgbClr val="D0E0E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373800"/>
            <a:ext cx="8520600" cy="41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0E0E3"/>
                </a:solidFill>
              </a:rPr>
              <a:t>APPLICATIONS</a:t>
            </a:r>
            <a:endParaRPr>
              <a:solidFill>
                <a:srgbClr val="D0E0E3"/>
              </a:solidFill>
            </a:endParaRPr>
          </a:p>
          <a:p>
            <a:pPr indent="0" lvl="0" marL="0" rtl="0" algn="l">
              <a:spcBef>
                <a:spcPts val="1200"/>
              </a:spcBef>
              <a:spcAft>
                <a:spcPts val="0"/>
              </a:spcAft>
              <a:buNone/>
            </a:pPr>
            <a:r>
              <a:rPr lang="en">
                <a:solidFill>
                  <a:srgbClr val="D0E0E3"/>
                </a:solidFill>
              </a:rPr>
              <a:t>Cryptocurrencies:</a:t>
            </a:r>
            <a:r>
              <a:rPr lang="en" sz="1900">
                <a:solidFill>
                  <a:srgbClr val="D0E0E3"/>
                </a:solidFill>
                <a:latin typeface="Times New Roman"/>
                <a:ea typeface="Times New Roman"/>
                <a:cs typeface="Times New Roman"/>
                <a:sym typeface="Times New Roman"/>
              </a:rPr>
              <a:t>The legitimacy of cryptocurrency purchases by individuals is ensured as they are able to trace the transfer of the currency to its origin.</a:t>
            </a:r>
            <a:endParaRPr sz="2400">
              <a:solidFill>
                <a:srgbClr val="D0E0E3"/>
              </a:solidFill>
            </a:endParaRPr>
          </a:p>
          <a:p>
            <a:pPr indent="0" lvl="0" marL="0" rtl="0" algn="l">
              <a:spcBef>
                <a:spcPts val="1200"/>
              </a:spcBef>
              <a:spcAft>
                <a:spcPts val="1200"/>
              </a:spcAft>
              <a:buNone/>
            </a:pPr>
            <a:r>
              <a:t/>
            </a:r>
            <a:endParaRPr>
              <a:solidFill>
                <a:srgbClr val="D0E0E3"/>
              </a:solidFill>
            </a:endParaRPr>
          </a:p>
        </p:txBody>
      </p:sp>
      <p:pic>
        <p:nvPicPr>
          <p:cNvPr id="95" name="Google Shape;95;p19"/>
          <p:cNvPicPr preferRelativeResize="0"/>
          <p:nvPr/>
        </p:nvPicPr>
        <p:blipFill>
          <a:blip r:embed="rId3">
            <a:alphaModFix/>
          </a:blip>
          <a:stretch>
            <a:fillRect/>
          </a:stretch>
        </p:blipFill>
        <p:spPr>
          <a:xfrm>
            <a:off x="2579575" y="1908875"/>
            <a:ext cx="4716125" cy="266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445025"/>
            <a:ext cx="8520600" cy="44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0E0E3"/>
                </a:solidFill>
              </a:rPr>
              <a:t>Healthcare:</a:t>
            </a:r>
            <a:r>
              <a:rPr lang="en" sz="1700">
                <a:solidFill>
                  <a:srgbClr val="D0E0E3"/>
                </a:solidFill>
                <a:latin typeface="Times New Roman"/>
                <a:ea typeface="Times New Roman"/>
                <a:cs typeface="Times New Roman"/>
                <a:sym typeface="Times New Roman"/>
              </a:rPr>
              <a:t>The healthcare industry also undergoes a constant barrage of cyberattacks. In fact, healthcare is experiencing twice the amount of phishing emails and malware attacks of  other industries. </a:t>
            </a:r>
            <a:endParaRPr sz="1700">
              <a:solidFill>
                <a:srgbClr val="D0E0E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a:solidFill>
                <a:srgbClr val="D0E0E3"/>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Clr>
                <a:schemeClr val="dk1"/>
              </a:buClr>
              <a:buSzPts val="1100"/>
              <a:buFont typeface="Arial"/>
              <a:buNone/>
            </a:pPr>
            <a:r>
              <a:rPr lang="en">
                <a:solidFill>
                  <a:srgbClr val="D0E0E3"/>
                </a:solidFill>
                <a:latin typeface="Times New Roman"/>
                <a:ea typeface="Times New Roman"/>
                <a:cs typeface="Times New Roman"/>
                <a:sym typeface="Times New Roman"/>
              </a:rPr>
              <a:t>The decentralized state of digital ledger allows only certain individuals to have small amounts of information, a patient's entire health chart would be compromised.</a:t>
            </a:r>
            <a:endParaRPr sz="2200">
              <a:solidFill>
                <a:srgbClr val="D0E0E3"/>
              </a:solidFill>
              <a:latin typeface="Times New Roman"/>
              <a:ea typeface="Times New Roman"/>
              <a:cs typeface="Times New Roman"/>
              <a:sym typeface="Times New Roman"/>
            </a:endParaRPr>
          </a:p>
        </p:txBody>
      </p:sp>
      <p:pic>
        <p:nvPicPr>
          <p:cNvPr id="102" name="Google Shape;102;p20"/>
          <p:cNvPicPr preferRelativeResize="0"/>
          <p:nvPr/>
        </p:nvPicPr>
        <p:blipFill>
          <a:blip r:embed="rId3">
            <a:alphaModFix/>
          </a:blip>
          <a:stretch>
            <a:fillRect/>
          </a:stretch>
        </p:blipFill>
        <p:spPr>
          <a:xfrm>
            <a:off x="2411675" y="1252600"/>
            <a:ext cx="4563526" cy="2808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515250"/>
            <a:ext cx="8520600" cy="405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D0E0E3"/>
                </a:solidFill>
              </a:rPr>
              <a:t>METODOLOGY</a:t>
            </a:r>
            <a:endParaRPr>
              <a:solidFill>
                <a:srgbClr val="D0E0E3"/>
              </a:solidFill>
            </a:endParaRPr>
          </a:p>
          <a:p>
            <a:pPr indent="0" lvl="0" marL="0" rtl="0" algn="just">
              <a:spcBef>
                <a:spcPts val="1200"/>
              </a:spcBef>
              <a:spcAft>
                <a:spcPts val="0"/>
              </a:spcAft>
              <a:buClr>
                <a:schemeClr val="dk1"/>
              </a:buClr>
              <a:buSzPct val="50824"/>
              <a:buFont typeface="Arial"/>
              <a:buNone/>
            </a:pPr>
            <a:r>
              <a:rPr lang="en" sz="2164">
                <a:solidFill>
                  <a:srgbClr val="D0E0E3"/>
                </a:solidFill>
                <a:latin typeface="Times New Roman"/>
                <a:ea typeface="Times New Roman"/>
                <a:cs typeface="Times New Roman"/>
                <a:sym typeface="Times New Roman"/>
              </a:rPr>
              <a:t>A blockchain comprises of an administered database of all transactions on a given network. </a:t>
            </a:r>
            <a:endParaRPr sz="2164">
              <a:solidFill>
                <a:srgbClr val="D0E0E3"/>
              </a:solidFill>
              <a:latin typeface="Times New Roman"/>
              <a:ea typeface="Times New Roman"/>
              <a:cs typeface="Times New Roman"/>
              <a:sym typeface="Times New Roman"/>
            </a:endParaRPr>
          </a:p>
          <a:p>
            <a:pPr indent="0" lvl="0" marL="0" rtl="0" algn="just">
              <a:spcBef>
                <a:spcPts val="1200"/>
              </a:spcBef>
              <a:spcAft>
                <a:spcPts val="0"/>
              </a:spcAft>
              <a:buNone/>
            </a:pPr>
            <a:r>
              <a:rPr lang="en" sz="2164">
                <a:solidFill>
                  <a:srgbClr val="D0E0E3"/>
                </a:solidFill>
                <a:latin typeface="Times New Roman"/>
                <a:ea typeface="Times New Roman"/>
                <a:cs typeface="Times New Roman"/>
                <a:sym typeface="Times New Roman"/>
              </a:rPr>
              <a:t>Each network component of this database represents a “block”. As the state of a transaction changes, a block gets affixed to the blockchain with a reference to the previous block in linearly chronological order. </a:t>
            </a:r>
            <a:endParaRPr sz="2164">
              <a:solidFill>
                <a:srgbClr val="D0E0E3"/>
              </a:solidFill>
              <a:latin typeface="Times New Roman"/>
              <a:ea typeface="Times New Roman"/>
              <a:cs typeface="Times New Roman"/>
              <a:sym typeface="Times New Roman"/>
            </a:endParaRPr>
          </a:p>
          <a:p>
            <a:pPr indent="0" lvl="0" marL="0" rtl="0" algn="just">
              <a:spcBef>
                <a:spcPts val="1200"/>
              </a:spcBef>
              <a:spcAft>
                <a:spcPts val="0"/>
              </a:spcAft>
              <a:buNone/>
            </a:pPr>
            <a:r>
              <a:rPr lang="en" sz="2164">
                <a:solidFill>
                  <a:srgbClr val="D0E0E3"/>
                </a:solidFill>
                <a:latin typeface="Times New Roman"/>
                <a:ea typeface="Times New Roman"/>
                <a:cs typeface="Times New Roman"/>
                <a:sym typeface="Times New Roman"/>
              </a:rPr>
              <a:t>The new block is then cloned across the network so that each node has the same blockchain.</a:t>
            </a:r>
            <a:endParaRPr sz="2164">
              <a:solidFill>
                <a:srgbClr val="D0E0E3"/>
              </a:solidFill>
              <a:latin typeface="Times New Roman"/>
              <a:ea typeface="Times New Roman"/>
              <a:cs typeface="Times New Roman"/>
              <a:sym typeface="Times New Roman"/>
            </a:endParaRPr>
          </a:p>
          <a:p>
            <a:pPr indent="0" lvl="0" marL="0" rtl="0" algn="just">
              <a:spcBef>
                <a:spcPts val="1200"/>
              </a:spcBef>
              <a:spcAft>
                <a:spcPts val="0"/>
              </a:spcAft>
              <a:buNone/>
            </a:pPr>
            <a:r>
              <a:rPr lang="en" sz="2164">
                <a:solidFill>
                  <a:srgbClr val="D0E0E3"/>
                </a:solidFill>
                <a:latin typeface="Times New Roman"/>
                <a:ea typeface="Times New Roman"/>
                <a:cs typeface="Times New Roman"/>
                <a:sym typeface="Times New Roman"/>
              </a:rPr>
              <a:t>Every entrant of this transaction has a copy of the blockchain. Thus, any participant can authenticate a given transaction. </a:t>
            </a:r>
            <a:endParaRPr sz="2164">
              <a:solidFill>
                <a:srgbClr val="D0E0E3"/>
              </a:solidFill>
              <a:latin typeface="Times New Roman"/>
              <a:ea typeface="Times New Roman"/>
              <a:cs typeface="Times New Roman"/>
              <a:sym typeface="Times New Roman"/>
            </a:endParaRPr>
          </a:p>
          <a:p>
            <a:pPr indent="0" lvl="0" marL="0" rtl="0" algn="just">
              <a:spcBef>
                <a:spcPts val="1200"/>
              </a:spcBef>
              <a:spcAft>
                <a:spcPts val="0"/>
              </a:spcAft>
              <a:buNone/>
            </a:pPr>
            <a:r>
              <a:rPr lang="en" sz="2164">
                <a:solidFill>
                  <a:srgbClr val="D0E0E3"/>
                </a:solidFill>
                <a:latin typeface="Times New Roman"/>
                <a:ea typeface="Times New Roman"/>
                <a:cs typeface="Times New Roman"/>
                <a:sym typeface="Times New Roman"/>
              </a:rPr>
              <a:t>This methodology has put an end to the need for having a centralized, trust worthy third-party transaction substantiation.</a:t>
            </a:r>
            <a:endParaRPr sz="2164">
              <a:solidFill>
                <a:srgbClr val="D0E0E3"/>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61111"/>
              <a:buFont typeface="Arial"/>
              <a:buNone/>
            </a:pPr>
            <a:r>
              <a:t/>
            </a:r>
            <a:endParaRPr>
              <a:solidFill>
                <a:srgbClr val="D0E0E3"/>
              </a:solidFill>
            </a:endParaRPr>
          </a:p>
          <a:p>
            <a:pPr indent="0" lvl="0" marL="0" rtl="0" algn="l">
              <a:spcBef>
                <a:spcPts val="1200"/>
              </a:spcBef>
              <a:spcAft>
                <a:spcPts val="1200"/>
              </a:spcAft>
              <a:buNone/>
            </a:pPr>
            <a:r>
              <a:t/>
            </a:r>
            <a:endParaRPr>
              <a:solidFill>
                <a:srgbClr val="D0E0E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