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Nunito"/>
      <p:regular r:id="rId17"/>
      <p:bold r:id="rId18"/>
      <p:italic r:id="rId19"/>
      <p:boldItalic r:id="rId20"/>
    </p:embeddedFont>
    <p:embeddedFont>
      <p:font typeface="Maven Pro"/>
      <p:regular r:id="rId21"/>
      <p:bold r:id="rId22"/>
    </p:embeddedFon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a5760cc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a5760cc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6" name="Google Shape;286;gba5760cc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2" name="Google Shape;2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9" name="Google Shape;3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8" name="Google Shape;3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7" name="Google Shape;3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7343003" y="4546120"/>
            <a:ext cx="1691422"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5043503" y="0"/>
            <a:ext cx="3814072"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824000" y="2151750"/>
            <a:ext cx="42555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4795067"/>
            <a:ext cx="4255500" cy="927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52" y="5465463"/>
            <a:ext cx="9144036"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388625" y="1030300"/>
            <a:ext cx="6366900" cy="24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3" name="Google Shape;273;p11"/>
          <p:cNvSpPr txBox="1"/>
          <p:nvPr>
            <p:ph idx="1" type="body"/>
          </p:nvPr>
        </p:nvSpPr>
        <p:spPr>
          <a:xfrm>
            <a:off x="1388625" y="3616400"/>
            <a:ext cx="6366900" cy="1481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4" name="Google Shape;274;p11"/>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9" name="Google Shape;279;p13"/>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lvl1pPr indent="-308610" lvl="0" marL="457200" rtl="0" algn="l">
              <a:spcBef>
                <a:spcPts val="600"/>
              </a:spcBef>
              <a:spcAft>
                <a:spcPts val="0"/>
              </a:spcAft>
              <a:buSzPts val="1260"/>
              <a:buChar char="●"/>
              <a:defRPr/>
            </a:lvl1pPr>
            <a:lvl2pPr indent="-320040" lvl="1" marL="914400" rtl="0" algn="l">
              <a:spcBef>
                <a:spcPts val="1200"/>
              </a:spcBef>
              <a:spcAft>
                <a:spcPts val="0"/>
              </a:spcAft>
              <a:buSzPts val="1440"/>
              <a:buChar char="○"/>
              <a:defRPr/>
            </a:lvl2pPr>
            <a:lvl3pPr indent="-297180" lvl="2" marL="1371600" rtl="0" algn="l">
              <a:spcBef>
                <a:spcPts val="1200"/>
              </a:spcBef>
              <a:spcAft>
                <a:spcPts val="0"/>
              </a:spcAft>
              <a:buSzPts val="1080"/>
              <a:buChar char="■"/>
              <a:defRPr/>
            </a:lvl3pPr>
            <a:lvl4pPr indent="-297180" lvl="3" marL="1828800" rtl="0" algn="l">
              <a:spcBef>
                <a:spcPts val="1200"/>
              </a:spcBef>
              <a:spcAft>
                <a:spcPts val="0"/>
              </a:spcAft>
              <a:buSzPts val="1080"/>
              <a:buChar char="●"/>
              <a:defRPr/>
            </a:lvl4pPr>
            <a:lvl5pPr indent="-306323" lvl="4" marL="2286000" rtl="0" algn="l">
              <a:spcBef>
                <a:spcPts val="1200"/>
              </a:spcBef>
              <a:spcAft>
                <a:spcPts val="0"/>
              </a:spcAft>
              <a:buSzPts val="1224"/>
              <a:buChar char="○"/>
              <a:defRPr/>
            </a:lvl5pPr>
            <a:lvl6pPr indent="-342900" lvl="5" marL="2743200" rtl="0" algn="l">
              <a:spcBef>
                <a:spcPts val="1200"/>
              </a:spcBef>
              <a:spcAft>
                <a:spcPts val="0"/>
              </a:spcAft>
              <a:buSzPts val="1800"/>
              <a:buChar char="■"/>
              <a:defRPr/>
            </a:lvl6pPr>
            <a:lvl7pPr indent="-297179" lvl="6" marL="3200400" rtl="0" algn="l">
              <a:spcBef>
                <a:spcPts val="1200"/>
              </a:spcBef>
              <a:spcAft>
                <a:spcPts val="0"/>
              </a:spcAft>
              <a:buSzPts val="108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280" name="Google Shape;280;p13"/>
          <p:cNvSpPr txBox="1"/>
          <p:nvPr>
            <p:ph idx="10" type="dt"/>
          </p:nvPr>
        </p:nvSpPr>
        <p:spPr>
          <a:xfrm rot="5400000">
            <a:off x="7589484" y="1081935"/>
            <a:ext cx="2011800" cy="38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13"/>
          <p:cNvSpPr txBox="1"/>
          <p:nvPr>
            <p:ph idx="12" type="sldNum"/>
          </p:nvPr>
        </p:nvSpPr>
        <p:spPr>
          <a:xfrm>
            <a:off x="8129016" y="5734050"/>
            <a:ext cx="609600" cy="5211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2" name="Google Shape;282;p13"/>
          <p:cNvSpPr txBox="1"/>
          <p:nvPr>
            <p:ph idx="11" type="ftr"/>
          </p:nvPr>
        </p:nvSpPr>
        <p:spPr>
          <a:xfrm rot="5400000">
            <a:off x="6990216" y="3737270"/>
            <a:ext cx="3200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4541"/>
            <a:ext cx="123321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3871914"/>
            <a:ext cx="2186148"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2151767"/>
            <a:ext cx="58578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625966" y="399168"/>
            <a:ext cx="999312"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4"/>
          <p:cNvSpPr txBox="1"/>
          <p:nvPr>
            <p:ph idx="1" type="body"/>
          </p:nvPr>
        </p:nvSpPr>
        <p:spPr>
          <a:xfrm>
            <a:off x="1303800" y="2653400"/>
            <a:ext cx="70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 name="Google Shape;94;p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625966" y="399168"/>
            <a:ext cx="999312"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5"/>
          <p:cNvSpPr txBox="1"/>
          <p:nvPr>
            <p:ph idx="1" type="body"/>
          </p:nvPr>
        </p:nvSpPr>
        <p:spPr>
          <a:xfrm>
            <a:off x="130380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 name="Google Shape;101;p5"/>
          <p:cNvSpPr txBox="1"/>
          <p:nvPr>
            <p:ph idx="2" type="body"/>
          </p:nvPr>
        </p:nvSpPr>
        <p:spPr>
          <a:xfrm>
            <a:off x="490365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5"/>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625966" y="399168"/>
            <a:ext cx="999312"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625966" y="399168"/>
            <a:ext cx="999312"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303800" y="798100"/>
            <a:ext cx="3312000" cy="212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3079567"/>
            <a:ext cx="3312000" cy="296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6866714" y="1742"/>
            <a:ext cx="2267451"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824000" y="1018133"/>
            <a:ext cx="5857800" cy="476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0" name="Google Shape;130;p8"/>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625966" y="399168"/>
            <a:ext cx="999312"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303800" y="798100"/>
            <a:ext cx="3430500" cy="265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9"/>
          <p:cNvSpPr txBox="1"/>
          <p:nvPr>
            <p:ph idx="1" type="subTitle"/>
          </p:nvPr>
        </p:nvSpPr>
        <p:spPr>
          <a:xfrm>
            <a:off x="1303800" y="3657604"/>
            <a:ext cx="3430500" cy="96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7" name="Google Shape;137;p9"/>
          <p:cNvSpPr txBox="1"/>
          <p:nvPr>
            <p:ph idx="2" type="body"/>
          </p:nvPr>
        </p:nvSpPr>
        <p:spPr>
          <a:xfrm>
            <a:off x="4903700" y="881333"/>
            <a:ext cx="3430500" cy="5160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8" name="Google Shape;138;p9"/>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713373" y="5129497"/>
            <a:ext cx="825392"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303800" y="5518633"/>
            <a:ext cx="5843100" cy="7131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4" name="Google Shape;144;p10"/>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8451046" y="6315968"/>
            <a:ext cx="548700" cy="5247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jpg"/><Relationship Id="rId5"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1" Type="http://schemas.openxmlformats.org/officeDocument/2006/relationships/hyperlink" Target="https://www.britannica.com/science/lead-chemical-element" TargetMode="External"/><Relationship Id="rId10" Type="http://schemas.openxmlformats.org/officeDocument/2006/relationships/hyperlink" Target="https://www.britannica.com/science/ozone" TargetMode="External"/><Relationship Id="rId13" Type="http://schemas.openxmlformats.org/officeDocument/2006/relationships/hyperlink" Target="https://www.merriam-webster.com/dictionary/comprising" TargetMode="External"/><Relationship Id="rId12" Type="http://schemas.openxmlformats.org/officeDocument/2006/relationships/hyperlink" Target="https://www.britannica.com/topic/air-toxic"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jpg"/><Relationship Id="rId9" Type="http://schemas.openxmlformats.org/officeDocument/2006/relationships/hyperlink" Target="https://www.britannica.com/science/sulfur-dioxide" TargetMode="External"/><Relationship Id="rId15" Type="http://schemas.openxmlformats.org/officeDocument/2006/relationships/hyperlink" Target="https://www.britannica.com/science/hydrogen" TargetMode="External"/><Relationship Id="rId14" Type="http://schemas.openxmlformats.org/officeDocument/2006/relationships/hyperlink" Target="https://www.britannica.com/science/carbon-chemical-element" TargetMode="External"/><Relationship Id="rId5" Type="http://schemas.openxmlformats.org/officeDocument/2006/relationships/hyperlink" Target="https://www.britannica.com/science/smog" TargetMode="External"/><Relationship Id="rId6" Type="http://schemas.openxmlformats.org/officeDocument/2006/relationships/hyperlink" Target="https://www.britannica.com/topic/public-health" TargetMode="External"/><Relationship Id="rId7" Type="http://schemas.openxmlformats.org/officeDocument/2006/relationships/hyperlink" Target="https://www.merriam-webster.com/dictionary/criteria" TargetMode="External"/><Relationship Id="rId8" Type="http://schemas.openxmlformats.org/officeDocument/2006/relationships/hyperlink" Target="https://www.britannica.com/science/carbon-monox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457200" y="601828"/>
            <a:ext cx="7467600" cy="1021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POLLUTION ABSORBTION DEVICE</a:t>
            </a:r>
            <a:endParaRPr/>
          </a:p>
        </p:txBody>
      </p:sp>
      <p:pic>
        <p:nvPicPr>
          <p:cNvPr id="289" name="Google Shape;289;p14"/>
          <p:cNvPicPr preferRelativeResize="0"/>
          <p:nvPr/>
        </p:nvPicPr>
        <p:blipFill>
          <a:blip r:embed="rId3">
            <a:alphaModFix/>
          </a:blip>
          <a:stretch>
            <a:fillRect/>
          </a:stretch>
        </p:blipFill>
        <p:spPr>
          <a:xfrm>
            <a:off x="1511550" y="2617225"/>
            <a:ext cx="4800600" cy="298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CONCLUSIONS</a:t>
            </a:r>
            <a:endParaRPr/>
          </a:p>
        </p:txBody>
      </p:sp>
      <p:sp>
        <p:nvSpPr>
          <p:cNvPr id="369" name="Google Shape;369;p23"/>
          <p:cNvSpPr txBox="1"/>
          <p:nvPr>
            <p:ph idx="1" type="body"/>
          </p:nvPr>
        </p:nvSpPr>
        <p:spPr>
          <a:xfrm>
            <a:off x="762001" y="2015733"/>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sp>
        <p:nvSpPr>
          <p:cNvPr id="370" name="Google Shape;370;p23"/>
          <p:cNvSpPr txBox="1"/>
          <p:nvPr/>
        </p:nvSpPr>
        <p:spPr>
          <a:xfrm>
            <a:off x="266700" y="6356351"/>
            <a:ext cx="9144000" cy="50164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descr="download.png" id="371" name="Google Shape;371;p23"/>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72" name="Google Shape;372;p23"/>
          <p:cNvSpPr txBox="1"/>
          <p:nvPr/>
        </p:nvSpPr>
        <p:spPr>
          <a:xfrm>
            <a:off x="990600" y="1676400"/>
            <a:ext cx="7315200" cy="2924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Air  pollution  can  be  prevented  only  if  individuals  and  businesses  stop  using  toxic substances that cause air pollution in the first place. This would require the cessation of all fossil  fuel-burning  processes,  from  industrial  manufacturing  to  home  use  of  air conditioners. This is an unlikely scenario at this time. However, we  have to make rules which  set  stringent  regulations  on  industrial  and  power  supply  manufacturing  and handling. The regulations are to be designed to further reduce harmful emissions into the Earth's atmosphere</a:t>
            </a:r>
            <a:endParaRPr sz="2000">
              <a:latin typeface="Times New Roman"/>
              <a:ea typeface="Times New Roman"/>
              <a:cs typeface="Times New Roman"/>
              <a:sym typeface="Times New Roman"/>
            </a:endParaRPr>
          </a:p>
        </p:txBody>
      </p:sp>
      <p:pic>
        <p:nvPicPr>
          <p:cNvPr descr="C:\Users\Sridhar\Desktop\air.jpg" id="373" name="Google Shape;373;p23"/>
          <p:cNvPicPr preferRelativeResize="0"/>
          <p:nvPr/>
        </p:nvPicPr>
        <p:blipFill rotWithShape="1">
          <a:blip r:embed="rId4">
            <a:alphaModFix/>
          </a:blip>
          <a:srcRect b="0" l="0" r="0" t="0"/>
          <a:stretch/>
        </p:blipFill>
        <p:spPr>
          <a:xfrm>
            <a:off x="2133600" y="4572000"/>
            <a:ext cx="21336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idx="1" type="body"/>
          </p:nvPr>
        </p:nvSpPr>
        <p:spPr>
          <a:xfrm>
            <a:off x="838200" y="2133600"/>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pic>
        <p:nvPicPr>
          <p:cNvPr descr="download.png" id="379" name="Google Shape;379;p24"/>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pic>
        <p:nvPicPr>
          <p:cNvPr descr="istockphoto-637119392-612x612.jpg" id="380" name="Google Shape;380;p24"/>
          <p:cNvPicPr preferRelativeResize="0"/>
          <p:nvPr/>
        </p:nvPicPr>
        <p:blipFill rotWithShape="1">
          <a:blip r:embed="rId4">
            <a:alphaModFix/>
          </a:blip>
          <a:srcRect b="0" l="0" r="0" t="0"/>
          <a:stretch/>
        </p:blipFill>
        <p:spPr>
          <a:xfrm>
            <a:off x="6068187" y="1295400"/>
            <a:ext cx="3075813" cy="3075813"/>
          </a:xfrm>
          <a:prstGeom prst="ellipse">
            <a:avLst/>
          </a:prstGeom>
          <a:noFill/>
          <a:ln>
            <a:noFill/>
          </a:ln>
        </p:spPr>
      </p:pic>
      <p:pic>
        <p:nvPicPr>
          <p:cNvPr descr="Image result for blue any queries queries" id="381" name="Google Shape;381;p24"/>
          <p:cNvPicPr preferRelativeResize="0"/>
          <p:nvPr/>
        </p:nvPicPr>
        <p:blipFill rotWithShape="1">
          <a:blip r:embed="rId5">
            <a:alphaModFix/>
          </a:blip>
          <a:srcRect b="11310" l="1364" r="3083" t="6904"/>
          <a:stretch/>
        </p:blipFill>
        <p:spPr>
          <a:xfrm>
            <a:off x="609600" y="1905000"/>
            <a:ext cx="5114925" cy="218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500532" y="1129257"/>
            <a:ext cx="8286750" cy="4359274"/>
          </a:xfrm>
          <a:prstGeom prst="rect">
            <a:avLst/>
          </a:prstGeom>
          <a:noFill/>
          <a:ln cap="flat" cmpd="sng" w="9525">
            <a:solidFill>
              <a:schemeClr val="lt1"/>
            </a:solidFill>
            <a:prstDash val="solid"/>
            <a:round/>
            <a:headEnd len="sm" w="sm" type="none"/>
            <a:tailEnd len="sm" w="sm" type="none"/>
          </a:ln>
        </p:spPr>
        <p:txBody>
          <a:bodyPr anchorCtr="0" anchor="b" bIns="45700" lIns="91425" spcFirstLastPara="1" rIns="91425" wrap="square" tIns="45700">
            <a:noAutofit/>
          </a:bodyPr>
          <a:lstStyle/>
          <a:p>
            <a:pPr indent="0" lvl="0" marL="0" rtl="0" algn="just">
              <a:spcBef>
                <a:spcPts val="0"/>
              </a:spcBef>
              <a:spcAft>
                <a:spcPts val="0"/>
              </a:spcAft>
              <a:buClr>
                <a:srgbClr val="FF0000"/>
              </a:buClr>
              <a:buSzPts val="3200"/>
              <a:buFont typeface="Times New Roman"/>
              <a:buNone/>
            </a:pPr>
            <a:r>
              <a:rPr b="1" lang="en-US" sz="3200" u="sng">
                <a:solidFill>
                  <a:srgbClr val="FF0000"/>
                </a:solidFill>
                <a:latin typeface="Times New Roman"/>
                <a:ea typeface="Times New Roman"/>
                <a:cs typeface="Times New Roman"/>
                <a:sym typeface="Times New Roman"/>
              </a:rPr>
              <a:t>Presented by </a:t>
            </a:r>
            <a:br>
              <a:rPr b="1" lang="en-US" sz="3200" u="sng">
                <a:solidFill>
                  <a:srgbClr val="FF0000"/>
                </a:solidFill>
                <a:latin typeface="Times New Roman"/>
                <a:ea typeface="Times New Roman"/>
                <a:cs typeface="Times New Roman"/>
                <a:sym typeface="Times New Roman"/>
              </a:rPr>
            </a:br>
            <a:r>
              <a:rPr b="1" lang="en-US" sz="3200" u="sng">
                <a:solidFill>
                  <a:srgbClr val="FF0000"/>
                </a:solidFill>
                <a:latin typeface="Times New Roman"/>
                <a:ea typeface="Times New Roman"/>
                <a:cs typeface="Times New Roman"/>
                <a:sym typeface="Times New Roman"/>
              </a:rPr>
              <a:t>BATCH No 10</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D.PRAHARSHITHA (19R01A0421)</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K.HIMABINDU  (19R01A0427)</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K.SAMHITHA  (19R01A0429)</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M.SAI DEEPTHI  (19R01A0433)</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K.SRIDHAR  (19R01A0428)</a:t>
            </a:r>
            <a:br>
              <a:rPr b="1" lang="en-US" sz="3200" u="sng">
                <a:solidFill>
                  <a:srgbClr val="7030A0"/>
                </a:solidFill>
                <a:latin typeface="Times New Roman"/>
                <a:ea typeface="Times New Roman"/>
                <a:cs typeface="Times New Roman"/>
                <a:sym typeface="Times New Roman"/>
              </a:rPr>
            </a:br>
            <a:r>
              <a:rPr b="1" lang="en-US" sz="3200" u="sng">
                <a:solidFill>
                  <a:srgbClr val="7030A0"/>
                </a:solidFill>
                <a:latin typeface="Times New Roman"/>
                <a:ea typeface="Times New Roman"/>
                <a:cs typeface="Times New Roman"/>
                <a:sym typeface="Times New Roman"/>
              </a:rPr>
              <a:t>G.SESHU BABU  (19R01A0424)</a:t>
            </a:r>
            <a:br>
              <a:rPr b="1" lang="en-US" sz="3200" u="sng">
                <a:solidFill>
                  <a:srgbClr val="7030A0"/>
                </a:solidFill>
                <a:latin typeface="Times New Roman"/>
                <a:ea typeface="Times New Roman"/>
                <a:cs typeface="Times New Roman"/>
                <a:sym typeface="Times New Roman"/>
              </a:rPr>
            </a:br>
            <a:br>
              <a:rPr b="1" lang="en-US" sz="3200" u="sng">
                <a:solidFill>
                  <a:srgbClr val="7030A0"/>
                </a:solidFill>
                <a:latin typeface="Times New Roman"/>
                <a:ea typeface="Times New Roman"/>
                <a:cs typeface="Times New Roman"/>
                <a:sym typeface="Times New Roman"/>
              </a:rPr>
            </a:br>
            <a:endParaRPr b="1" sz="3200" u="sng">
              <a:solidFill>
                <a:srgbClr val="7030A0"/>
              </a:solidFill>
              <a:latin typeface="Times New Roman"/>
              <a:ea typeface="Times New Roman"/>
              <a:cs typeface="Times New Roman"/>
              <a:sym typeface="Times New Roman"/>
            </a:endParaRPr>
          </a:p>
        </p:txBody>
      </p:sp>
      <p:sp>
        <p:nvSpPr>
          <p:cNvPr id="295" name="Google Shape;295;p15"/>
          <p:cNvSpPr txBox="1"/>
          <p:nvPr/>
        </p:nvSpPr>
        <p:spPr>
          <a:xfrm>
            <a:off x="266700" y="6356351"/>
            <a:ext cx="9144000" cy="50164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descr="download.png" id="296" name="Google Shape;296;p15"/>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PROBLEM DEFINITION</a:t>
            </a:r>
            <a:endParaRPr/>
          </a:p>
        </p:txBody>
      </p:sp>
      <p:sp>
        <p:nvSpPr>
          <p:cNvPr id="302" name="Google Shape;302;p16"/>
          <p:cNvSpPr txBox="1"/>
          <p:nvPr>
            <p:ph idx="1" type="body"/>
          </p:nvPr>
        </p:nvSpPr>
        <p:spPr>
          <a:xfrm>
            <a:off x="838200" y="1752600"/>
            <a:ext cx="7252834" cy="441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pic>
        <p:nvPicPr>
          <p:cNvPr descr="download.png" id="303" name="Google Shape;303;p16"/>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04" name="Google Shape;304;p16"/>
          <p:cNvSpPr txBox="1"/>
          <p:nvPr/>
        </p:nvSpPr>
        <p:spPr>
          <a:xfrm>
            <a:off x="533400" y="1524001"/>
            <a:ext cx="5943600" cy="2862900"/>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  </a:t>
            </a:r>
            <a:r>
              <a:rPr lang="en-US" sz="1800">
                <a:latin typeface="Century Schoolbook"/>
                <a:ea typeface="Century Schoolbook"/>
                <a:cs typeface="Century Schoolbook"/>
                <a:sym typeface="Century Schoolbook"/>
              </a:rPr>
              <a:t>Air pollution worldwide is a growing threat to human health and the natural environment.</a:t>
            </a:r>
            <a:endParaRPr sz="1800">
              <a:latin typeface="Century Schoolbook"/>
              <a:ea typeface="Century Schoolbook"/>
              <a:cs typeface="Century Schoolbook"/>
              <a:sym typeface="Century Schoolbook"/>
            </a:endParaRPr>
          </a:p>
          <a:p>
            <a:pPr indent="-114300" lvl="0" marL="0" marR="0" rtl="0" algn="just">
              <a:spcBef>
                <a:spcPts val="0"/>
              </a:spcBef>
              <a:spcAft>
                <a:spcPts val="0"/>
              </a:spcAft>
              <a:buSzPts val="1800"/>
              <a:buFont typeface="Arial"/>
              <a:buChar char="•"/>
            </a:pPr>
            <a:r>
              <a:rPr lang="en-US" sz="1800">
                <a:latin typeface="Century Schoolbook"/>
                <a:ea typeface="Century Schoolbook"/>
                <a:cs typeface="Century Schoolbook"/>
                <a:sym typeface="Century Schoolbook"/>
              </a:rPr>
              <a:t> Air pollution is contamination of atmosphere by liquids.</a:t>
            </a:r>
            <a:endParaRPr sz="1800">
              <a:latin typeface="Century Schoolbook"/>
              <a:ea typeface="Century Schoolbook"/>
              <a:cs typeface="Century Schoolbook"/>
              <a:sym typeface="Century Schoolbook"/>
            </a:endParaRPr>
          </a:p>
          <a:p>
            <a:pPr indent="0" lvl="0" marL="0" marR="0" rtl="0" algn="just">
              <a:spcBef>
                <a:spcPts val="0"/>
              </a:spcBef>
              <a:spcAft>
                <a:spcPts val="0"/>
              </a:spcAft>
              <a:buNone/>
            </a:pPr>
            <a:r>
              <a:rPr lang="en-US" sz="1800">
                <a:latin typeface="Century Schoolbook"/>
                <a:ea typeface="Century Schoolbook"/>
                <a:cs typeface="Century Schoolbook"/>
                <a:sym typeface="Century Schoolbook"/>
              </a:rPr>
              <a:t>One of the main causes of air pollution is the release of carbon dioxide into the atmosphere, this happens because of deforestation and fossil fuel burning.</a:t>
            </a:r>
            <a:endParaRPr sz="1800">
              <a:latin typeface="Century Schoolbook"/>
              <a:ea typeface="Century Schoolbook"/>
              <a:cs typeface="Century Schoolbook"/>
              <a:sym typeface="Century Schoolbook"/>
            </a:endParaRPr>
          </a:p>
          <a:p>
            <a:pPr indent="-114300" lvl="0" marL="0" marR="0" rtl="0" algn="just">
              <a:spcBef>
                <a:spcPts val="0"/>
              </a:spcBef>
              <a:spcAft>
                <a:spcPts val="0"/>
              </a:spcAft>
              <a:buSzPts val="1800"/>
              <a:buFont typeface="Arial"/>
              <a:buChar char="•"/>
            </a:pPr>
            <a:r>
              <a:rPr lang="en-US" sz="1800">
                <a:latin typeface="Century Schoolbook"/>
                <a:ea typeface="Century Schoolbook"/>
                <a:cs typeface="Century Schoolbook"/>
                <a:sym typeface="Century Schoolbook"/>
              </a:rPr>
              <a:t> Sulfur dioxide is another poisonous gas which is responsible for acid rain.It is very dangerous to humans at a high concentration.</a:t>
            </a:r>
            <a:endParaRPr sz="1800">
              <a:latin typeface="Century Schoolbook"/>
              <a:ea typeface="Century Schoolbook"/>
              <a:cs typeface="Century Schoolbook"/>
              <a:sym typeface="Century Schoolbook"/>
            </a:endParaRPr>
          </a:p>
        </p:txBody>
      </p:sp>
      <p:pic>
        <p:nvPicPr>
          <p:cNvPr descr="C:\Users\Sridhar\Desktop\download.jpg" id="305" name="Google Shape;305;p16"/>
          <p:cNvPicPr preferRelativeResize="0"/>
          <p:nvPr/>
        </p:nvPicPr>
        <p:blipFill rotWithShape="1">
          <a:blip r:embed="rId4">
            <a:alphaModFix/>
          </a:blip>
          <a:srcRect b="0" l="0" r="0" t="0"/>
          <a:stretch/>
        </p:blipFill>
        <p:spPr>
          <a:xfrm>
            <a:off x="6553200" y="2133600"/>
            <a:ext cx="2590800" cy="2590800"/>
          </a:xfrm>
          <a:prstGeom prst="rect">
            <a:avLst/>
          </a:prstGeom>
          <a:noFill/>
          <a:ln>
            <a:noFill/>
          </a:ln>
        </p:spPr>
      </p:pic>
      <p:pic>
        <p:nvPicPr>
          <p:cNvPr descr="C:\Users\Sridhar\Desktop\tesi pics\ii.jpg" id="306" name="Google Shape;306;p16"/>
          <p:cNvPicPr preferRelativeResize="0"/>
          <p:nvPr/>
        </p:nvPicPr>
        <p:blipFill rotWithShape="1">
          <a:blip r:embed="rId5">
            <a:alphaModFix/>
          </a:blip>
          <a:srcRect b="0" l="0" r="0" t="0"/>
          <a:stretch/>
        </p:blipFill>
        <p:spPr>
          <a:xfrm>
            <a:off x="1066800" y="4572000"/>
            <a:ext cx="449580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LITERATURE SURVEY</a:t>
            </a:r>
            <a:endParaRPr/>
          </a:p>
        </p:txBody>
      </p:sp>
      <p:sp>
        <p:nvSpPr>
          <p:cNvPr id="312" name="Google Shape;312;p17"/>
          <p:cNvSpPr txBox="1"/>
          <p:nvPr>
            <p:ph idx="1" type="body"/>
          </p:nvPr>
        </p:nvSpPr>
        <p:spPr>
          <a:xfrm>
            <a:off x="762001" y="2015733"/>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pic>
        <p:nvPicPr>
          <p:cNvPr descr="download.png" id="313" name="Google Shape;313;p17"/>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14" name="Google Shape;314;p17"/>
          <p:cNvSpPr txBox="1"/>
          <p:nvPr/>
        </p:nvSpPr>
        <p:spPr>
          <a:xfrm>
            <a:off x="914400" y="1447801"/>
            <a:ext cx="4648200" cy="5633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latin typeface="Century Schoolbook"/>
                <a:ea typeface="Century Schoolbook"/>
                <a:cs typeface="Century Schoolbook"/>
                <a:sym typeface="Century Schoolbook"/>
              </a:rPr>
              <a:t>We were surveying about air pollution and its advese effects</a:t>
            </a:r>
            <a:endParaRPr sz="1800">
              <a:latin typeface="Century Schoolbook"/>
              <a:ea typeface="Century Schoolbook"/>
              <a:cs typeface="Century Schoolbook"/>
              <a:sym typeface="Century Schoolbook"/>
            </a:endParaRPr>
          </a:p>
          <a:p>
            <a:pPr indent="0" lvl="0" marL="0" marR="0" rtl="0" algn="just">
              <a:spcBef>
                <a:spcPts val="0"/>
              </a:spcBef>
              <a:spcAft>
                <a:spcPts val="0"/>
              </a:spcAft>
              <a:buNone/>
            </a:pPr>
            <a:r>
              <a:rPr lang="en-US" sz="1800">
                <a:latin typeface="Century Schoolbook"/>
                <a:ea typeface="Century Schoolbook"/>
                <a:cs typeface="Century Schoolbook"/>
                <a:sym typeface="Century Schoolbook"/>
              </a:rPr>
              <a:t>The result were surprisingly very appropriate. The people we surveyed were aware of basics information of air polluti0n. they were in a opinion that city has become a concrete jungle. Pollution levels are rising day by day. Wearing pollution preventive masks has become a habit. They know that Delhi municipal corporate already launched device. They were interested in Public transport rather than private Vehicles. But they were unhappy with the govt that they were not taking any precautions and now our city also become future Delhi. They were expressing that the top most polluted cities were from india. This is irony of the situation.    </a:t>
            </a:r>
            <a:endParaRPr sz="1800">
              <a:latin typeface="Century Schoolbook"/>
              <a:ea typeface="Century Schoolbook"/>
              <a:cs typeface="Century Schoolbook"/>
              <a:sym typeface="Century Schoolbook"/>
            </a:endParaRPr>
          </a:p>
          <a:p>
            <a:pPr indent="0" lvl="0" marL="0" marR="0" rtl="0" algn="just">
              <a:spcBef>
                <a:spcPts val="0"/>
              </a:spcBef>
              <a:spcAft>
                <a:spcPts val="0"/>
              </a:spcAft>
              <a:buNone/>
            </a:pPr>
            <a:r>
              <a:t/>
            </a:r>
            <a:endParaRPr sz="1800">
              <a:latin typeface="Century Schoolbook"/>
              <a:ea typeface="Century Schoolbook"/>
              <a:cs typeface="Century Schoolbook"/>
              <a:sym typeface="Century Schoolbook"/>
            </a:endParaRPr>
          </a:p>
        </p:txBody>
      </p:sp>
      <p:pic>
        <p:nvPicPr>
          <p:cNvPr descr="C:\Users\Sridhar\Downloads\IMG-20191211-WA0002 (1).jpg" id="315" name="Google Shape;315;p17"/>
          <p:cNvPicPr preferRelativeResize="0"/>
          <p:nvPr/>
        </p:nvPicPr>
        <p:blipFill rotWithShape="1">
          <a:blip r:embed="rId4">
            <a:alphaModFix/>
          </a:blip>
          <a:srcRect b="0" l="0" r="0" t="0"/>
          <a:stretch/>
        </p:blipFill>
        <p:spPr>
          <a:xfrm>
            <a:off x="6019800" y="1752600"/>
            <a:ext cx="2406097" cy="34906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PROPOSED IDEA</a:t>
            </a:r>
            <a:endParaRPr/>
          </a:p>
        </p:txBody>
      </p:sp>
      <p:pic>
        <p:nvPicPr>
          <p:cNvPr descr="Image result for POLLUTION ABSORBING DEVICE BLOCK DIAGRAM" id="321" name="Google Shape;321;p18"/>
          <p:cNvPicPr preferRelativeResize="0"/>
          <p:nvPr>
            <p:ph idx="1" type="body"/>
          </p:nvPr>
        </p:nvPicPr>
        <p:blipFill rotWithShape="1">
          <a:blip r:embed="rId3">
            <a:alphaModFix/>
          </a:blip>
          <a:srcRect b="0" l="0" r="0" t="0"/>
          <a:stretch/>
        </p:blipFill>
        <p:spPr>
          <a:xfrm>
            <a:off x="1295400" y="1600200"/>
            <a:ext cx="6324600" cy="3200400"/>
          </a:xfrm>
          <a:prstGeom prst="rect">
            <a:avLst/>
          </a:prstGeom>
          <a:noFill/>
          <a:ln>
            <a:noFill/>
          </a:ln>
        </p:spPr>
      </p:pic>
      <p:pic>
        <p:nvPicPr>
          <p:cNvPr descr="download.png" id="322" name="Google Shape;322;p18"/>
          <p:cNvPicPr preferRelativeResize="0"/>
          <p:nvPr/>
        </p:nvPicPr>
        <p:blipFill rotWithShape="1">
          <a:blip r:embed="rId4">
            <a:alphaModFix/>
          </a:blip>
          <a:srcRect b="0" l="0" r="0" t="0"/>
          <a:stretch/>
        </p:blipFill>
        <p:spPr>
          <a:xfrm>
            <a:off x="8432374" y="-23417"/>
            <a:ext cx="702101" cy="702101"/>
          </a:xfrm>
          <a:prstGeom prst="ellipse">
            <a:avLst/>
          </a:prstGeom>
          <a:noFill/>
          <a:ln>
            <a:noFill/>
          </a:ln>
        </p:spPr>
      </p:pic>
      <p:sp>
        <p:nvSpPr>
          <p:cNvPr id="323" name="Google Shape;323;p18"/>
          <p:cNvSpPr txBox="1"/>
          <p:nvPr/>
        </p:nvSpPr>
        <p:spPr>
          <a:xfrm>
            <a:off x="1371600" y="5334000"/>
            <a:ext cx="67818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Century Schoolbook"/>
                <a:ea typeface="Century Schoolbook"/>
                <a:cs typeface="Century Schoolbook"/>
                <a:sym typeface="Century Schoolbook"/>
              </a:rPr>
              <a:t>Pollution has become the most hazardous problem in our society these days. So,we are planning to install a pollution absorbing device which will be absorbing the pollution causing gases. This device will be installed in the most polluted areas in the city</a:t>
            </a:r>
            <a:r>
              <a:rPr lang="en-US" sz="1800">
                <a:solidFill>
                  <a:schemeClr val="dk1"/>
                </a:solidFill>
                <a:latin typeface="Century Schoolbook"/>
                <a:ea typeface="Century Schoolbook"/>
                <a:cs typeface="Century Schoolbook"/>
                <a:sym typeface="Century Schoolbook"/>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METHODOLOGY</a:t>
            </a:r>
            <a:endParaRPr/>
          </a:p>
        </p:txBody>
      </p:sp>
      <p:sp>
        <p:nvSpPr>
          <p:cNvPr id="329" name="Google Shape;329;p19"/>
          <p:cNvSpPr txBox="1"/>
          <p:nvPr>
            <p:ph idx="1" type="body"/>
          </p:nvPr>
        </p:nvSpPr>
        <p:spPr>
          <a:xfrm>
            <a:off x="762001" y="2015733"/>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sp>
        <p:nvSpPr>
          <p:cNvPr id="330" name="Google Shape;330;p19"/>
          <p:cNvSpPr txBox="1"/>
          <p:nvPr/>
        </p:nvSpPr>
        <p:spPr>
          <a:xfrm>
            <a:off x="266700" y="6356351"/>
            <a:ext cx="9144000" cy="50164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descr="download.png" id="331" name="Google Shape;331;p19"/>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pic>
        <p:nvPicPr>
          <p:cNvPr descr="C:\Users\Sridhar\Desktop\tesi pics\images.jpg" id="332" name="Google Shape;332;p19"/>
          <p:cNvPicPr preferRelativeResize="0"/>
          <p:nvPr/>
        </p:nvPicPr>
        <p:blipFill rotWithShape="1">
          <a:blip r:embed="rId4">
            <a:alphaModFix/>
          </a:blip>
          <a:srcRect b="0" l="0" r="0" t="0"/>
          <a:stretch/>
        </p:blipFill>
        <p:spPr>
          <a:xfrm>
            <a:off x="6096000" y="990600"/>
            <a:ext cx="2516909" cy="2667000"/>
          </a:xfrm>
          <a:prstGeom prst="rect">
            <a:avLst/>
          </a:prstGeom>
          <a:noFill/>
          <a:ln>
            <a:noFill/>
          </a:ln>
        </p:spPr>
      </p:pic>
      <p:sp>
        <p:nvSpPr>
          <p:cNvPr id="333" name="Google Shape;333;p19"/>
          <p:cNvSpPr txBox="1"/>
          <p:nvPr/>
        </p:nvSpPr>
        <p:spPr>
          <a:xfrm>
            <a:off x="0" y="1417650"/>
            <a:ext cx="5410200" cy="557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latin typeface="Century Schoolbook"/>
                <a:ea typeface="Century Schoolbook"/>
                <a:cs typeface="Century Schoolbook"/>
                <a:sym typeface="Century Schoolbook"/>
              </a:rPr>
              <a:t>The primary focus of air pollution regulation in industrialized countries has been on protecting ambient, or outdoor, air quality. This involves the control of a small number of specific “criteria” pollutants known to contribute to urban </a:t>
            </a:r>
            <a:r>
              <a:rPr lang="en-US" sz="1800" u="sng">
                <a:latin typeface="Century Schoolbook"/>
                <a:ea typeface="Century Schoolbook"/>
                <a:cs typeface="Century Schoolbook"/>
                <a:sym typeface="Century Schoolbook"/>
                <a:hlinkClick r:id="rId5"/>
              </a:rPr>
              <a:t>smog</a:t>
            </a:r>
            <a:r>
              <a:rPr lang="en-US" sz="1800">
                <a:latin typeface="Century Schoolbook"/>
                <a:ea typeface="Century Schoolbook"/>
                <a:cs typeface="Century Schoolbook"/>
                <a:sym typeface="Century Schoolbook"/>
              </a:rPr>
              <a:t> and chronic </a:t>
            </a:r>
            <a:r>
              <a:rPr lang="en-US" sz="1800" u="sng">
                <a:latin typeface="Century Schoolbook"/>
                <a:ea typeface="Century Schoolbook"/>
                <a:cs typeface="Century Schoolbook"/>
                <a:sym typeface="Century Schoolbook"/>
                <a:hlinkClick r:id="rId6"/>
              </a:rPr>
              <a:t>public health</a:t>
            </a:r>
            <a:r>
              <a:rPr lang="en-US" sz="1800">
                <a:latin typeface="Century Schoolbook"/>
                <a:ea typeface="Century Schoolbook"/>
                <a:cs typeface="Century Schoolbook"/>
                <a:sym typeface="Century Schoolbook"/>
              </a:rPr>
              <a:t> problems. The </a:t>
            </a:r>
            <a:r>
              <a:rPr lang="en-US" sz="1800" u="sng">
                <a:latin typeface="Century Schoolbook"/>
                <a:ea typeface="Century Schoolbook"/>
                <a:cs typeface="Century Schoolbook"/>
                <a:sym typeface="Century Schoolbook"/>
                <a:hlinkClick r:id="rId7"/>
              </a:rPr>
              <a:t>criteria</a:t>
            </a:r>
            <a:r>
              <a:rPr lang="en-US" sz="1800">
                <a:latin typeface="Century Schoolbook"/>
                <a:ea typeface="Century Schoolbook"/>
                <a:cs typeface="Century Schoolbook"/>
                <a:sym typeface="Century Schoolbook"/>
              </a:rPr>
              <a:t> pollutants include fine particulates, </a:t>
            </a:r>
            <a:r>
              <a:rPr lang="en-US" sz="1800" u="sng">
                <a:latin typeface="Century Schoolbook"/>
                <a:ea typeface="Century Schoolbook"/>
                <a:cs typeface="Century Schoolbook"/>
                <a:sym typeface="Century Schoolbook"/>
                <a:hlinkClick r:id="rId8"/>
              </a:rPr>
              <a:t>carbon monoxide</a:t>
            </a:r>
            <a:r>
              <a:rPr lang="en-US" sz="1800">
                <a:latin typeface="Century Schoolbook"/>
                <a:ea typeface="Century Schoolbook"/>
                <a:cs typeface="Century Schoolbook"/>
                <a:sym typeface="Century Schoolbook"/>
              </a:rPr>
              <a:t>, </a:t>
            </a:r>
            <a:r>
              <a:rPr lang="en-US" sz="1800" u="sng">
                <a:latin typeface="Century Schoolbook"/>
                <a:ea typeface="Century Schoolbook"/>
                <a:cs typeface="Century Schoolbook"/>
                <a:sym typeface="Century Schoolbook"/>
                <a:hlinkClick r:id="rId9"/>
              </a:rPr>
              <a:t>sulfur dioxide</a:t>
            </a:r>
            <a:r>
              <a:rPr lang="en-US" sz="1800">
                <a:latin typeface="Century Schoolbook"/>
                <a:ea typeface="Century Schoolbook"/>
                <a:cs typeface="Century Schoolbook"/>
                <a:sym typeface="Century Schoolbook"/>
              </a:rPr>
              <a:t>, nitrogen dioxide, </a:t>
            </a:r>
            <a:r>
              <a:rPr lang="en-US" sz="1800" u="sng">
                <a:latin typeface="Century Schoolbook"/>
                <a:ea typeface="Century Schoolbook"/>
                <a:cs typeface="Century Schoolbook"/>
                <a:sym typeface="Century Schoolbook"/>
                <a:hlinkClick r:id="rId10"/>
              </a:rPr>
              <a:t>ozone</a:t>
            </a:r>
            <a:r>
              <a:rPr lang="en-US" sz="1800">
                <a:latin typeface="Century Schoolbook"/>
                <a:ea typeface="Century Schoolbook"/>
                <a:cs typeface="Century Schoolbook"/>
                <a:sym typeface="Century Schoolbook"/>
              </a:rPr>
              <a:t>, and </a:t>
            </a:r>
            <a:r>
              <a:rPr lang="en-US" sz="1800" u="sng">
                <a:latin typeface="Century Schoolbook"/>
                <a:ea typeface="Century Schoolbook"/>
                <a:cs typeface="Century Schoolbook"/>
                <a:sym typeface="Century Schoolbook"/>
                <a:hlinkClick r:id="rId11"/>
              </a:rPr>
              <a:t>lead</a:t>
            </a:r>
            <a:r>
              <a:rPr lang="en-US" sz="1800">
                <a:latin typeface="Century Schoolbook"/>
                <a:ea typeface="Century Schoolbook"/>
                <a:cs typeface="Century Schoolbook"/>
                <a:sym typeface="Century Schoolbook"/>
              </a:rPr>
              <a:t>. Since the end of the 20th century, there also has been a recognition of the hazardous effects of trace amounts of many other air pollutants called “</a:t>
            </a:r>
            <a:r>
              <a:rPr lang="en-US" sz="1800" u="sng">
                <a:latin typeface="Century Schoolbook"/>
                <a:ea typeface="Century Schoolbook"/>
                <a:cs typeface="Century Schoolbook"/>
                <a:sym typeface="Century Schoolbook"/>
                <a:hlinkClick r:id="rId12"/>
              </a:rPr>
              <a:t>air toxics</a:t>
            </a:r>
            <a:r>
              <a:rPr lang="en-US" sz="1800">
                <a:latin typeface="Century Schoolbook"/>
                <a:ea typeface="Century Schoolbook"/>
                <a:cs typeface="Century Schoolbook"/>
                <a:sym typeface="Century Schoolbook"/>
              </a:rPr>
              <a:t>.” Most air toxics are organic chemicals, </a:t>
            </a:r>
            <a:r>
              <a:rPr lang="en-US" sz="1800" u="sng">
                <a:latin typeface="Century Schoolbook"/>
                <a:ea typeface="Century Schoolbook"/>
                <a:cs typeface="Century Schoolbook"/>
                <a:sym typeface="Century Schoolbook"/>
                <a:hlinkClick r:id="rId13"/>
              </a:rPr>
              <a:t>comprising</a:t>
            </a:r>
            <a:r>
              <a:rPr lang="en-US" sz="1800">
                <a:latin typeface="Century Schoolbook"/>
                <a:ea typeface="Century Schoolbook"/>
                <a:cs typeface="Century Schoolbook"/>
                <a:sym typeface="Century Schoolbook"/>
              </a:rPr>
              <a:t> molecules that contain </a:t>
            </a:r>
            <a:r>
              <a:rPr lang="en-US" sz="1800" u="sng">
                <a:latin typeface="Century Schoolbook"/>
                <a:ea typeface="Century Schoolbook"/>
                <a:cs typeface="Century Schoolbook"/>
                <a:sym typeface="Century Schoolbook"/>
                <a:hlinkClick r:id="rId14"/>
              </a:rPr>
              <a:t>carbon</a:t>
            </a:r>
            <a:r>
              <a:rPr lang="en-US" sz="1800">
                <a:latin typeface="Century Schoolbook"/>
                <a:ea typeface="Century Schoolbook"/>
                <a:cs typeface="Century Schoolbook"/>
                <a:sym typeface="Century Schoolbook"/>
              </a:rPr>
              <a:t>, </a:t>
            </a:r>
            <a:r>
              <a:rPr lang="en-US" sz="1800" u="sng">
                <a:latin typeface="Century Schoolbook"/>
                <a:ea typeface="Century Schoolbook"/>
                <a:cs typeface="Century Schoolbook"/>
                <a:sym typeface="Century Schoolbook"/>
                <a:hlinkClick r:id="rId15"/>
              </a:rPr>
              <a:t>hydrogen</a:t>
            </a:r>
            <a:r>
              <a:rPr lang="en-US" sz="1800">
                <a:latin typeface="Century Schoolbook"/>
                <a:ea typeface="Century Schoolbook"/>
                <a:cs typeface="Century Schoolbook"/>
                <a:sym typeface="Century Schoolbook"/>
              </a:rPr>
              <a:t>, and other atoms.there some absorbent and gas detecting sensor.</a:t>
            </a:r>
            <a:endParaRPr sz="2000">
              <a:latin typeface="Century Schoolbook"/>
              <a:ea typeface="Century Schoolbook"/>
              <a:cs typeface="Century Schoolbook"/>
              <a:sym typeface="Century Schoolbook"/>
            </a:endParaRPr>
          </a:p>
          <a:p>
            <a:pPr indent="0" lvl="0" marL="0" marR="0" rtl="0" algn="just">
              <a:spcBef>
                <a:spcPts val="0"/>
              </a:spcBef>
              <a:spcAft>
                <a:spcPts val="0"/>
              </a:spcAft>
              <a:buNone/>
            </a:pPr>
            <a:br>
              <a:rPr lang="en-US" sz="2000">
                <a:latin typeface="Century Schoolbook"/>
                <a:ea typeface="Century Schoolbook"/>
                <a:cs typeface="Century Schoolbook"/>
                <a:sym typeface="Century Schoolbook"/>
              </a:rPr>
            </a:br>
            <a:endParaRPr sz="1600">
              <a:latin typeface="Century Schoolbook"/>
              <a:ea typeface="Century Schoolbook"/>
              <a:cs typeface="Century Schoolbook"/>
              <a:sym typeface="Century Schoolbook"/>
            </a:endParaRPr>
          </a:p>
          <a:p>
            <a:pPr indent="0" lvl="0" marL="0" marR="0" rtl="0" algn="just">
              <a:spcBef>
                <a:spcPts val="0"/>
              </a:spcBef>
              <a:spcAft>
                <a:spcPts val="0"/>
              </a:spcAft>
              <a:buNone/>
            </a:pPr>
            <a:br>
              <a:rPr lang="en-US" sz="1600">
                <a:solidFill>
                  <a:schemeClr val="dk1"/>
                </a:solidFill>
                <a:latin typeface="Century Schoolbook"/>
                <a:ea typeface="Century Schoolbook"/>
                <a:cs typeface="Century Schoolbook"/>
                <a:sym typeface="Century Schoolbook"/>
              </a:rPr>
            </a:br>
            <a:endParaRPr sz="16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WORKING PRINCIPLE</a:t>
            </a:r>
            <a:endParaRPr/>
          </a:p>
        </p:txBody>
      </p:sp>
      <p:sp>
        <p:nvSpPr>
          <p:cNvPr id="339" name="Google Shape;339;p20"/>
          <p:cNvSpPr txBox="1"/>
          <p:nvPr>
            <p:ph idx="1" type="body"/>
          </p:nvPr>
        </p:nvSpPr>
        <p:spPr>
          <a:xfrm>
            <a:off x="762001" y="2015733"/>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sp>
        <p:nvSpPr>
          <p:cNvPr id="340" name="Google Shape;340;p20"/>
          <p:cNvSpPr txBox="1"/>
          <p:nvPr/>
        </p:nvSpPr>
        <p:spPr>
          <a:xfrm>
            <a:off x="266700" y="6356351"/>
            <a:ext cx="9144000" cy="50164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descr="download.png" id="341" name="Google Shape;341;p20"/>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42" name="Google Shape;342;p20"/>
          <p:cNvSpPr txBox="1"/>
          <p:nvPr/>
        </p:nvSpPr>
        <p:spPr>
          <a:xfrm>
            <a:off x="914400" y="1828800"/>
            <a:ext cx="7543800" cy="338554"/>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Arial"/>
              <a:buChar char="•"/>
            </a:pPr>
            <a:r>
              <a:rPr lang="en-US" sz="1600">
                <a:solidFill>
                  <a:schemeClr val="dk1"/>
                </a:solidFill>
                <a:latin typeface="Century Schoolbook"/>
                <a:ea typeface="Century Schoolbook"/>
                <a:cs typeface="Century Schoolbook"/>
                <a:sym typeface="Century Schoolbook"/>
              </a:rPr>
              <a:t> </a:t>
            </a:r>
            <a:endParaRPr sz="1600">
              <a:solidFill>
                <a:schemeClr val="dk1"/>
              </a:solidFill>
              <a:latin typeface="Century Schoolbook"/>
              <a:ea typeface="Century Schoolbook"/>
              <a:cs typeface="Century Schoolbook"/>
              <a:sym typeface="Century Schoolbook"/>
            </a:endParaRPr>
          </a:p>
        </p:txBody>
      </p:sp>
      <p:sp>
        <p:nvSpPr>
          <p:cNvPr id="343" name="Google Shape;343;p20"/>
          <p:cNvSpPr txBox="1"/>
          <p:nvPr/>
        </p:nvSpPr>
        <p:spPr>
          <a:xfrm>
            <a:off x="990600" y="1600200"/>
            <a:ext cx="56388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latin typeface="Century Schoolbook"/>
                <a:ea typeface="Century Schoolbook"/>
                <a:cs typeface="Century Schoolbook"/>
                <a:sym typeface="Century Schoolbook"/>
              </a:rPr>
              <a:t>The device works on two principles mainly wind generation for dilution of air pollutants and active pollutants removal. It has filters for particulate matter (PM) removal and activated carbon (charcoal) and UV lamps for poisonous gases removal such as Volatile organic compounds (VOCs) and Carbon Monoxide. It has one fan and filter for sucking and removing PM. It also has two UV lamps and half kg of activated carbon charcoal coated with special chemical Titanium Dioxide.</a:t>
            </a:r>
            <a:endParaRPr sz="1800">
              <a:latin typeface="Century Schoolbook"/>
              <a:ea typeface="Century Schoolbook"/>
              <a:cs typeface="Century Schoolbook"/>
              <a:sym typeface="Century Schoolbook"/>
            </a:endParaRPr>
          </a:p>
        </p:txBody>
      </p:sp>
      <p:pic>
        <p:nvPicPr>
          <p:cNvPr descr="C:\Users\Sridhar\Desktop\wayu.jpg" id="344" name="Google Shape;344;p20"/>
          <p:cNvPicPr preferRelativeResize="0"/>
          <p:nvPr/>
        </p:nvPicPr>
        <p:blipFill rotWithShape="1">
          <a:blip r:embed="rId4">
            <a:alphaModFix/>
          </a:blip>
          <a:srcRect b="0" l="0" r="0" t="0"/>
          <a:stretch/>
        </p:blipFill>
        <p:spPr>
          <a:xfrm>
            <a:off x="4648200" y="4495800"/>
            <a:ext cx="3429000" cy="19288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ADVANTAGES</a:t>
            </a:r>
            <a:endParaRPr/>
          </a:p>
        </p:txBody>
      </p:sp>
      <p:sp>
        <p:nvSpPr>
          <p:cNvPr id="350" name="Google Shape;350;p21"/>
          <p:cNvSpPr txBox="1"/>
          <p:nvPr>
            <p:ph idx="1" type="body"/>
          </p:nvPr>
        </p:nvSpPr>
        <p:spPr>
          <a:xfrm>
            <a:off x="869400" y="1554650"/>
            <a:ext cx="7252800" cy="3397500"/>
          </a:xfrm>
          <a:prstGeom prst="rect">
            <a:avLst/>
          </a:prstGeom>
          <a:noFill/>
          <a:ln>
            <a:noFill/>
          </a:ln>
        </p:spPr>
        <p:txBody>
          <a:bodyPr anchorCtr="0" anchor="t" bIns="45700" lIns="91425" spcFirstLastPara="1" rIns="91425" wrap="square" tIns="45700">
            <a:normAutofit/>
          </a:bodyPr>
          <a:lstStyle/>
          <a:p>
            <a:pPr indent="-142240" lvl="0" marL="0" rtl="0" algn="just">
              <a:spcBef>
                <a:spcPts val="0"/>
              </a:spcBef>
              <a:spcAft>
                <a:spcPts val="0"/>
              </a:spcAft>
              <a:buClr>
                <a:srgbClr val="000000"/>
              </a:buClr>
              <a:buSzPts val="2240"/>
              <a:buChar char="●"/>
            </a:pPr>
            <a:r>
              <a:rPr lang="en-US" sz="3200">
                <a:solidFill>
                  <a:srgbClr val="000000"/>
                </a:solidFill>
                <a:latin typeface="Times New Roman"/>
                <a:ea typeface="Times New Roman"/>
                <a:cs typeface="Times New Roman"/>
                <a:sym typeface="Times New Roman"/>
              </a:rPr>
              <a:t>It is economical</a:t>
            </a:r>
            <a:endParaRPr>
              <a:solidFill>
                <a:srgbClr val="000000"/>
              </a:solidFill>
            </a:endParaRPr>
          </a:p>
          <a:p>
            <a:pPr indent="-142240" lvl="0" marL="0" rtl="0" algn="just">
              <a:spcBef>
                <a:spcPts val="600"/>
              </a:spcBef>
              <a:spcAft>
                <a:spcPts val="0"/>
              </a:spcAft>
              <a:buClr>
                <a:srgbClr val="000000"/>
              </a:buClr>
              <a:buSzPts val="2240"/>
              <a:buChar char="●"/>
            </a:pPr>
            <a:r>
              <a:rPr lang="en-US" sz="3200">
                <a:solidFill>
                  <a:srgbClr val="000000"/>
                </a:solidFill>
                <a:latin typeface="Times New Roman"/>
                <a:ea typeface="Times New Roman"/>
                <a:cs typeface="Times New Roman"/>
                <a:sym typeface="Times New Roman"/>
              </a:rPr>
              <a:t>Air pollution can reduce by 40-60          percent</a:t>
            </a:r>
            <a:endParaRPr>
              <a:solidFill>
                <a:srgbClr val="000000"/>
              </a:solidFill>
            </a:endParaRPr>
          </a:p>
          <a:p>
            <a:pPr indent="-142240" lvl="0" marL="0" rtl="0" algn="just">
              <a:spcBef>
                <a:spcPts val="600"/>
              </a:spcBef>
              <a:spcAft>
                <a:spcPts val="1200"/>
              </a:spcAft>
              <a:buClr>
                <a:srgbClr val="000000"/>
              </a:buClr>
              <a:buSzPts val="2240"/>
              <a:buChar char="●"/>
            </a:pPr>
            <a:r>
              <a:rPr lang="en-US" sz="3200">
                <a:solidFill>
                  <a:srgbClr val="000000"/>
                </a:solidFill>
                <a:latin typeface="Times New Roman"/>
                <a:ea typeface="Times New Roman"/>
                <a:cs typeface="Times New Roman"/>
                <a:sym typeface="Times New Roman"/>
              </a:rPr>
              <a:t>Gases stored in containers  can be reused</a:t>
            </a:r>
            <a:endParaRPr sz="3200">
              <a:solidFill>
                <a:srgbClr val="000000"/>
              </a:solidFill>
              <a:latin typeface="Times New Roman"/>
              <a:ea typeface="Times New Roman"/>
              <a:cs typeface="Times New Roman"/>
              <a:sym typeface="Times New Roman"/>
            </a:endParaRPr>
          </a:p>
        </p:txBody>
      </p:sp>
      <p:pic>
        <p:nvPicPr>
          <p:cNvPr descr="download.png" id="351" name="Google Shape;351;p21"/>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52" name="Google Shape;352;p21"/>
          <p:cNvSpPr txBox="1"/>
          <p:nvPr/>
        </p:nvSpPr>
        <p:spPr>
          <a:xfrm>
            <a:off x="838200" y="2133600"/>
            <a:ext cx="6858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descr="C:\Users\Sridhar\Desktop\tesi pics\ii.jpg" id="353" name="Google Shape;353;p21"/>
          <p:cNvPicPr preferRelativeResize="0"/>
          <p:nvPr/>
        </p:nvPicPr>
        <p:blipFill rotWithShape="1">
          <a:blip r:embed="rId4">
            <a:alphaModFix/>
          </a:blip>
          <a:srcRect b="0" l="0" r="0" t="0"/>
          <a:stretch/>
        </p:blipFill>
        <p:spPr>
          <a:xfrm>
            <a:off x="2514600" y="4757150"/>
            <a:ext cx="39624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667C4"/>
              </a:buClr>
              <a:buSzPts val="3000"/>
              <a:buFont typeface="Rockwell"/>
              <a:buNone/>
            </a:pPr>
            <a:r>
              <a:rPr b="1" lang="en-US" u="sng">
                <a:solidFill>
                  <a:srgbClr val="3667C4"/>
                </a:solidFill>
                <a:latin typeface="Rockwell"/>
                <a:ea typeface="Rockwell"/>
                <a:cs typeface="Rockwell"/>
                <a:sym typeface="Rockwell"/>
              </a:rPr>
              <a:t>APPLICATIONS</a:t>
            </a:r>
            <a:endParaRPr/>
          </a:p>
        </p:txBody>
      </p:sp>
      <p:sp>
        <p:nvSpPr>
          <p:cNvPr id="359" name="Google Shape;359;p22"/>
          <p:cNvSpPr txBox="1"/>
          <p:nvPr>
            <p:ph idx="1" type="body"/>
          </p:nvPr>
        </p:nvSpPr>
        <p:spPr>
          <a:xfrm>
            <a:off x="762001" y="2015733"/>
            <a:ext cx="7252834"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680"/>
              <a:buNone/>
            </a:pPr>
            <a:r>
              <a:rPr lang="en-US"/>
              <a:t> </a:t>
            </a:r>
            <a:endParaRPr/>
          </a:p>
        </p:txBody>
      </p:sp>
      <p:sp>
        <p:nvSpPr>
          <p:cNvPr id="360" name="Google Shape;360;p22"/>
          <p:cNvSpPr txBox="1"/>
          <p:nvPr/>
        </p:nvSpPr>
        <p:spPr>
          <a:xfrm>
            <a:off x="266700" y="6356351"/>
            <a:ext cx="9144000" cy="50164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descr="download.png" id="361" name="Google Shape;361;p22"/>
          <p:cNvPicPr preferRelativeResize="0"/>
          <p:nvPr/>
        </p:nvPicPr>
        <p:blipFill rotWithShape="1">
          <a:blip r:embed="rId3">
            <a:alphaModFix/>
          </a:blip>
          <a:srcRect b="0" l="0" r="0" t="0"/>
          <a:stretch/>
        </p:blipFill>
        <p:spPr>
          <a:xfrm>
            <a:off x="8432374" y="-23417"/>
            <a:ext cx="702101" cy="702101"/>
          </a:xfrm>
          <a:prstGeom prst="ellipse">
            <a:avLst/>
          </a:prstGeom>
          <a:noFill/>
          <a:ln>
            <a:noFill/>
          </a:ln>
        </p:spPr>
      </p:pic>
      <p:sp>
        <p:nvSpPr>
          <p:cNvPr id="362" name="Google Shape;362;p22"/>
          <p:cNvSpPr txBox="1"/>
          <p:nvPr/>
        </p:nvSpPr>
        <p:spPr>
          <a:xfrm>
            <a:off x="762000" y="1676400"/>
            <a:ext cx="77724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Century Schoolbook"/>
                <a:ea typeface="Century Schoolbook"/>
                <a:cs typeface="Century Schoolbook"/>
                <a:sym typeface="Century Schoolbook"/>
              </a:rPr>
              <a:t>Some type of air pollution control equipment or more of the methods of air pollution remove.</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Scrubbers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Air filters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Cyclones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Electrostatic Precipitators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Mist Collectors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Incinerators</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Catalytic Reactor</a:t>
            </a:r>
            <a:endParaRPr/>
          </a:p>
          <a:p>
            <a:pPr indent="-114300" lvl="0" marL="0" marR="0" rtl="0" algn="l">
              <a:spcBef>
                <a:spcPts val="0"/>
              </a:spcBef>
              <a:spcAft>
                <a:spcPts val="0"/>
              </a:spcAft>
              <a:buSzPts val="1800"/>
              <a:buFont typeface="Noto Sans Symbols"/>
              <a:buChar char="▪"/>
            </a:pPr>
            <a:r>
              <a:rPr lang="en-US" sz="1800">
                <a:latin typeface="Century Schoolbook"/>
                <a:ea typeface="Century Schoolbook"/>
                <a:cs typeface="Century Schoolbook"/>
                <a:sym typeface="Century Schoolbook"/>
              </a:rPr>
              <a:t>Biofilters</a:t>
            </a:r>
            <a:endParaRPr sz="1800">
              <a:latin typeface="Century Schoolbook"/>
              <a:ea typeface="Century Schoolbook"/>
              <a:cs typeface="Century Schoolbook"/>
              <a:sym typeface="Century Schoolbook"/>
            </a:endParaRPr>
          </a:p>
          <a:p>
            <a:pPr indent="0" lvl="0" marL="0" marR="0" rtl="0" algn="l">
              <a:spcBef>
                <a:spcPts val="0"/>
              </a:spcBef>
              <a:spcAft>
                <a:spcPts val="0"/>
              </a:spcAft>
              <a:buClr>
                <a:schemeClr val="dk1"/>
              </a:buClr>
              <a:buSzPts val="1800"/>
              <a:buFont typeface="Arial"/>
              <a:buNone/>
            </a:pPr>
            <a:r>
              <a:t/>
            </a:r>
            <a:endParaRPr sz="1800">
              <a:latin typeface="Century Schoolbook"/>
              <a:ea typeface="Century Schoolbook"/>
              <a:cs typeface="Century Schoolbook"/>
              <a:sym typeface="Century Schoolbook"/>
            </a:endParaRPr>
          </a:p>
        </p:txBody>
      </p:sp>
      <p:pic>
        <p:nvPicPr>
          <p:cNvPr descr="C:\Users\Sridhar\Desktop\tesi pics\hhh.jpg" id="363" name="Google Shape;363;p22"/>
          <p:cNvPicPr preferRelativeResize="0"/>
          <p:nvPr/>
        </p:nvPicPr>
        <p:blipFill rotWithShape="1">
          <a:blip r:embed="rId4">
            <a:alphaModFix/>
          </a:blip>
          <a:srcRect b="0" l="0" r="0" t="0"/>
          <a:stretch/>
        </p:blipFill>
        <p:spPr>
          <a:xfrm>
            <a:off x="4114800" y="2057400"/>
            <a:ext cx="3898900" cy="351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