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8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10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2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1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04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3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93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21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48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4FD1-9FA8-4710-8AC0-10C1EA2F1A70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A3050-D181-4EA5-8716-78F67F8F5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Work</a:t>
            </a:r>
            <a:br>
              <a:rPr lang="en-US" dirty="0"/>
            </a:br>
            <a:r>
              <a:rPr lang="en-US" dirty="0"/>
              <a:t>CPT-based Cs microcell Atomic </a:t>
            </a:r>
            <a:r>
              <a:rPr lang="en-US" dirty="0" smtClean="0"/>
              <a:t>Clock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Marion </a:t>
            </a:r>
            <a:r>
              <a:rPr lang="fr-FR" dirty="0" err="1" smtClean="0"/>
              <a:t>Delehaye</a:t>
            </a:r>
            <a:r>
              <a:rPr lang="fr-FR" dirty="0" smtClean="0"/>
              <a:t>, Clément </a:t>
            </a:r>
            <a:r>
              <a:rPr lang="fr-FR" dirty="0" err="1" smtClean="0"/>
              <a:t>Lacroûte</a:t>
            </a:r>
            <a:r>
              <a:rPr lang="fr-FR" dirty="0" smtClean="0"/>
              <a:t>, Cyrus Rocher, Gilles Martin, Philippe Abbé, Rodolphe </a:t>
            </a:r>
            <a:r>
              <a:rPr lang="fr-FR" dirty="0" err="1" smtClean="0"/>
              <a:t>Boudot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5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absorption – linewidth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total width of absorption lines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determined by: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Boltzmann constant, </a:t>
                </a:r>
                <a:r>
                  <a:rPr lang="en-US" i="1" dirty="0"/>
                  <a:t>T</a:t>
                </a:r>
                <a:r>
                  <a:rPr lang="en-US" dirty="0"/>
                  <a:t> is the temperature and </a:t>
                </a:r>
                <a:r>
                  <a:rPr lang="en-US" i="1" dirty="0"/>
                  <a:t>m</a:t>
                </a:r>
                <a:r>
                  <a:rPr lang="en-US" dirty="0"/>
                  <a:t> is the atom mass.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8" idx="0"/>
          </p:cNvCxnSpPr>
          <p:nvPr/>
        </p:nvCxnSpPr>
        <p:spPr>
          <a:xfrm flipH="1">
            <a:off x="4453128" y="3108960"/>
            <a:ext cx="722376" cy="804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835908" y="3913632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Natural width</a:t>
            </a:r>
            <a:endParaRPr lang="en-US" dirty="0"/>
          </a:p>
        </p:txBody>
      </p:sp>
      <p:cxnSp>
        <p:nvCxnSpPr>
          <p:cNvPr id="11" name="Connecteur droit avec flèche 10"/>
          <p:cNvCxnSpPr>
            <a:endCxn id="12" idx="0"/>
          </p:cNvCxnSpPr>
          <p:nvPr/>
        </p:nvCxnSpPr>
        <p:spPr>
          <a:xfrm>
            <a:off x="5596128" y="3211034"/>
            <a:ext cx="45720" cy="746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51476" y="3957862"/>
            <a:ext cx="1380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Collisional broadening</a:t>
            </a:r>
          </a:p>
          <a:p>
            <a:pPr algn="ctr"/>
            <a:r>
              <a:rPr lang="en-US" dirty="0" smtClean="0"/>
              <a:t>(MHz/</a:t>
            </a:r>
            <a:r>
              <a:rPr lang="en-US" dirty="0" err="1" smtClean="0"/>
              <a:t>Torr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16987" y="3127841"/>
            <a:ext cx="690987" cy="913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192741" y="4041054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6792423" y="3234484"/>
            <a:ext cx="924191" cy="514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605157" y="3511296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Doppler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absorption – linewidth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total width of absorption lines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determined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3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Boltzmann constant,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is the temperature and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is the atom mass.</a:t>
                </a: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8" idx="0"/>
          </p:cNvCxnSpPr>
          <p:nvPr/>
        </p:nvCxnSpPr>
        <p:spPr>
          <a:xfrm flipH="1">
            <a:off x="4453128" y="3167974"/>
            <a:ext cx="723193" cy="745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835908" y="3913632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4,56 MHz</a:t>
            </a:r>
            <a:endParaRPr lang="en-US" dirty="0"/>
          </a:p>
        </p:txBody>
      </p:sp>
      <p:cxnSp>
        <p:nvCxnSpPr>
          <p:cNvPr id="11" name="Connecteur droit avec flèche 10"/>
          <p:cNvCxnSpPr>
            <a:endCxn id="12" idx="0"/>
          </p:cNvCxnSpPr>
          <p:nvPr/>
        </p:nvCxnSpPr>
        <p:spPr>
          <a:xfrm flipH="1">
            <a:off x="5611772" y="3211034"/>
            <a:ext cx="6543" cy="1108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73168" y="4319580"/>
            <a:ext cx="16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10-20 MHz/</a:t>
            </a:r>
            <a:r>
              <a:rPr lang="en-US" dirty="0" err="1" smtClean="0"/>
              <a:t>Torr</a:t>
            </a:r>
            <a:endParaRPr lang="en-US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36043" y="3167974"/>
            <a:ext cx="488499" cy="755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908952" y="3909379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6947993" y="3262236"/>
            <a:ext cx="683406" cy="600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395940" y="3765582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Approx. 360 MHz @295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absorption – linewidth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total width of absorption lines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determined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3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dirty="0" smtClean="0"/>
                  <a:t>In practice, the line profile is a Voigt function (convolution of Gaussian and Lorentzian) from which one can extract both the temperature and the pressure broadening.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974336" y="2505456"/>
            <a:ext cx="1188720" cy="93268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6242304" y="2587752"/>
            <a:ext cx="972312" cy="7863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avec flèche 6"/>
          <p:cNvCxnSpPr>
            <a:stCxn id="4" idx="2"/>
          </p:cNvCxnSpPr>
          <p:nvPr/>
        </p:nvCxnSpPr>
        <p:spPr>
          <a:xfrm flipH="1">
            <a:off x="3831336" y="2971800"/>
            <a:ext cx="1143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3" idx="6"/>
          </p:cNvCxnSpPr>
          <p:nvPr/>
        </p:nvCxnSpPr>
        <p:spPr>
          <a:xfrm flipV="1">
            <a:off x="7214616" y="2971800"/>
            <a:ext cx="1463040" cy="914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661144" y="2787134"/>
            <a:ext cx="11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Lorentzian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8653272" y="278713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absorption – linewidth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total width of absorption lines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be roughly approximated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fr-F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fr-F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fr-FR" sz="3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914400" y="4197096"/>
            <a:ext cx="5562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a fit, one could extract </a:t>
            </a: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fr-FR" dirty="0" smtClean="0"/>
              <a:t> or </a:t>
            </a:r>
            <a:r>
              <a:rPr lang="fr-FR" i="1" dirty="0" smtClean="0"/>
              <a:t>p.</a:t>
            </a:r>
            <a:endParaRPr lang="en-US" dirty="0"/>
          </a:p>
          <a:p>
            <a:r>
              <a:rPr lang="en-US" dirty="0" smtClean="0"/>
              <a:t>Here, we know </a:t>
            </a:r>
            <a:r>
              <a:rPr lang="en-US" i="1" dirty="0"/>
              <a:t>T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fr-FR" dirty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deduce</a:t>
            </a:r>
            <a:r>
              <a:rPr lang="fr-FR" dirty="0" smtClean="0"/>
              <a:t> </a:t>
            </a:r>
            <a:r>
              <a:rPr lang="fr-FR" i="1" dirty="0" smtClean="0"/>
              <a:t>p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better</a:t>
            </a:r>
            <a:r>
              <a:rPr lang="fr-FR" dirty="0" smtClean="0"/>
              <a:t> approximation (0.02% </a:t>
            </a:r>
            <a:r>
              <a:rPr lang="fr-FR" dirty="0" err="1" smtClean="0"/>
              <a:t>error</a:t>
            </a:r>
            <a:r>
              <a:rPr lang="fr-FR" dirty="0" smtClean="0"/>
              <a:t> – source </a:t>
            </a:r>
            <a:r>
              <a:rPr lang="fr-FR" dirty="0" err="1" smtClean="0"/>
              <a:t>Wikipedia</a:t>
            </a:r>
            <a:r>
              <a:rPr lang="fr-FR" dirty="0" smtClean="0"/>
              <a:t>):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74424"/>
            <a:ext cx="3467201" cy="4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absorption – Beer-Lambert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err="1" smtClean="0">
                    <a:ea typeface="Cambria Math" panose="02040503050406030204" pitchFamily="18" charset="0"/>
                  </a:rPr>
                  <a:t>where</a:t>
                </a:r>
                <a:r>
                  <a:rPr lang="fr-FR" dirty="0" smtClean="0">
                    <a:ea typeface="Cambria Math" panose="02040503050406030204" pitchFamily="18" charset="0"/>
                  </a:rPr>
                  <a:t> L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is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cell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length</a:t>
                </a:r>
                <a:r>
                  <a:rPr lang="fr-FR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is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absorption coefficient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given</a:t>
                </a:r>
                <a:r>
                  <a:rPr lang="fr-FR" dirty="0" smtClean="0">
                    <a:ea typeface="Cambria Math" panose="02040503050406030204" pitchFamily="18" charset="0"/>
                  </a:rPr>
                  <a:t> by</a:t>
                </a:r>
              </a:p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err="1" smtClean="0">
                    <a:ea typeface="Cambria Math" panose="02040503050406030204" pitchFamily="18" charset="0"/>
                  </a:rPr>
                  <a:t>where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is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Cs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density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inside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cell</a:t>
                </a:r>
                <a:r>
                  <a:rPr lang="fr-FR" dirty="0" smtClean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is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line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wavelength</a:t>
                </a:r>
                <a:r>
                  <a:rPr lang="fr-FR" dirty="0" smtClean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35426" y="1690688"/>
            <a:ext cx="1727893" cy="82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3339519" y="2067739"/>
            <a:ext cx="392427" cy="68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838200" y="1981920"/>
            <a:ext cx="621026" cy="239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09937" y="1612588"/>
                <a:ext cx="6515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37" y="1612588"/>
                <a:ext cx="6515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0627" y="1612588"/>
                <a:ext cx="536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7" y="1612588"/>
                <a:ext cx="53617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3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absorption – </a:t>
            </a:r>
            <a:r>
              <a:rPr lang="en-US" dirty="0"/>
              <a:t>Beer-Lambert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err="1" smtClean="0">
                    <a:ea typeface="Cambria Math" panose="02040503050406030204" pitchFamily="18" charset="0"/>
                  </a:rPr>
                  <a:t>where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i="1" dirty="0" smtClean="0">
                    <a:ea typeface="Cambria Math" panose="02040503050406030204" pitchFamily="18" charset="0"/>
                  </a:rPr>
                  <a:t>L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is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cell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length</a:t>
                </a:r>
                <a:r>
                  <a:rPr lang="fr-FR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is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absorption coefficient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given</a:t>
                </a:r>
                <a:r>
                  <a:rPr lang="fr-FR" dirty="0" smtClean="0">
                    <a:ea typeface="Cambria Math" panose="02040503050406030204" pitchFamily="18" charset="0"/>
                  </a:rPr>
                  <a:t> by</a:t>
                </a:r>
              </a:p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err="1" smtClean="0">
                    <a:ea typeface="Cambria Math" panose="02040503050406030204" pitchFamily="18" charset="0"/>
                  </a:rPr>
                  <a:t>where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is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Cs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density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inside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cell</a:t>
                </a:r>
                <a:r>
                  <a:rPr lang="fr-FR" dirty="0" smtClean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is</a:t>
                </a:r>
                <a:r>
                  <a:rPr lang="fr-FR" dirty="0" smtClean="0">
                    <a:ea typeface="Cambria Math" panose="02040503050406030204" pitchFamily="18" charset="0"/>
                  </a:rPr>
                  <a:t> the line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wavelength</a:t>
                </a:r>
                <a:r>
                  <a:rPr lang="fr-FR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 err="1" smtClean="0">
                    <a:ea typeface="Cambria Math" panose="02040503050406030204" pitchFamily="18" charset="0"/>
                  </a:rPr>
                  <a:t>Here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we</a:t>
                </a:r>
                <a:r>
                  <a:rPr lang="fr-FR" dirty="0" smtClean="0">
                    <a:ea typeface="Cambria Math" panose="02040503050406030204" pitchFamily="18" charset="0"/>
                  </a:rPr>
                  <a:t> know T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so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we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can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deduce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 err="1" smtClean="0">
                    <a:ea typeface="Cambria Math" panose="02040503050406030204" pitchFamily="18" charset="0"/>
                  </a:rPr>
                  <a:t>ie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i="1" dirty="0" smtClean="0"/>
                  <a:t>p</a:t>
                </a:r>
                <a:r>
                  <a:rPr lang="fr-FR" baseline="-25000" dirty="0" smtClean="0"/>
                  <a:t>Cs</a:t>
                </a:r>
                <a:r>
                  <a:rPr lang="fr-FR" dirty="0" smtClean="0">
                    <a:ea typeface="Cambria Math" panose="02040503050406030204" pitchFamily="18" charset="0"/>
                  </a:rPr>
                  <a:t>.</a:t>
                </a:r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35426" y="1690688"/>
            <a:ext cx="1727893" cy="82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3339519" y="2067739"/>
            <a:ext cx="392427" cy="68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838200" y="1981920"/>
            <a:ext cx="621026" cy="239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09937" y="1612588"/>
                <a:ext cx="6515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37" y="1612588"/>
                <a:ext cx="6515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0627" y="1612588"/>
                <a:ext cx="536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7" y="1612588"/>
                <a:ext cx="53617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In summary: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we know </a:t>
                </a:r>
                <a:r>
                  <a:rPr lang="en-US" i="1" dirty="0" smtClean="0"/>
                  <a:t>T, L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l-GR" dirty="0" smtClean="0"/>
                  <a:t>β</a:t>
                </a:r>
                <a:r>
                  <a:rPr lang="fr-FR" dirty="0" smtClean="0"/>
                  <a:t>;</a:t>
                </a:r>
              </a:p>
              <a:p>
                <a:pPr marL="0" indent="0">
                  <a:buNone/>
                </a:pPr>
                <a:r>
                  <a:rPr lang="fr-FR" dirty="0" smtClean="0"/>
                  <a:t>by </a:t>
                </a:r>
                <a:r>
                  <a:rPr lang="fr-FR" dirty="0" err="1" smtClean="0"/>
                  <a:t>measuring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optical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linewidth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 smtClean="0"/>
                  <a:t> and absorption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we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deduce</a:t>
                </a:r>
                <a:r>
                  <a:rPr lang="fr-FR" dirty="0" smtClean="0"/>
                  <a:t> the buffer-</a:t>
                </a:r>
                <a:r>
                  <a:rPr lang="fr-FR" dirty="0" err="1" smtClean="0"/>
                  <a:t>gas</a:t>
                </a:r>
                <a:r>
                  <a:rPr lang="fr-FR" dirty="0" smtClean="0"/>
                  <a:t> pressure </a:t>
                </a:r>
                <a:r>
                  <a:rPr lang="fr-FR" i="1" dirty="0" smtClean="0"/>
                  <a:t>p</a:t>
                </a:r>
                <a:r>
                  <a:rPr lang="fr-FR" dirty="0" smtClean="0"/>
                  <a:t> and the Cs pressure </a:t>
                </a:r>
                <a:r>
                  <a:rPr lang="fr-FR" i="1" dirty="0" smtClean="0"/>
                  <a:t>p</a:t>
                </a:r>
                <a:r>
                  <a:rPr lang="fr-FR" baseline="-25000" dirty="0" smtClean="0"/>
                  <a:t>Cs</a:t>
                </a:r>
                <a:endParaRPr lang="fr-FR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fr-FR" dirty="0" smtClean="0"/>
                  <a:t> rough </a:t>
                </a:r>
                <a:r>
                  <a:rPr lang="fr-FR" dirty="0" err="1" smtClean="0"/>
                  <a:t>estimate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expected</a:t>
                </a:r>
                <a:r>
                  <a:rPr lang="fr-FR" dirty="0" smtClean="0"/>
                  <a:t> CPT </a:t>
                </a:r>
                <a:r>
                  <a:rPr lang="fr-FR" dirty="0" err="1" smtClean="0"/>
                  <a:t>linewidth</a:t>
                </a:r>
                <a:endParaRPr lang="fr-FR" dirty="0" smtClean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3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2671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Reminder</a:t>
            </a:r>
            <a:r>
              <a:rPr lang="fr-FR" sz="3600" dirty="0" smtClean="0"/>
              <a:t>: </a:t>
            </a:r>
            <a:r>
              <a:rPr lang="fr-FR" sz="3600" dirty="0" err="1" smtClean="0"/>
              <a:t>Linear</a:t>
            </a:r>
            <a:r>
              <a:rPr lang="fr-FR" sz="3600" dirty="0" smtClean="0"/>
              <a:t> </a:t>
            </a:r>
            <a:r>
              <a:rPr lang="fr-FR" sz="3600" dirty="0" err="1" smtClean="0"/>
              <a:t>Spectroscopy</a:t>
            </a:r>
            <a:r>
              <a:rPr lang="fr-FR" sz="3600" dirty="0" smtClean="0"/>
              <a:t> (cf. </a:t>
            </a:r>
            <a:r>
              <a:rPr lang="fr-FR" sz="3600" dirty="0" err="1" smtClean="0"/>
              <a:t>Mileti</a:t>
            </a:r>
            <a:r>
              <a:rPr lang="fr-FR" sz="3600" dirty="0" smtClean="0"/>
              <a:t>, </a:t>
            </a:r>
            <a:r>
              <a:rPr lang="fr-FR" sz="3600" dirty="0" err="1" smtClean="0"/>
              <a:t>Lacroûte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83617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cxnSp>
        <p:nvCxnSpPr>
          <p:cNvPr id="4" name="Straight Connector 6"/>
          <p:cNvCxnSpPr/>
          <p:nvPr/>
        </p:nvCxnSpPr>
        <p:spPr>
          <a:xfrm>
            <a:off x="2771573" y="2173099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7"/>
          <p:cNvCxnSpPr/>
          <p:nvPr/>
        </p:nvCxnSpPr>
        <p:spPr>
          <a:xfrm>
            <a:off x="2767651" y="1518736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8"/>
              <p:cNvSpPr txBox="1"/>
              <p:nvPr/>
            </p:nvSpPr>
            <p:spPr>
              <a:xfrm>
                <a:off x="3627759" y="2051967"/>
                <a:ext cx="53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59" y="2051967"/>
                <a:ext cx="53860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6818" t="-121667" r="-89773" b="-18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9"/>
              <p:cNvSpPr txBox="1"/>
              <p:nvPr/>
            </p:nvSpPr>
            <p:spPr>
              <a:xfrm>
                <a:off x="3623838" y="1397604"/>
                <a:ext cx="51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38" y="1397604"/>
                <a:ext cx="51244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8824" t="-119672" r="-91765" b="-183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6"/>
          <p:cNvGrpSpPr>
            <a:grpSpLocks noChangeAspect="1"/>
          </p:cNvGrpSpPr>
          <p:nvPr/>
        </p:nvGrpSpPr>
        <p:grpSpPr>
          <a:xfrm>
            <a:off x="3054879" y="2116581"/>
            <a:ext cx="115017" cy="120494"/>
            <a:chOff x="-609600" y="3962400"/>
            <a:chExt cx="249781" cy="261677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609600" y="3962400"/>
              <a:ext cx="249781" cy="2616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28"/>
            <p:cNvSpPr/>
            <p:nvPr/>
          </p:nvSpPr>
          <p:spPr>
            <a:xfrm>
              <a:off x="-588137" y="3990213"/>
              <a:ext cx="210312" cy="21031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26"/>
          <p:cNvGrpSpPr>
            <a:grpSpLocks noChangeAspect="1"/>
          </p:cNvGrpSpPr>
          <p:nvPr/>
        </p:nvGrpSpPr>
        <p:grpSpPr>
          <a:xfrm>
            <a:off x="3218172" y="2123123"/>
            <a:ext cx="115017" cy="120494"/>
            <a:chOff x="-609600" y="3962400"/>
            <a:chExt cx="249781" cy="261677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609600" y="3962400"/>
              <a:ext cx="249781" cy="2616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28"/>
            <p:cNvSpPr/>
            <p:nvPr/>
          </p:nvSpPr>
          <p:spPr>
            <a:xfrm>
              <a:off x="-588137" y="3990213"/>
              <a:ext cx="210312" cy="21031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26"/>
          <p:cNvGrpSpPr>
            <a:grpSpLocks noChangeAspect="1"/>
          </p:cNvGrpSpPr>
          <p:nvPr/>
        </p:nvGrpSpPr>
        <p:grpSpPr>
          <a:xfrm>
            <a:off x="3374245" y="2128453"/>
            <a:ext cx="115017" cy="120494"/>
            <a:chOff x="-609600" y="3962400"/>
            <a:chExt cx="249781" cy="261677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609600" y="3962400"/>
              <a:ext cx="249781" cy="2616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Oval 28"/>
            <p:cNvSpPr/>
            <p:nvPr/>
          </p:nvSpPr>
          <p:spPr>
            <a:xfrm>
              <a:off x="-588137" y="3990213"/>
              <a:ext cx="210312" cy="21031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26"/>
          <p:cNvGrpSpPr>
            <a:grpSpLocks noChangeAspect="1"/>
          </p:cNvGrpSpPr>
          <p:nvPr/>
        </p:nvGrpSpPr>
        <p:grpSpPr>
          <a:xfrm>
            <a:off x="3531196" y="2128453"/>
            <a:ext cx="115017" cy="120494"/>
            <a:chOff x="-609600" y="3962400"/>
            <a:chExt cx="249781" cy="261677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609600" y="3962400"/>
              <a:ext cx="249781" cy="2616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Oval 28"/>
            <p:cNvSpPr/>
            <p:nvPr/>
          </p:nvSpPr>
          <p:spPr>
            <a:xfrm>
              <a:off x="-588137" y="3990213"/>
              <a:ext cx="210312" cy="21031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26"/>
          <p:cNvGrpSpPr>
            <a:grpSpLocks noChangeAspect="1"/>
          </p:cNvGrpSpPr>
          <p:nvPr/>
        </p:nvGrpSpPr>
        <p:grpSpPr>
          <a:xfrm>
            <a:off x="2905148" y="2114414"/>
            <a:ext cx="115017" cy="120494"/>
            <a:chOff x="-609600" y="3962400"/>
            <a:chExt cx="249781" cy="261677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609600" y="3962400"/>
              <a:ext cx="249781" cy="2616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8"/>
            <p:cNvSpPr/>
            <p:nvPr/>
          </p:nvSpPr>
          <p:spPr>
            <a:xfrm>
              <a:off x="-588137" y="3990213"/>
              <a:ext cx="210312" cy="21031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6"/>
          <p:cNvGrpSpPr>
            <a:grpSpLocks noChangeAspect="1"/>
          </p:cNvGrpSpPr>
          <p:nvPr/>
        </p:nvGrpSpPr>
        <p:grpSpPr>
          <a:xfrm>
            <a:off x="2746484" y="2109665"/>
            <a:ext cx="115017" cy="120494"/>
            <a:chOff x="-609600" y="3962400"/>
            <a:chExt cx="249781" cy="261677"/>
          </a:xfrm>
        </p:grpSpPr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609600" y="3962400"/>
              <a:ext cx="249781" cy="2616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Oval 28"/>
            <p:cNvSpPr/>
            <p:nvPr/>
          </p:nvSpPr>
          <p:spPr>
            <a:xfrm>
              <a:off x="-588137" y="3990213"/>
              <a:ext cx="210312" cy="21031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Flèche droite 25"/>
          <p:cNvSpPr/>
          <p:nvPr/>
        </p:nvSpPr>
        <p:spPr>
          <a:xfrm>
            <a:off x="4430111" y="1732520"/>
            <a:ext cx="749753" cy="299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98408" y="1482869"/>
            <a:ext cx="1727893" cy="82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Optical Absorption Medium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èche droite 27"/>
          <p:cNvSpPr/>
          <p:nvPr/>
        </p:nvSpPr>
        <p:spPr>
          <a:xfrm>
            <a:off x="8202501" y="1859920"/>
            <a:ext cx="392427" cy="682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èche droite 28"/>
          <p:cNvSpPr/>
          <p:nvPr/>
        </p:nvSpPr>
        <p:spPr>
          <a:xfrm>
            <a:off x="5701182" y="1774101"/>
            <a:ext cx="621026" cy="239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5287163" y="2516539"/>
            <a:ext cx="395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easy! Put a gas vapor in a glass cell!</a:t>
            </a:r>
            <a:endParaRPr lang="en-US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887" y="1218477"/>
            <a:ext cx="1334931" cy="135112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858176" y="3293761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>
            <a:stCxn id="32" idx="3"/>
          </p:cNvCxnSpPr>
          <p:nvPr/>
        </p:nvCxnSpPr>
        <p:spPr>
          <a:xfrm flipV="1">
            <a:off x="3001176" y="3516200"/>
            <a:ext cx="2285987" cy="61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46177" y="3292478"/>
            <a:ext cx="114300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Vapor cell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88"/>
          <p:cNvGrpSpPr>
            <a:grpSpLocks/>
          </p:cNvGrpSpPr>
          <p:nvPr/>
        </p:nvGrpSpPr>
        <p:grpSpPr bwMode="auto">
          <a:xfrm>
            <a:off x="5264082" y="3325700"/>
            <a:ext cx="457200" cy="381000"/>
            <a:chOff x="1321" y="3408"/>
            <a:chExt cx="480" cy="336"/>
          </a:xfrm>
        </p:grpSpPr>
        <p:grpSp>
          <p:nvGrpSpPr>
            <p:cNvPr id="36" name="Group 86"/>
            <p:cNvGrpSpPr>
              <a:grpSpLocks/>
            </p:cNvGrpSpPr>
            <p:nvPr/>
          </p:nvGrpSpPr>
          <p:grpSpPr bwMode="auto">
            <a:xfrm>
              <a:off x="1321" y="3408"/>
              <a:ext cx="215" cy="336"/>
              <a:chOff x="1321" y="3408"/>
              <a:chExt cx="215" cy="336"/>
            </a:xfrm>
          </p:grpSpPr>
          <p:sp>
            <p:nvSpPr>
              <p:cNvPr id="38" name="Arc 84"/>
              <p:cNvSpPr>
                <a:spLocks/>
              </p:cNvSpPr>
              <p:nvPr/>
            </p:nvSpPr>
            <p:spPr bwMode="auto">
              <a:xfrm>
                <a:off x="1321" y="3408"/>
                <a:ext cx="215" cy="336"/>
              </a:xfrm>
              <a:custGeom>
                <a:avLst/>
                <a:gdLst>
                  <a:gd name="G0" fmla="+- 2254 0 0"/>
                  <a:gd name="G1" fmla="+- 21584 0 0"/>
                  <a:gd name="G2" fmla="+- 21600 0 0"/>
                  <a:gd name="T0" fmla="*/ 3088 w 23854"/>
                  <a:gd name="T1" fmla="*/ 0 h 43184"/>
                  <a:gd name="T2" fmla="*/ 0 w 23854"/>
                  <a:gd name="T3" fmla="*/ 43066 h 43184"/>
                  <a:gd name="T4" fmla="*/ 2254 w 23854"/>
                  <a:gd name="T5" fmla="*/ 21584 h 43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854" h="43184" fill="none" extrusionOk="0">
                    <a:moveTo>
                      <a:pt x="3087" y="0"/>
                    </a:moveTo>
                    <a:cubicBezTo>
                      <a:pt x="14684" y="448"/>
                      <a:pt x="23854" y="9979"/>
                      <a:pt x="23854" y="21584"/>
                    </a:cubicBezTo>
                    <a:cubicBezTo>
                      <a:pt x="23854" y="33513"/>
                      <a:pt x="14183" y="43184"/>
                      <a:pt x="2254" y="43184"/>
                    </a:cubicBezTo>
                    <a:cubicBezTo>
                      <a:pt x="1501" y="43184"/>
                      <a:pt x="748" y="43144"/>
                      <a:pt x="-1" y="43066"/>
                    </a:cubicBezTo>
                  </a:path>
                  <a:path w="23854" h="43184" stroke="0" extrusionOk="0">
                    <a:moveTo>
                      <a:pt x="3087" y="0"/>
                    </a:moveTo>
                    <a:cubicBezTo>
                      <a:pt x="14684" y="448"/>
                      <a:pt x="23854" y="9979"/>
                      <a:pt x="23854" y="21584"/>
                    </a:cubicBezTo>
                    <a:cubicBezTo>
                      <a:pt x="23854" y="33513"/>
                      <a:pt x="14183" y="43184"/>
                      <a:pt x="2254" y="43184"/>
                    </a:cubicBezTo>
                    <a:cubicBezTo>
                      <a:pt x="1501" y="43184"/>
                      <a:pt x="748" y="43144"/>
                      <a:pt x="-1" y="43066"/>
                    </a:cubicBezTo>
                    <a:lnTo>
                      <a:pt x="2254" y="2158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Oval 85"/>
              <p:cNvSpPr>
                <a:spLocks noChangeArrowheads="1"/>
              </p:cNvSpPr>
              <p:nvPr/>
            </p:nvSpPr>
            <p:spPr bwMode="auto">
              <a:xfrm flipH="1">
                <a:off x="1344" y="35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7" name="Line 87"/>
            <p:cNvSpPr>
              <a:spLocks noChangeShapeType="1"/>
            </p:cNvSpPr>
            <p:nvPr/>
          </p:nvSpPr>
          <p:spPr bwMode="auto">
            <a:xfrm flipV="1">
              <a:off x="1552" y="3561"/>
              <a:ext cx="249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40" name="Connecteur droit 39"/>
          <p:cNvCxnSpPr/>
          <p:nvPr/>
        </p:nvCxnSpPr>
        <p:spPr>
          <a:xfrm>
            <a:off x="5719646" y="3512368"/>
            <a:ext cx="0" cy="483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>
            <a:off x="7987510" y="5745490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"/>
          <p:cNvCxnSpPr/>
          <p:nvPr/>
        </p:nvCxnSpPr>
        <p:spPr>
          <a:xfrm>
            <a:off x="8010023" y="4208430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9043018" y="5498288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6"/>
          <p:cNvCxnSpPr/>
          <p:nvPr/>
        </p:nvCxnSpPr>
        <p:spPr>
          <a:xfrm>
            <a:off x="9043018" y="6031688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7"/>
          <p:cNvCxnSpPr/>
          <p:nvPr/>
        </p:nvCxnSpPr>
        <p:spPr>
          <a:xfrm>
            <a:off x="9043018" y="4033320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7"/>
          <p:cNvCxnSpPr/>
          <p:nvPr/>
        </p:nvCxnSpPr>
        <p:spPr>
          <a:xfrm>
            <a:off x="9043018" y="4160255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7"/>
          <p:cNvCxnSpPr/>
          <p:nvPr/>
        </p:nvCxnSpPr>
        <p:spPr>
          <a:xfrm>
            <a:off x="9043018" y="4279088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7"/>
          <p:cNvCxnSpPr/>
          <p:nvPr/>
        </p:nvCxnSpPr>
        <p:spPr>
          <a:xfrm>
            <a:off x="9043018" y="4355288"/>
            <a:ext cx="856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8843697" y="5498288"/>
            <a:ext cx="199321" cy="2472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8843697" y="5744056"/>
            <a:ext cx="199321" cy="2876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8891832" y="4041188"/>
            <a:ext cx="151186" cy="161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8866210" y="4164789"/>
            <a:ext cx="176808" cy="71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8872837" y="4231687"/>
            <a:ext cx="170181" cy="474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8872837" y="4240213"/>
            <a:ext cx="170181" cy="136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9899205" y="5866622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F=1</a:t>
            </a:r>
            <a:endParaRPr lang="en-US" sz="1600" dirty="0"/>
          </a:p>
        </p:txBody>
      </p:sp>
      <p:sp>
        <p:nvSpPr>
          <p:cNvPr id="56" name="ZoneTexte 55"/>
          <p:cNvSpPr txBox="1"/>
          <p:nvPr/>
        </p:nvSpPr>
        <p:spPr>
          <a:xfrm>
            <a:off x="9899205" y="5329011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F=2</a:t>
            </a:r>
            <a:endParaRPr lang="en-US" sz="1600" dirty="0"/>
          </a:p>
        </p:txBody>
      </p:sp>
      <p:sp>
        <p:nvSpPr>
          <p:cNvPr id="57" name="Flèche droite 56"/>
          <p:cNvSpPr/>
          <p:nvPr/>
        </p:nvSpPr>
        <p:spPr>
          <a:xfrm rot="16200000" flipV="1">
            <a:off x="9123442" y="4925437"/>
            <a:ext cx="1099983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èche droite 57"/>
          <p:cNvSpPr/>
          <p:nvPr/>
        </p:nvSpPr>
        <p:spPr>
          <a:xfrm rot="16200000" flipV="1">
            <a:off x="8561501" y="5189696"/>
            <a:ext cx="163022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9650574" y="5498288"/>
            <a:ext cx="0" cy="5293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9321832" y="563203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6.8 GHz</a:t>
            </a:r>
            <a:endParaRPr lang="en-US" sz="1400" dirty="0"/>
          </a:p>
        </p:txBody>
      </p:sp>
      <p:cxnSp>
        <p:nvCxnSpPr>
          <p:cNvPr id="61" name="Connecteur droit avec flèche 60"/>
          <p:cNvCxnSpPr/>
          <p:nvPr/>
        </p:nvCxnSpPr>
        <p:spPr>
          <a:xfrm flipH="1" flipV="1">
            <a:off x="10006893" y="4004570"/>
            <a:ext cx="3880" cy="3928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0010773" y="405454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500 MHz</a:t>
            </a:r>
            <a:endParaRPr lang="en-US" sz="1400" dirty="0"/>
          </a:p>
        </p:txBody>
      </p:sp>
      <p:sp>
        <p:nvSpPr>
          <p:cNvPr id="65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813852" y="6492875"/>
            <a:ext cx="2895600" cy="365125"/>
          </a:xfrm>
        </p:spPr>
        <p:txBody>
          <a:bodyPr/>
          <a:lstStyle/>
          <a:p>
            <a:r>
              <a:rPr lang="en-US" smtClean="0"/>
              <a:t>Stabilized Lasers</a:t>
            </a:r>
            <a:endParaRPr lang="en-US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6517" y="3894990"/>
            <a:ext cx="3922769" cy="2888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18"/>
              <p:cNvSpPr txBox="1"/>
              <p:nvPr/>
            </p:nvSpPr>
            <p:spPr>
              <a:xfrm>
                <a:off x="7576517" y="5561978"/>
                <a:ext cx="53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17" y="5561978"/>
                <a:ext cx="53860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7955" t="-119672" r="-88636" b="-183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/>
          <p:cNvCxnSpPr/>
          <p:nvPr/>
        </p:nvCxnSpPr>
        <p:spPr>
          <a:xfrm>
            <a:off x="3064762" y="5013325"/>
            <a:ext cx="1977690" cy="15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3054879" y="4937125"/>
            <a:ext cx="3663973" cy="76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1701787" y="4839776"/>
            <a:ext cx="191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lines are  broadened by the Doppler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19"/>
              <p:cNvSpPr txBox="1"/>
              <p:nvPr/>
            </p:nvSpPr>
            <p:spPr>
              <a:xfrm>
                <a:off x="7635257" y="4036824"/>
                <a:ext cx="51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257" y="4036824"/>
                <a:ext cx="51244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0714" t="-119672" r="-92857" b="-183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9237540" y="1523617"/>
            <a:ext cx="1218462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3" name="Groupe 72"/>
          <p:cNvGrpSpPr/>
          <p:nvPr/>
        </p:nvGrpSpPr>
        <p:grpSpPr>
          <a:xfrm>
            <a:off x="9222356" y="1719980"/>
            <a:ext cx="1243261" cy="412750"/>
            <a:chOff x="6966292" y="1549188"/>
            <a:chExt cx="1243261" cy="412750"/>
          </a:xfrm>
        </p:grpSpPr>
        <p:sp>
          <p:nvSpPr>
            <p:cNvPr id="74" name="Forme libre 73"/>
            <p:cNvSpPr/>
            <p:nvPr/>
          </p:nvSpPr>
          <p:spPr>
            <a:xfrm>
              <a:off x="6966292" y="1549188"/>
              <a:ext cx="641350" cy="412750"/>
            </a:xfrm>
            <a:custGeom>
              <a:avLst/>
              <a:gdLst>
                <a:gd name="connsiteX0" fmla="*/ 0 w 641350"/>
                <a:gd name="connsiteY0" fmla="*/ 0 h 412750"/>
                <a:gd name="connsiteX1" fmla="*/ 323850 w 641350"/>
                <a:gd name="connsiteY1" fmla="*/ 57150 h 412750"/>
                <a:gd name="connsiteX2" fmla="*/ 514350 w 641350"/>
                <a:gd name="connsiteY2" fmla="*/ 336550 h 412750"/>
                <a:gd name="connsiteX3" fmla="*/ 641350 w 64135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0" h="412750">
                  <a:moveTo>
                    <a:pt x="0" y="0"/>
                  </a:moveTo>
                  <a:cubicBezTo>
                    <a:pt x="119062" y="529"/>
                    <a:pt x="238125" y="1058"/>
                    <a:pt x="323850" y="57150"/>
                  </a:cubicBezTo>
                  <a:cubicBezTo>
                    <a:pt x="409575" y="113242"/>
                    <a:pt x="461433" y="277283"/>
                    <a:pt x="514350" y="336550"/>
                  </a:cubicBezTo>
                  <a:cubicBezTo>
                    <a:pt x="567267" y="395817"/>
                    <a:pt x="604308" y="404283"/>
                    <a:pt x="641350" y="4127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orme libre 74"/>
            <p:cNvSpPr>
              <a:spLocks noChangeAspect="1"/>
            </p:cNvSpPr>
            <p:nvPr/>
          </p:nvSpPr>
          <p:spPr>
            <a:xfrm flipH="1">
              <a:off x="7601212" y="1549188"/>
              <a:ext cx="608341" cy="412750"/>
            </a:xfrm>
            <a:custGeom>
              <a:avLst/>
              <a:gdLst>
                <a:gd name="connsiteX0" fmla="*/ 0 w 641350"/>
                <a:gd name="connsiteY0" fmla="*/ 0 h 412750"/>
                <a:gd name="connsiteX1" fmla="*/ 323850 w 641350"/>
                <a:gd name="connsiteY1" fmla="*/ 57150 h 412750"/>
                <a:gd name="connsiteX2" fmla="*/ 514350 w 641350"/>
                <a:gd name="connsiteY2" fmla="*/ 336550 h 412750"/>
                <a:gd name="connsiteX3" fmla="*/ 641350 w 64135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0" h="412750">
                  <a:moveTo>
                    <a:pt x="0" y="0"/>
                  </a:moveTo>
                  <a:cubicBezTo>
                    <a:pt x="119062" y="529"/>
                    <a:pt x="238125" y="1058"/>
                    <a:pt x="323850" y="57150"/>
                  </a:cubicBezTo>
                  <a:cubicBezTo>
                    <a:pt x="409575" y="113242"/>
                    <a:pt x="461433" y="277283"/>
                    <a:pt x="514350" y="336550"/>
                  </a:cubicBezTo>
                  <a:cubicBezTo>
                    <a:pt x="567267" y="395817"/>
                    <a:pt x="604308" y="404283"/>
                    <a:pt x="641350" y="4127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Connecteur droit avec flèche 75"/>
          <p:cNvCxnSpPr/>
          <p:nvPr/>
        </p:nvCxnSpPr>
        <p:spPr>
          <a:xfrm>
            <a:off x="9081052" y="2346325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V="1">
            <a:off x="9081052" y="1218477"/>
            <a:ext cx="0" cy="112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0452085" y="2277023"/>
                <a:ext cx="435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85" y="2277023"/>
                <a:ext cx="435760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8749545" y="1050381"/>
                <a:ext cx="435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545" y="1050381"/>
                <a:ext cx="435760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4" grpId="0" animBg="1"/>
      <p:bldP spid="55" grpId="0"/>
      <p:bldP spid="56" grpId="0"/>
      <p:bldP spid="57" grpId="0" animBg="1"/>
      <p:bldP spid="58" grpId="0" animBg="1"/>
      <p:bldP spid="60" grpId="0"/>
      <p:bldP spid="62" grpId="0"/>
      <p:bldP spid="67" grpId="0"/>
      <p:bldP spid="70" grpId="0"/>
      <p:bldP spid="71" grpId="0"/>
      <p:bldP spid="72" grpId="0" animBg="1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Reminder</a:t>
            </a:r>
            <a:r>
              <a:rPr lang="fr-FR" sz="3600" dirty="0" smtClean="0"/>
              <a:t>: CPT in </a:t>
            </a:r>
            <a:r>
              <a:rPr lang="fr-FR" sz="3600" dirty="0" err="1" smtClean="0"/>
              <a:t>cell</a:t>
            </a:r>
            <a:r>
              <a:rPr lang="fr-FR" sz="3600" dirty="0" smtClean="0"/>
              <a:t> </a:t>
            </a:r>
            <a:r>
              <a:rPr lang="fr-FR" sz="3600" dirty="0" err="1" smtClean="0"/>
              <a:t>clocks</a:t>
            </a:r>
            <a:r>
              <a:rPr lang="fr-FR" sz="3600" dirty="0" smtClean="0"/>
              <a:t> (</a:t>
            </a:r>
            <a:r>
              <a:rPr lang="fr-FR" sz="3600" dirty="0" err="1" smtClean="0"/>
              <a:t>cf</a:t>
            </a:r>
            <a:r>
              <a:rPr lang="fr-FR" sz="3600" dirty="0" smtClean="0"/>
              <a:t> </a:t>
            </a:r>
            <a:r>
              <a:rPr lang="fr-FR" sz="3600" dirty="0" err="1" smtClean="0"/>
              <a:t>Mileti</a:t>
            </a:r>
            <a:r>
              <a:rPr lang="fr-FR" sz="3600" dirty="0" smtClean="0"/>
              <a:t>, </a:t>
            </a:r>
            <a:r>
              <a:rPr lang="fr-FR" sz="3600" dirty="0" err="1" smtClean="0"/>
              <a:t>Affolderbach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2203817" y="1630043"/>
            <a:ext cx="399644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Coherent Population Trapping (CPT)</a:t>
            </a:r>
          </a:p>
          <a:p>
            <a:endParaRPr lang="en-US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 coherent light fields, 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Simultaneous preparation and interrogation</a:t>
            </a:r>
          </a:p>
        </p:txBody>
      </p:sp>
      <p:cxnSp>
        <p:nvCxnSpPr>
          <p:cNvPr id="8" name="Connecteur droit avec flèche 175"/>
          <p:cNvCxnSpPr>
            <a:cxnSpLocks noChangeShapeType="1"/>
          </p:cNvCxnSpPr>
          <p:nvPr/>
        </p:nvCxnSpPr>
        <p:spPr bwMode="auto">
          <a:xfrm flipV="1">
            <a:off x="2801285" y="4340223"/>
            <a:ext cx="1401876" cy="828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9" name="Connecteur droit avec flèche 173"/>
          <p:cNvCxnSpPr>
            <a:cxnSpLocks noChangeShapeType="1"/>
          </p:cNvCxnSpPr>
          <p:nvPr/>
        </p:nvCxnSpPr>
        <p:spPr bwMode="auto">
          <a:xfrm flipV="1">
            <a:off x="2970805" y="4359953"/>
            <a:ext cx="1232356" cy="821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triangle" w="lg" len="lg"/>
          </a:ln>
        </p:spPr>
      </p:cxnSp>
      <p:sp>
        <p:nvSpPr>
          <p:cNvPr id="10" name="ZoneTexte 151"/>
          <p:cNvSpPr txBox="1">
            <a:spLocks noChangeArrowheads="1"/>
          </p:cNvSpPr>
          <p:nvPr/>
        </p:nvSpPr>
        <p:spPr bwMode="auto">
          <a:xfrm>
            <a:off x="2353267" y="4153849"/>
            <a:ext cx="61753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sz="1000" dirty="0">
                <a:latin typeface="Arial" charset="0"/>
                <a:cs typeface="Arial" charset="0"/>
              </a:rPr>
              <a:t>Laser </a:t>
            </a:r>
            <a:r>
              <a:rPr lang="fr-CH" sz="1000" dirty="0" smtClean="0">
                <a:latin typeface="Arial" charset="0"/>
                <a:cs typeface="Arial" charset="0"/>
              </a:rPr>
              <a:t>source</a:t>
            </a:r>
            <a:endParaRPr lang="fr-CH" sz="1000" dirty="0">
              <a:latin typeface="Arial" charset="0"/>
              <a:cs typeface="Arial" charset="0"/>
            </a:endParaRPr>
          </a:p>
        </p:txBody>
      </p:sp>
      <p:sp>
        <p:nvSpPr>
          <p:cNvPr id="11" name="Rectangle à coins arrondis 171"/>
          <p:cNvSpPr>
            <a:spLocks noChangeArrowheads="1"/>
          </p:cNvSpPr>
          <p:nvPr/>
        </p:nvSpPr>
        <p:spPr bwMode="auto">
          <a:xfrm>
            <a:off x="3267057" y="4149731"/>
            <a:ext cx="571500" cy="357188"/>
          </a:xfrm>
          <a:prstGeom prst="roundRect">
            <a:avLst>
              <a:gd name="adj" fmla="val 16667"/>
            </a:avLst>
          </a:prstGeom>
          <a:solidFill>
            <a:schemeClr val="bg1">
              <a:alpha val="7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18000" rIns="36000" bIns="18000"/>
          <a:lstStyle/>
          <a:p>
            <a:pPr algn="ctr"/>
            <a:r>
              <a:rPr lang="fr-CH" sz="1000" dirty="0" smtClean="0">
                <a:latin typeface="Arial" charset="0"/>
                <a:cs typeface="Arial" charset="0"/>
              </a:rPr>
              <a:t>Rb</a:t>
            </a:r>
          </a:p>
          <a:p>
            <a:pPr algn="ctr"/>
            <a:r>
              <a:rPr lang="fr-CH" sz="1000" dirty="0" err="1" smtClean="0">
                <a:latin typeface="Arial" charset="0"/>
                <a:cs typeface="Arial" charset="0"/>
              </a:rPr>
              <a:t>cell</a:t>
            </a:r>
            <a:endParaRPr lang="fr-CH" sz="1000" dirty="0">
              <a:latin typeface="Arial" charset="0"/>
              <a:cs typeface="Arial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3552895" y="3485896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552895" y="3701920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84061" y="2831213"/>
            <a:ext cx="98891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763164" y="2857689"/>
            <a:ext cx="0" cy="6282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84061" y="3588726"/>
            <a:ext cx="173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57769" y="3588726"/>
            <a:ext cx="95126" cy="113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457769" y="3485896"/>
            <a:ext cx="95126" cy="102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976307" y="2857689"/>
            <a:ext cx="0" cy="844231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298910" y="2869325"/>
            <a:ext cx="20217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2 light fields:</a:t>
            </a:r>
            <a:b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</a:b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f</a:t>
            </a:r>
            <a:r>
              <a:rPr lang="en-US" sz="16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 – f</a:t>
            </a:r>
            <a:r>
              <a:rPr lang="en-US" sz="16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f</a:t>
            </a:r>
            <a:r>
              <a:rPr lang="en-US" sz="1600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HFS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f</a:t>
            </a:r>
            <a:r>
              <a:rPr lang="en-US" sz="1600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Mathematica1"/>
              </a:rPr>
              <a:t>clock</a:t>
            </a:r>
            <a:endParaRPr lang="en-US" sz="1600" baseline="-25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151"/>
          <p:cNvSpPr txBox="1">
            <a:spLocks noChangeArrowheads="1"/>
          </p:cNvSpPr>
          <p:nvPr/>
        </p:nvSpPr>
        <p:spPr bwMode="auto">
          <a:xfrm>
            <a:off x="2353267" y="4757733"/>
            <a:ext cx="61753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sz="1000" dirty="0">
                <a:latin typeface="Arial" charset="0"/>
                <a:cs typeface="Arial" charset="0"/>
              </a:rPr>
              <a:t>u</a:t>
            </a:r>
            <a:r>
              <a:rPr lang="fr-CH" sz="1000" dirty="0" smtClean="0">
                <a:latin typeface="Arial" charset="0"/>
                <a:cs typeface="Arial" charset="0"/>
              </a:rPr>
              <a:t>-</a:t>
            </a:r>
            <a:r>
              <a:rPr lang="fr-CH" sz="1000" dirty="0" err="1" smtClean="0">
                <a:latin typeface="Arial" charset="0"/>
                <a:cs typeface="Arial" charset="0"/>
              </a:rPr>
              <a:t>wave</a:t>
            </a:r>
            <a:r>
              <a:rPr lang="fr-CH" sz="1000" dirty="0" smtClean="0">
                <a:latin typeface="Arial" charset="0"/>
                <a:cs typeface="Arial" charset="0"/>
              </a:rPr>
              <a:t> source</a:t>
            </a:r>
            <a:endParaRPr lang="fr-CH" sz="1000" dirty="0">
              <a:latin typeface="Arial" charset="0"/>
              <a:cs typeface="Arial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660335" y="4541709"/>
            <a:ext cx="1" cy="216024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2970805" y="4953464"/>
            <a:ext cx="1456247" cy="432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253969" y="4354685"/>
            <a:ext cx="1865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440520" y="4357129"/>
            <a:ext cx="0" cy="5963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51"/>
          <p:cNvSpPr txBox="1">
            <a:spLocks noChangeArrowheads="1"/>
          </p:cNvSpPr>
          <p:nvPr/>
        </p:nvSpPr>
        <p:spPr bwMode="auto">
          <a:xfrm>
            <a:off x="3483081" y="4757733"/>
            <a:ext cx="543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sz="1000" dirty="0" err="1" smtClean="0">
                <a:latin typeface="Arial" charset="0"/>
                <a:cs typeface="Arial" charset="0"/>
              </a:rPr>
              <a:t>Servo</a:t>
            </a:r>
            <a:endParaRPr lang="fr-CH" sz="1000" dirty="0" smtClean="0">
              <a:latin typeface="Arial" charset="0"/>
              <a:cs typeface="Arial" charset="0"/>
            </a:endParaRPr>
          </a:p>
          <a:p>
            <a:r>
              <a:rPr lang="fr-CH" sz="1000" dirty="0" err="1" smtClean="0">
                <a:latin typeface="Arial" charset="0"/>
                <a:cs typeface="Arial" charset="0"/>
              </a:rPr>
              <a:t>loop</a:t>
            </a:r>
            <a:endParaRPr lang="fr-CH" sz="1000" dirty="0">
              <a:latin typeface="Arial" charset="0"/>
              <a:cs typeface="Arial" charset="0"/>
            </a:endParaRPr>
          </a:p>
        </p:txBody>
      </p:sp>
      <p:sp>
        <p:nvSpPr>
          <p:cNvPr id="27" name="Arc 26"/>
          <p:cNvSpPr/>
          <p:nvPr/>
        </p:nvSpPr>
        <p:spPr>
          <a:xfrm rot="2763722">
            <a:off x="4031851" y="4249033"/>
            <a:ext cx="216024" cy="21602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/>
          <p:cNvSpPr txBox="1"/>
          <p:nvPr/>
        </p:nvSpPr>
        <p:spPr>
          <a:xfrm>
            <a:off x="4296504" y="4183982"/>
            <a:ext cx="4376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Det.</a:t>
            </a:r>
            <a:endParaRPr lang="en-US" sz="1000" dirty="0" smtClean="0"/>
          </a:p>
        </p:txBody>
      </p:sp>
      <p:sp>
        <p:nvSpPr>
          <p:cNvPr id="29" name="ZoneTexte 28"/>
          <p:cNvSpPr txBox="1"/>
          <p:nvPr/>
        </p:nvSpPr>
        <p:spPr>
          <a:xfrm>
            <a:off x="3072368" y="2733407"/>
            <a:ext cx="2605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  <a:sym typeface="Mathematica1"/>
              </a:rPr>
              <a:t>P</a:t>
            </a:r>
            <a:endParaRPr lang="en-US" sz="1400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072368" y="3481004"/>
            <a:ext cx="2605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  <a:sym typeface="Mathematica1"/>
              </a:rPr>
              <a:t>S</a:t>
            </a:r>
            <a:endParaRPr lang="en-US" sz="1400" baseline="-25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925991" y="4208137"/>
            <a:ext cx="1371878" cy="1017983"/>
            <a:chOff x="2931018" y="3629056"/>
            <a:chExt cx="1371878" cy="1017983"/>
          </a:xfrm>
        </p:grpSpPr>
        <p:pic>
          <p:nvPicPr>
            <p:cNvPr id="32" name="Image 31" descr="Gaussian_red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V="1">
              <a:off x="3256477" y="3790602"/>
              <a:ext cx="796693" cy="270501"/>
            </a:xfrm>
            <a:prstGeom prst="rect">
              <a:avLst/>
            </a:prstGeom>
          </p:spPr>
        </p:pic>
        <p:cxnSp>
          <p:nvCxnSpPr>
            <p:cNvPr id="33" name="Connecteur droit avec flèche 32"/>
            <p:cNvCxnSpPr/>
            <p:nvPr/>
          </p:nvCxnSpPr>
          <p:spPr>
            <a:xfrm flipV="1">
              <a:off x="3150768" y="3629056"/>
              <a:ext cx="0" cy="8640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3150768" y="4493151"/>
              <a:ext cx="1008112" cy="5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3870848" y="4493151"/>
              <a:ext cx="4320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err="1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1000" baseline="-25000" dirty="0" err="1" smtClean="0">
                  <a:latin typeface="Arial" pitchFamily="34" charset="0"/>
                  <a:cs typeface="Arial" pitchFamily="34" charset="0"/>
                </a:rPr>
                <a:t>uwave</a:t>
              </a:r>
              <a:endParaRPr lang="en-US" sz="1000" dirty="0" smtClean="0"/>
            </a:p>
          </p:txBody>
        </p:sp>
        <p:sp>
          <p:nvSpPr>
            <p:cNvPr id="36" name="ZoneTexte 35"/>
            <p:cNvSpPr txBox="1"/>
            <p:nvPr/>
          </p:nvSpPr>
          <p:spPr>
            <a:xfrm rot="16200000">
              <a:off x="2647922" y="4056167"/>
              <a:ext cx="7200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transmission</a:t>
              </a:r>
              <a:endParaRPr lang="en-US" sz="1000" dirty="0" smtClean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883974" y="3857534"/>
              <a:ext cx="36003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≤ 1 %</a:t>
              </a:r>
              <a:endParaRPr lang="en-US" sz="1000" dirty="0" smtClean="0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V="1">
              <a:off x="3798840" y="3809103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ZoneTexte 38"/>
          <p:cNvSpPr txBox="1"/>
          <p:nvPr/>
        </p:nvSpPr>
        <p:spPr>
          <a:xfrm>
            <a:off x="6997354" y="2415354"/>
            <a:ext cx="3996444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Employs coherent laser effects 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/>
              </a:rPr>
              <a:t> potential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/>
              </a:rPr>
              <a:t>for new &amp; improved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/>
              </a:rPr>
              <a:t>clocks</a:t>
            </a:r>
            <a:b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/>
              </a:rPr>
              <a:t>   (first proposal: Cyr et al., IEEE TIM, 1993)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No microwave cavity needed</a:t>
            </a:r>
            <a:b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/>
              </a:rPr>
              <a:t> more radical clock miniaturization</a:t>
            </a:r>
          </a:p>
        </p:txBody>
      </p:sp>
    </p:spTree>
    <p:extLst>
      <p:ext uri="{BB962C8B-B14F-4D97-AF65-F5344CB8AC3E}">
        <p14:creationId xmlns:p14="http://schemas.microsoft.com/office/powerpoint/2010/main" val="28490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20" grpId="0"/>
      <p:bldP spid="21" grpId="0" animBg="1"/>
      <p:bldP spid="26" grpId="0"/>
      <p:bldP spid="27" grpId="0" animBg="1"/>
      <p:bldP spid="28" grpId="0"/>
      <p:bldP spid="29" grpId="0"/>
      <p:bldP spid="30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Lab</a:t>
            </a:r>
            <a:r>
              <a:rPr lang="fr-FR" sz="3600" dirty="0" smtClean="0"/>
              <a:t> </a:t>
            </a:r>
            <a:r>
              <a:rPr lang="fr-FR" sz="3600" dirty="0" err="1" smtClean="0"/>
              <a:t>work</a:t>
            </a:r>
            <a:r>
              <a:rPr lang="fr-FR" sz="3600" dirty="0" smtClean="0"/>
              <a:t> CPT </a:t>
            </a:r>
            <a:r>
              <a:rPr lang="fr-FR" sz="3600" dirty="0" err="1" smtClean="0"/>
              <a:t>clock</a:t>
            </a:r>
            <a:endParaRPr lang="fr-FR" sz="3600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88" y="1325563"/>
            <a:ext cx="8843823" cy="41501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57808" y="4899991"/>
            <a:ext cx="3797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control: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the VCSEL </a:t>
            </a:r>
            <a:r>
              <a:rPr lang="fr-FR" dirty="0" err="1" smtClean="0"/>
              <a:t>current</a:t>
            </a:r>
            <a:r>
              <a:rPr lang="fr-FR" dirty="0" smtClean="0"/>
              <a:t> and </a:t>
            </a:r>
            <a:r>
              <a:rPr lang="fr-FR" dirty="0" err="1" smtClean="0"/>
              <a:t>temperature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the </a:t>
            </a:r>
            <a:r>
              <a:rPr lang="fr-FR" dirty="0" err="1" smtClean="0"/>
              <a:t>magnetic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he local </a:t>
            </a:r>
            <a:r>
              <a:rPr lang="fr-FR" dirty="0" err="1" smtClean="0"/>
              <a:t>oscillator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he RF modulation power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934275" y="4899991"/>
            <a:ext cx="3167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view</a:t>
            </a:r>
            <a:r>
              <a:rPr lang="fr-F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the photodiode signal</a:t>
            </a:r>
          </a:p>
          <a:p>
            <a:pPr marL="285750" indent="-285750">
              <a:buFontTx/>
              <a:buChar char="-"/>
            </a:pPr>
            <a:r>
              <a:rPr lang="fr-FR" dirty="0"/>
              <a:t>l</a:t>
            </a:r>
            <a:r>
              <a:rPr lang="fr-FR" dirty="0" smtClean="0"/>
              <a:t>aser and local </a:t>
            </a:r>
            <a:r>
              <a:rPr lang="fr-FR" dirty="0" err="1" smtClean="0"/>
              <a:t>oscillator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signals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the </a:t>
            </a:r>
            <a:r>
              <a:rPr lang="fr-FR" dirty="0" err="1" smtClean="0"/>
              <a:t>clock</a:t>
            </a:r>
            <a:r>
              <a:rPr lang="fr-FR" dirty="0" smtClean="0"/>
              <a:t> signal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2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Lab</a:t>
            </a:r>
            <a:r>
              <a:rPr lang="fr-FR" sz="3600" dirty="0" smtClean="0"/>
              <a:t> </a:t>
            </a:r>
            <a:r>
              <a:rPr lang="fr-FR" sz="3600" dirty="0" err="1" smtClean="0"/>
              <a:t>work</a:t>
            </a:r>
            <a:r>
              <a:rPr lang="fr-FR" sz="3600" dirty="0" smtClean="0"/>
              <a:t> CPT </a:t>
            </a:r>
            <a:r>
              <a:rPr lang="fr-FR" sz="3600" dirty="0" err="1" smtClean="0"/>
              <a:t>clock</a:t>
            </a:r>
            <a:r>
              <a:rPr lang="fr-FR" sz="3600" dirty="0" smtClean="0"/>
              <a:t> – hardware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43" y="1126781"/>
            <a:ext cx="9104114" cy="51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Lab</a:t>
            </a:r>
            <a:r>
              <a:rPr lang="fr-FR" sz="3600" dirty="0" smtClean="0"/>
              <a:t> </a:t>
            </a:r>
            <a:r>
              <a:rPr lang="fr-FR" sz="3600" dirty="0" err="1" smtClean="0"/>
              <a:t>work</a:t>
            </a:r>
            <a:r>
              <a:rPr lang="fr-FR" sz="3600" dirty="0" smtClean="0"/>
              <a:t> CPT </a:t>
            </a:r>
            <a:r>
              <a:rPr lang="fr-FR" sz="3600" dirty="0" err="1" smtClean="0"/>
              <a:t>clock</a:t>
            </a:r>
            <a:r>
              <a:rPr lang="fr-FR" sz="3600" dirty="0" smtClean="0"/>
              <a:t> – software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9" y="898181"/>
            <a:ext cx="11301762" cy="41647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6211" y="5222442"/>
            <a:ext cx="11320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experiment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controlled</a:t>
            </a:r>
            <a:r>
              <a:rPr lang="fr-FR" dirty="0" smtClean="0"/>
              <a:t> by an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controller</a:t>
            </a:r>
            <a:r>
              <a:rPr lang="fr-FR" dirty="0" smtClean="0"/>
              <a:t>, </a:t>
            </a:r>
            <a:r>
              <a:rPr lang="fr-FR" dirty="0" err="1" smtClean="0"/>
              <a:t>interfaced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C software and a Python interface.</a:t>
            </a:r>
          </a:p>
          <a:p>
            <a:r>
              <a:rPr lang="fr-FR" dirty="0" smtClean="0"/>
              <a:t>The GUI </a:t>
            </a:r>
            <a:r>
              <a:rPr lang="fr-FR" dirty="0" err="1" smtClean="0"/>
              <a:t>lets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input the </a:t>
            </a:r>
            <a:r>
              <a:rPr lang="fr-FR" dirty="0" err="1" smtClean="0"/>
              <a:t>commands</a:t>
            </a:r>
            <a:r>
              <a:rPr lang="fr-FR" dirty="0" smtClean="0"/>
              <a:t> as digital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the command line.</a:t>
            </a:r>
          </a:p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(laser diode </a:t>
            </a:r>
            <a:r>
              <a:rPr lang="fr-FR" dirty="0" err="1" smtClean="0"/>
              <a:t>current</a:t>
            </a:r>
            <a:r>
              <a:rPr lang="fr-FR" dirty="0" smtClean="0"/>
              <a:t>, </a:t>
            </a:r>
            <a:r>
              <a:rPr lang="fr-FR" dirty="0" err="1" smtClean="0"/>
              <a:t>magnetic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)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input in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proper</a:t>
            </a:r>
            <a:r>
              <a:rPr lang="fr-FR" dirty="0" smtClean="0"/>
              <a:t> unit in the </a:t>
            </a:r>
            <a:r>
              <a:rPr lang="fr-FR" dirty="0" err="1" smtClean="0"/>
              <a:t>dedicated</a:t>
            </a:r>
            <a:r>
              <a:rPr lang="fr-FR" dirty="0" smtClean="0"/>
              <a:t> boxes.</a:t>
            </a:r>
          </a:p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the </a:t>
            </a:r>
            <a:r>
              <a:rPr lang="fr-FR" dirty="0" err="1" smtClean="0"/>
              <a:t>commands</a:t>
            </a:r>
            <a:r>
              <a:rPr lang="fr-FR" dirty="0" smtClean="0"/>
              <a:t> and digital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actually</a:t>
            </a:r>
            <a:r>
              <a:rPr lang="fr-FR" dirty="0" smtClean="0"/>
              <a:t> sent to the micro-</a:t>
            </a:r>
            <a:r>
              <a:rPr lang="fr-FR" dirty="0" err="1" smtClean="0"/>
              <a:t>controller</a:t>
            </a:r>
            <a:r>
              <a:rPr lang="fr-FR" dirty="0" smtClean="0"/>
              <a:t> in the command </a:t>
            </a:r>
            <a:r>
              <a:rPr lang="fr-FR" dirty="0" err="1" smtClean="0"/>
              <a:t>window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7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1 – </a:t>
            </a:r>
            <a:r>
              <a:rPr lang="fr-FR" dirty="0" err="1" smtClean="0"/>
              <a:t>Characterize</a:t>
            </a:r>
            <a:r>
              <a:rPr lang="fr-FR" dirty="0" smtClean="0"/>
              <a:t> the laser diode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 –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spectroscopy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 – CPT signal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4 – Lock the LO </a:t>
            </a:r>
            <a:r>
              <a:rPr lang="fr-FR" dirty="0" err="1" smtClean="0"/>
              <a:t>using</a:t>
            </a:r>
            <a:r>
              <a:rPr lang="fr-FR" dirty="0" smtClean="0"/>
              <a:t> the CPT signal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5 – </a:t>
            </a:r>
            <a:r>
              <a:rPr lang="fr-FR" dirty="0" err="1" smtClean="0"/>
              <a:t>Characterize</a:t>
            </a:r>
            <a:r>
              <a:rPr lang="fr-FR" dirty="0" smtClean="0"/>
              <a:t> the </a:t>
            </a:r>
            <a:r>
              <a:rPr lang="fr-FR" dirty="0" err="1" smtClean="0"/>
              <a:t>clock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err="1" smtClean="0"/>
              <a:t>stability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Lab</a:t>
            </a:r>
            <a:r>
              <a:rPr lang="fr-FR" sz="3600" dirty="0" smtClean="0"/>
              <a:t> </a:t>
            </a:r>
            <a:r>
              <a:rPr lang="fr-FR" sz="3600" dirty="0" err="1" smtClean="0"/>
              <a:t>work</a:t>
            </a:r>
            <a:r>
              <a:rPr lang="fr-FR" sz="3600" dirty="0" smtClean="0"/>
              <a:t> CPT </a:t>
            </a:r>
            <a:r>
              <a:rPr lang="fr-FR" sz="3600" dirty="0" err="1" smtClean="0"/>
              <a:t>clock</a:t>
            </a:r>
            <a:r>
              <a:rPr lang="fr-FR" sz="3600" dirty="0" smtClean="0"/>
              <a:t> – </a:t>
            </a:r>
            <a:r>
              <a:rPr lang="fr-FR" sz="3600" dirty="0" err="1" smtClean="0"/>
              <a:t>what</a:t>
            </a:r>
            <a:r>
              <a:rPr lang="fr-FR" sz="3600" dirty="0" smtClean="0"/>
              <a:t> </a:t>
            </a:r>
            <a:r>
              <a:rPr lang="fr-FR" sz="3600" dirty="0" err="1" smtClean="0"/>
              <a:t>you</a:t>
            </a:r>
            <a:r>
              <a:rPr lang="fr-FR" sz="3600" dirty="0" smtClean="0"/>
              <a:t> </a:t>
            </a:r>
            <a:r>
              <a:rPr lang="fr-FR" sz="3600" dirty="0" err="1" smtClean="0"/>
              <a:t>will</a:t>
            </a:r>
            <a:r>
              <a:rPr lang="fr-FR" sz="3600" dirty="0" smtClean="0"/>
              <a:t> do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254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You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the </a:t>
            </a:r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… by </a:t>
            </a:r>
            <a:r>
              <a:rPr lang="fr-FR" dirty="0" err="1" smtClean="0"/>
              <a:t>reading</a:t>
            </a:r>
            <a:r>
              <a:rPr lang="fr-FR" dirty="0" smtClean="0"/>
              <a:t> the </a:t>
            </a:r>
            <a:r>
              <a:rPr lang="fr-FR" dirty="0" err="1" smtClean="0"/>
              <a:t>printed</a:t>
            </a:r>
            <a:r>
              <a:rPr lang="fr-FR" dirty="0" smtClean="0"/>
              <a:t> </a:t>
            </a:r>
            <a:r>
              <a:rPr lang="fr-FR" dirty="0" err="1" smtClean="0"/>
              <a:t>labwork</a:t>
            </a:r>
            <a:r>
              <a:rPr lang="fr-FR" dirty="0" smtClean="0"/>
              <a:t> </a:t>
            </a:r>
            <a:r>
              <a:rPr lang="fr-FR" dirty="0" err="1" smtClean="0"/>
              <a:t>subject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03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CPT linewidth – influence of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38200" y="1690688"/>
                <a:ext cx="8592958" cy="4124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Buffer-gas: avoids ground-state relaxation by collisions with the cell walls.</a:t>
                </a:r>
              </a:p>
              <a:p>
                <a:endParaRPr lang="en-US" sz="16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8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800" dirty="0" smtClean="0">
                  <a:solidFill>
                    <a:schemeClr val="tx2"/>
                  </a:solidFill>
                </a:endParaRP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Diffusion:</a:t>
                </a:r>
              </a:p>
              <a:p>
                <a:endParaRPr lang="en-US" dirty="0" smtClean="0">
                  <a:solidFill>
                    <a:schemeClr val="tx2"/>
                  </a:solidFill>
                </a:endParaRP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Collisions: </a:t>
                </a:r>
              </a:p>
              <a:p>
                <a:endParaRPr lang="en-US" dirty="0" smtClean="0">
                  <a:solidFill>
                    <a:schemeClr val="tx2"/>
                  </a:solidFill>
                </a:endParaRP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Spin-exchange coll.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=0.6875 </m:t>
                    </m:r>
                    <m:acc>
                      <m:accPr>
                        <m:chr m:val="̅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Cs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Cs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Total: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 smtClean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sz="2000" dirty="0" smtClean="0">
                    <a:solidFill>
                      <a:schemeClr val="tx2"/>
                    </a:solidFill>
                  </a:rPr>
                  <a:t>Compromise on </a:t>
                </a:r>
                <a:r>
                  <a:rPr lang="en-US" sz="2000" i="1" dirty="0" smtClean="0">
                    <a:solidFill>
                      <a:schemeClr val="tx2"/>
                    </a:solidFill>
                  </a:rPr>
                  <a:t>p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n-US" sz="2000" i="1" dirty="0" smtClean="0">
                    <a:solidFill>
                      <a:schemeClr val="tx2"/>
                    </a:solidFill>
                  </a:rPr>
                  <a:t>p</a:t>
                </a:r>
                <a:r>
                  <a:rPr lang="en-US" sz="2000" baseline="-25000" dirty="0" smtClean="0">
                    <a:solidFill>
                      <a:schemeClr val="tx2"/>
                    </a:solidFill>
                  </a:rPr>
                  <a:t>Cs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=&gt; optimal T for a given cell (</a:t>
                </a:r>
                <a:r>
                  <a:rPr lang="en-US" sz="2000" dirty="0" err="1" smtClean="0">
                    <a:solidFill>
                      <a:schemeClr val="tx2"/>
                    </a:solidFill>
                  </a:rPr>
                  <a:t>ie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Cs + buffer gas mixture)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sz="2000" i="1" dirty="0" smtClean="0">
                    <a:solidFill>
                      <a:schemeClr val="tx2"/>
                    </a:solidFill>
                  </a:rPr>
                  <a:t>T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n-US" sz="2000" i="1" dirty="0" smtClean="0">
                    <a:solidFill>
                      <a:schemeClr val="tx2"/>
                    </a:solidFill>
                  </a:rPr>
                  <a:t>p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p</a:t>
                </a:r>
                <a:r>
                  <a:rPr lang="en-US" sz="2000" baseline="-25000" dirty="0">
                    <a:solidFill>
                      <a:schemeClr val="tx2"/>
                    </a:solidFill>
                  </a:rPr>
                  <a:t>Cs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are crucial parameters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592958" cy="4124206"/>
              </a:xfrm>
              <a:prstGeom prst="rect">
                <a:avLst/>
              </a:prstGeom>
              <a:blipFill>
                <a:blip r:embed="rId2"/>
                <a:stretch>
                  <a:fillRect l="-1845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diffusion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63" y="2266752"/>
            <a:ext cx="3980869" cy="609972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9369473" y="2633712"/>
            <a:ext cx="2303463" cy="791607"/>
            <a:chOff x="1619349" y="1130077"/>
            <a:chExt cx="2303463" cy="791607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051720" y="1196752"/>
              <a:ext cx="1368152" cy="648072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Line 101"/>
            <p:cNvSpPr>
              <a:spLocks noChangeShapeType="1"/>
            </p:cNvSpPr>
            <p:nvPr/>
          </p:nvSpPr>
          <p:spPr bwMode="auto">
            <a:xfrm>
              <a:off x="1619349" y="1538064"/>
              <a:ext cx="2303463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CH"/>
            </a:p>
          </p:txBody>
        </p:sp>
        <p:sp>
          <p:nvSpPr>
            <p:cNvPr id="9" name="Oval 103"/>
            <p:cNvSpPr>
              <a:spLocks noChangeArrowheads="1"/>
            </p:cNvSpPr>
            <p:nvPr/>
          </p:nvSpPr>
          <p:spPr bwMode="auto">
            <a:xfrm>
              <a:off x="2340074" y="1412652"/>
              <a:ext cx="71438" cy="71437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CH"/>
            </a:p>
          </p:txBody>
        </p:sp>
        <p:sp>
          <p:nvSpPr>
            <p:cNvPr id="10" name="Freeform 105"/>
            <p:cNvSpPr>
              <a:spLocks/>
            </p:cNvSpPr>
            <p:nvPr/>
          </p:nvSpPr>
          <p:spPr bwMode="auto">
            <a:xfrm>
              <a:off x="2349599" y="1403127"/>
              <a:ext cx="8397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180"/>
                </a:cxn>
                <a:cxn ang="0">
                  <a:pos x="166" y="48"/>
                </a:cxn>
                <a:cxn ang="0">
                  <a:pos x="257" y="139"/>
                </a:cxn>
                <a:cxn ang="0">
                  <a:pos x="348" y="48"/>
                </a:cxn>
                <a:cxn ang="0">
                  <a:pos x="439" y="139"/>
                </a:cxn>
                <a:cxn ang="0">
                  <a:pos x="529" y="48"/>
                </a:cxn>
              </a:cxnLst>
              <a:rect l="0" t="0" r="r" b="b"/>
              <a:pathLst>
                <a:path w="529" h="180">
                  <a:moveTo>
                    <a:pt x="0" y="0"/>
                  </a:moveTo>
                  <a:cubicBezTo>
                    <a:pt x="34" y="60"/>
                    <a:pt x="68" y="120"/>
                    <a:pt x="102" y="180"/>
                  </a:cubicBezTo>
                  <a:lnTo>
                    <a:pt x="166" y="48"/>
                  </a:lnTo>
                  <a:lnTo>
                    <a:pt x="257" y="139"/>
                  </a:lnTo>
                  <a:lnTo>
                    <a:pt x="348" y="48"/>
                  </a:lnTo>
                  <a:lnTo>
                    <a:pt x="439" y="139"/>
                  </a:lnTo>
                  <a:lnTo>
                    <a:pt x="529" y="4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CH"/>
            </a:p>
          </p:txBody>
        </p:sp>
        <p:sp>
          <p:nvSpPr>
            <p:cNvPr id="11" name="Oval 106"/>
            <p:cNvSpPr>
              <a:spLocks noChangeArrowheads="1"/>
            </p:cNvSpPr>
            <p:nvPr/>
          </p:nvSpPr>
          <p:spPr bwMode="auto">
            <a:xfrm>
              <a:off x="2468662" y="1676177"/>
              <a:ext cx="71437" cy="71437"/>
            </a:xfrm>
            <a:prstGeom prst="ellipse">
              <a:avLst/>
            </a:prstGeom>
            <a:solidFill>
              <a:srgbClr val="009999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CH"/>
            </a:p>
          </p:txBody>
        </p:sp>
        <p:sp>
          <p:nvSpPr>
            <p:cNvPr id="12" name="Oval 107"/>
            <p:cNvSpPr>
              <a:spLocks noChangeArrowheads="1"/>
            </p:cNvSpPr>
            <p:nvPr/>
          </p:nvSpPr>
          <p:spPr bwMode="auto">
            <a:xfrm>
              <a:off x="2579787" y="1422177"/>
              <a:ext cx="71437" cy="71437"/>
            </a:xfrm>
            <a:prstGeom prst="ellipse">
              <a:avLst/>
            </a:prstGeom>
            <a:solidFill>
              <a:srgbClr val="009999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CH"/>
            </a:p>
          </p:txBody>
        </p:sp>
        <p:sp>
          <p:nvSpPr>
            <p:cNvPr id="13" name="Oval 108"/>
            <p:cNvSpPr>
              <a:spLocks noChangeArrowheads="1"/>
            </p:cNvSpPr>
            <p:nvPr/>
          </p:nvSpPr>
          <p:spPr bwMode="auto">
            <a:xfrm>
              <a:off x="2708374" y="1609502"/>
              <a:ext cx="71438" cy="71437"/>
            </a:xfrm>
            <a:prstGeom prst="ellipse">
              <a:avLst/>
            </a:prstGeom>
            <a:solidFill>
              <a:srgbClr val="009999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CH"/>
            </a:p>
          </p:txBody>
        </p:sp>
        <p:sp>
          <p:nvSpPr>
            <p:cNvPr id="14" name="Oval 109"/>
            <p:cNvSpPr>
              <a:spLocks noChangeArrowheads="1"/>
            </p:cNvSpPr>
            <p:nvPr/>
          </p:nvSpPr>
          <p:spPr bwMode="auto">
            <a:xfrm>
              <a:off x="2862362" y="1426939"/>
              <a:ext cx="71437" cy="71438"/>
            </a:xfrm>
            <a:prstGeom prst="ellipse">
              <a:avLst/>
            </a:prstGeom>
            <a:solidFill>
              <a:srgbClr val="009999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CH"/>
            </a:p>
          </p:txBody>
        </p:sp>
        <p:sp>
          <p:nvSpPr>
            <p:cNvPr id="15" name="Oval 110"/>
            <p:cNvSpPr>
              <a:spLocks noChangeArrowheads="1"/>
            </p:cNvSpPr>
            <p:nvPr/>
          </p:nvSpPr>
          <p:spPr bwMode="auto">
            <a:xfrm>
              <a:off x="3002062" y="1595214"/>
              <a:ext cx="71437" cy="71438"/>
            </a:xfrm>
            <a:prstGeom prst="ellipse">
              <a:avLst/>
            </a:prstGeom>
            <a:solidFill>
              <a:srgbClr val="009999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CH"/>
            </a:p>
          </p:txBody>
        </p:sp>
        <p:sp>
          <p:nvSpPr>
            <p:cNvPr id="16" name="Text Box 111"/>
            <p:cNvSpPr txBox="1">
              <a:spLocks noChangeArrowheads="1"/>
            </p:cNvSpPr>
            <p:nvPr/>
          </p:nvSpPr>
          <p:spPr bwMode="auto">
            <a:xfrm>
              <a:off x="2660749" y="1552352"/>
              <a:ext cx="489749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dirty="0" err="1" smtClean="0"/>
                <a:t>gas</a:t>
              </a:r>
              <a:endParaRPr lang="fr-FR" dirty="0"/>
            </a:p>
          </p:txBody>
        </p:sp>
        <p:sp>
          <p:nvSpPr>
            <p:cNvPr id="17" name="Text Box 112"/>
            <p:cNvSpPr txBox="1">
              <a:spLocks noChangeArrowheads="1"/>
            </p:cNvSpPr>
            <p:nvPr/>
          </p:nvSpPr>
          <p:spPr bwMode="auto">
            <a:xfrm>
              <a:off x="2124174" y="1130077"/>
              <a:ext cx="397866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dirty="0" smtClean="0"/>
                <a:t>Cs</a:t>
              </a:r>
              <a:endParaRPr lang="fr-FR" dirty="0"/>
            </a:p>
          </p:txBody>
        </p:sp>
      </p:grpSp>
      <p:pic>
        <p:nvPicPr>
          <p:cNvPr id="18" name="Image 17" descr="collisions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6313" y="2939207"/>
            <a:ext cx="2250250" cy="360040"/>
          </a:xfrm>
          <a:prstGeom prst="rect">
            <a:avLst/>
          </a:prstGeom>
        </p:spPr>
      </p:pic>
      <p:pic>
        <p:nvPicPr>
          <p:cNvPr id="19" name="Image 18" descr="BG-width.jp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363" y="4049345"/>
            <a:ext cx="3571862" cy="318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95778" y="4061032"/>
                <a:ext cx="6850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78" y="4061032"/>
                <a:ext cx="68505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/>
          <p:cNvSpPr txBox="1"/>
          <p:nvPr/>
        </p:nvSpPr>
        <p:spPr>
          <a:xfrm rot="21118592">
            <a:off x="5860985" y="2283806"/>
            <a:ext cx="24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Collisions with the walls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 rot="21085035">
            <a:off x="5630216" y="2857050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Collisions with the buffer gas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21054027">
            <a:off x="6279048" y="3469064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Cs-Cs collisions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473</Words>
  <Application>Microsoft Office PowerPoint</Application>
  <PresentationFormat>Grand écran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Mathematica1</vt:lpstr>
      <vt:lpstr>Symbol</vt:lpstr>
      <vt:lpstr>Thème Office</vt:lpstr>
      <vt:lpstr>Lab Work CPT-based Cs microcell Atomic Clock</vt:lpstr>
      <vt:lpstr>Reminder: Linear Spectroscopy (cf. Mileti, Lacroûte)</vt:lpstr>
      <vt:lpstr>Reminder: CPT in cell clocks (cf Mileti, Affolderbach)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CPT linewidth – influence of collisions</vt:lpstr>
      <vt:lpstr>Linear absorption – linewidth</vt:lpstr>
      <vt:lpstr>Linear absorption – linewidth</vt:lpstr>
      <vt:lpstr>Linear absorption – linewidth</vt:lpstr>
      <vt:lpstr>Linear absorption – linewidth</vt:lpstr>
      <vt:lpstr>Linear absorption – Beer-Lambert law</vt:lpstr>
      <vt:lpstr>Linear absorption – Beer-Lambert law</vt:lpstr>
      <vt:lpstr>Présentation PowerPoint</vt:lpstr>
    </vt:vector>
  </TitlesOfParts>
  <Company>FEMTO-ST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Work CPT-based Cs microcell Atomic Clock</dc:title>
  <dc:creator>clement.lacroute</dc:creator>
  <cp:lastModifiedBy>Clément LACROUTE </cp:lastModifiedBy>
  <cp:revision>51</cp:revision>
  <dcterms:created xsi:type="dcterms:W3CDTF">2018-06-20T12:52:04Z</dcterms:created>
  <dcterms:modified xsi:type="dcterms:W3CDTF">2019-06-26T14:36:25Z</dcterms:modified>
</cp:coreProperties>
</file>