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4" r:id="rId6"/>
    <p:sldId id="263" r:id="rId7"/>
    <p:sldId id="265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 snapToObjects="1">
      <p:cViewPr>
        <p:scale>
          <a:sx n="130" d="100"/>
          <a:sy n="130" d="100"/>
        </p:scale>
        <p:origin x="119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5F08-7A0E-5240-AD82-B8ACA7AAE5A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0E12F-C37E-074A-BD5F-44C0D356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23A469-5D7C-A84F-BAA9-324367B14186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47A-A846-8A4F-B88E-57BF3ABCFDFD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FB387-8FB0-D443-8A89-39F085377901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2F1-F4B9-2746-A7F9-97A70F52C499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005C9-073A-3D4E-996A-EDE9A270E0D5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79A3-57D9-BE4E-A439-A163B4E8F6C2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989-1FE9-4847-9B61-A21A6EB6E271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F68B-9D1D-6C4C-80B6-5A575882D8E7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BF6-504A-BE4C-BBE0-76F3A2EF6575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365E21-0AB5-6243-9B0F-EF4F88660898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63C5-825F-E84F-B1C6-A73748749200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735CE4-7F01-A245-A257-12448E1091EB}" type="datetime1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6216-5E34-904D-AEA8-8DCF8FF7F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– Attrition &amp;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19FA0-8924-2548-AE86-2EFF3FDF9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presents an analysis of attrition and monthly salary for </a:t>
            </a:r>
            <a:r>
              <a:rPr lang="en-US" i="1" dirty="0"/>
              <a:t>your</a:t>
            </a:r>
            <a:r>
              <a:rPr lang="en-US" dirty="0"/>
              <a:t>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2CC75-36C0-7A4B-9233-459682C9EADE}"/>
              </a:ext>
            </a:extLst>
          </p:cNvPr>
          <p:cNvSpPr txBox="1"/>
          <p:nvPr/>
        </p:nvSpPr>
        <p:spPr>
          <a:xfrm>
            <a:off x="7657868" y="5305599"/>
            <a:ext cx="3995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Chris Roche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MSDS 6306: Doing Data Science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February 20,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1CC3E-1F07-6D49-ABA4-2B0B8AB6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111-CF62-E543-B999-54DCE301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FA14-59DA-8647-B7F0-9F541477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517" y="2196825"/>
            <a:ext cx="6408965" cy="3678303"/>
          </a:xfrm>
        </p:spPr>
        <p:txBody>
          <a:bodyPr>
            <a:normAutofit/>
          </a:bodyPr>
          <a:lstStyle/>
          <a:p>
            <a:r>
              <a:rPr lang="en-US" sz="2400" dirty="0"/>
              <a:t>Overview of data</a:t>
            </a:r>
          </a:p>
          <a:p>
            <a:r>
              <a:rPr lang="en-US" sz="2400" dirty="0"/>
              <a:t>Attrition and 3 leading contributors</a:t>
            </a:r>
          </a:p>
          <a:p>
            <a:r>
              <a:rPr lang="en-US" sz="2400" dirty="0"/>
              <a:t>Predicting attrition</a:t>
            </a:r>
          </a:p>
          <a:p>
            <a:r>
              <a:rPr lang="en-US" sz="2400" dirty="0"/>
              <a:t>Linear Regression and monthly salary</a:t>
            </a:r>
          </a:p>
          <a:p>
            <a:r>
              <a:rPr lang="en-US" sz="2400" dirty="0"/>
              <a:t>Helpful insights to make data driven decisions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5CD6-8811-9A4A-BE5C-ADF4FE9C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C3A6-A3C6-8C4F-AF5D-9D97118B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094B-63E4-7943-B432-236F2D72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339" y="2253974"/>
            <a:ext cx="6327322" cy="3678303"/>
          </a:xfrm>
        </p:spPr>
        <p:txBody>
          <a:bodyPr>
            <a:normAutofit/>
          </a:bodyPr>
          <a:lstStyle/>
          <a:p>
            <a:r>
              <a:rPr lang="en-US" sz="2400" dirty="0"/>
              <a:t>Overview of data</a:t>
            </a:r>
          </a:p>
          <a:p>
            <a:r>
              <a:rPr lang="en-US" sz="2400" dirty="0"/>
              <a:t>Attrition and 3 leading contributors</a:t>
            </a:r>
          </a:p>
          <a:p>
            <a:r>
              <a:rPr lang="en-US" sz="2400" dirty="0"/>
              <a:t>Predicting attrition</a:t>
            </a:r>
          </a:p>
          <a:p>
            <a:r>
              <a:rPr lang="en-US" sz="2400" dirty="0"/>
              <a:t>Linear Regression and monthly salary</a:t>
            </a:r>
          </a:p>
          <a:p>
            <a:r>
              <a:rPr lang="en-US" sz="2400" dirty="0"/>
              <a:t>Helpful insights to make data driven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E37A-FBF2-6D4B-B0FF-858C9CAE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427E-73C3-D44E-B08E-A4EED79F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D3CF-1996-9843-A76A-C2E141CE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750337" cy="39753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Employee data set used for exploratory data analysis had </a:t>
            </a:r>
            <a:r>
              <a:rPr lang="en-US" sz="2400" b="1" dirty="0"/>
              <a:t>870 observations</a:t>
            </a:r>
          </a:p>
          <a:p>
            <a:r>
              <a:rPr lang="en-US" sz="2400" dirty="0"/>
              <a:t>There were </a:t>
            </a:r>
            <a:r>
              <a:rPr lang="en-US" sz="2400" b="1" dirty="0"/>
              <a:t>36 variables </a:t>
            </a:r>
            <a:r>
              <a:rPr lang="en-US" sz="2400" dirty="0"/>
              <a:t>per observations:</a:t>
            </a:r>
          </a:p>
          <a:p>
            <a:pPr lvl="1"/>
            <a:r>
              <a:rPr lang="en-US" sz="2000" dirty="0"/>
              <a:t>Satisfaction: job, environment, relationship with manager, work life balance</a:t>
            </a:r>
          </a:p>
          <a:p>
            <a:pPr lvl="1"/>
            <a:r>
              <a:rPr lang="en-US" sz="2000" dirty="0"/>
              <a:t>Years: with company, in current position, total working years</a:t>
            </a:r>
          </a:p>
          <a:p>
            <a:pPr lvl="1"/>
            <a:r>
              <a:rPr lang="en-US" sz="2000" dirty="0"/>
              <a:t>Income rates: daily, weekly, monthly</a:t>
            </a:r>
          </a:p>
          <a:p>
            <a:r>
              <a:rPr lang="en-US" sz="2400" dirty="0"/>
              <a:t>The data set was complete and contained </a:t>
            </a:r>
            <a:r>
              <a:rPr lang="en-US" sz="2400" b="1" dirty="0"/>
              <a:t>no missing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813F0-E93D-A340-9FB5-E7BEB74E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Image result for employee clipart">
            <a:extLst>
              <a:ext uri="{FF2B5EF4-FFF2-40B4-BE49-F238E27FC236}">
                <a16:creationId xmlns:a16="http://schemas.microsoft.com/office/drawing/2014/main" id="{C30BCAB5-5A49-1A48-A201-59AA65F4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29" y="2465680"/>
            <a:ext cx="4143911" cy="31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5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EDAB-1723-1B44-B09D-B49672AA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F4EB-A543-6B4B-9EA7-C9E8E946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56322" cy="3975348"/>
          </a:xfrm>
        </p:spPr>
        <p:txBody>
          <a:bodyPr>
            <a:normAutofit/>
          </a:bodyPr>
          <a:lstStyle/>
          <a:p>
            <a:r>
              <a:rPr lang="en-US" sz="2000" dirty="0"/>
              <a:t>Three leading contributors to attrition:</a:t>
            </a:r>
          </a:p>
          <a:p>
            <a:pPr lvl="1"/>
            <a:r>
              <a:rPr lang="en-US" sz="1800" dirty="0"/>
              <a:t>Job level (levels from 1 – 5)</a:t>
            </a:r>
          </a:p>
          <a:p>
            <a:pPr lvl="1"/>
            <a:r>
              <a:rPr lang="en-US" sz="1800" dirty="0"/>
              <a:t>Number of companies worked for</a:t>
            </a:r>
          </a:p>
          <a:p>
            <a:pPr lvl="1"/>
            <a:r>
              <a:rPr lang="en-US" sz="1800" dirty="0"/>
              <a:t>Years at the company</a:t>
            </a:r>
          </a:p>
          <a:p>
            <a:pPr lvl="1"/>
            <a:endParaRPr lang="en-US" sz="1800" dirty="0"/>
          </a:p>
          <a:p>
            <a:r>
              <a:rPr lang="en-US" sz="2000" dirty="0"/>
              <a:t>Utilized K-Nearest Neighbor model</a:t>
            </a:r>
          </a:p>
          <a:p>
            <a:pPr lvl="1"/>
            <a:r>
              <a:rPr lang="en-US" sz="1800" dirty="0"/>
              <a:t>K = 5</a:t>
            </a:r>
          </a:p>
          <a:p>
            <a:pPr lvl="1"/>
            <a:r>
              <a:rPr lang="en-US" sz="1800" dirty="0"/>
              <a:t>Accuracy contained in the table to the right</a:t>
            </a:r>
          </a:p>
          <a:p>
            <a:pPr lvl="1"/>
            <a:r>
              <a:rPr lang="en-US" sz="1800" dirty="0"/>
              <a:t>P-value of less than 0.05 shows the results are statistically significant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A5CB9F3-10A9-9444-9279-808797641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17820"/>
              </p:ext>
            </p:extLst>
          </p:nvPr>
        </p:nvGraphicFramePr>
        <p:xfrm>
          <a:off x="6237515" y="2648047"/>
          <a:ext cx="470535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649">
                  <a:extLst>
                    <a:ext uri="{9D8B030D-6E8A-4147-A177-3AD203B41FA5}">
                      <a16:colId xmlns:a16="http://schemas.microsoft.com/office/drawing/2014/main" val="675494461"/>
                    </a:ext>
                  </a:extLst>
                </a:gridCol>
                <a:gridCol w="2221702">
                  <a:extLst>
                    <a:ext uri="{9D8B030D-6E8A-4147-A177-3AD203B41FA5}">
                      <a16:colId xmlns:a16="http://schemas.microsoft.com/office/drawing/2014/main" val="3750354671"/>
                    </a:ext>
                  </a:extLst>
                </a:gridCol>
              </a:tblGrid>
              <a:tr h="227266">
                <a:tc>
                  <a:txBody>
                    <a:bodyPr/>
                    <a:lstStyle/>
                    <a:p>
                      <a:r>
                        <a:rPr lang="en-US" sz="24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9955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292717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r>
                        <a:rPr lang="en-US" sz="2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9479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r>
                        <a:rPr lang="en-US" sz="2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7413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r>
                        <a:rPr lang="en-US" sz="2400" dirty="0"/>
                        <a:t>Accuracy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[82.7, 91.1]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12286"/>
                  </a:ext>
                </a:extLst>
              </a:tr>
              <a:tr h="208726">
                <a:tc>
                  <a:txBody>
                    <a:bodyPr/>
                    <a:lstStyle/>
                    <a:p>
                      <a:r>
                        <a:rPr lang="en-US" sz="2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27215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5ADF2-6838-3044-99E7-B9DF68F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3389-CB75-FE43-8ADE-46B730E6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contributors –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CD91-C9FC-5143-AF2D-88E44F37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76929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Employee Job Level:</a:t>
            </a:r>
          </a:p>
          <a:p>
            <a:r>
              <a:rPr lang="en-US" sz="2000" dirty="0"/>
              <a:t>As the Job Level increases from 1 to 5, the number of employees who have voluntarily left decreases</a:t>
            </a:r>
          </a:p>
          <a:p>
            <a:pPr lvl="1"/>
            <a:r>
              <a:rPr lang="en-US" sz="1800" dirty="0"/>
              <a:t>This suggests that senior level employees are more likely to stay with the company than entry level or junior hires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1BC1C-9F72-AD42-BDE7-59EC552A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23" y="2107350"/>
            <a:ext cx="6233891" cy="382459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6A7B-2922-E04D-A49D-70819132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3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3389-CB75-FE43-8ADE-46B730E6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contributors –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CD91-C9FC-5143-AF2D-88E44F37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76929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Number of companies the employee has worked for:</a:t>
            </a:r>
          </a:p>
          <a:p>
            <a:r>
              <a:rPr lang="en-US" sz="2000" dirty="0"/>
              <a:t>The tile graph suggests the less companies a person has worked for in their career, the less likely they are to voluntarily leave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5D68E-4904-CB40-AAE0-C4B30380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258" y="2180496"/>
            <a:ext cx="6368740" cy="3861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3B4AE-56ED-724C-B808-05F66899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2E84-359E-484C-9CAF-59C5CE90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Contributors –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AE75-481B-4647-9599-65AF1B63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Years at the company:</a:t>
            </a:r>
          </a:p>
          <a:p>
            <a:r>
              <a:rPr lang="en-US" sz="2000" dirty="0"/>
              <a:t>On average, the longer a person is employed by the company the less likely they are to leave</a:t>
            </a:r>
          </a:p>
          <a:p>
            <a:pPr lvl="1"/>
            <a:r>
              <a:rPr lang="en-US" sz="1800" dirty="0"/>
              <a:t>Median – Attrition ‘Yes’: 3 years</a:t>
            </a:r>
          </a:p>
          <a:p>
            <a:pPr lvl="1"/>
            <a:r>
              <a:rPr lang="en-US" sz="1800" dirty="0"/>
              <a:t>Median – Attrition ‘No’: 6 years</a:t>
            </a:r>
          </a:p>
          <a:p>
            <a:r>
              <a:rPr lang="en-US" sz="2000" dirty="0"/>
              <a:t>This suggests years ~2 – 6 are key for employees to determine whether they stay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56DEE-6564-A84F-85F6-5087D95C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04" y="2180496"/>
            <a:ext cx="5562600" cy="341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9025-1ED5-D14E-B008-69975D00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5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0CC6-6274-654B-B63F-2767A08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8A33-7370-314A-88ED-BEA35553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98399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Predicted Monthly Salary:</a:t>
            </a:r>
          </a:p>
          <a:p>
            <a:pPr marL="324000" lvl="1" indent="0">
              <a:buNone/>
            </a:pPr>
            <a:r>
              <a:rPr lang="en-US" sz="2000" dirty="0"/>
              <a:t>       2535.4563 + 57.3128 * (Total Working Years)</a:t>
            </a:r>
          </a:p>
          <a:p>
            <a:r>
              <a:rPr lang="en-US" sz="2000" dirty="0"/>
              <a:t>Generating new terms for Total Working Years Squared and Total Working Years Cubed reduced RSME marginally</a:t>
            </a:r>
          </a:p>
          <a:p>
            <a:r>
              <a:rPr lang="en-US" sz="2000" dirty="0"/>
              <a:t>Achieved </a:t>
            </a:r>
            <a:r>
              <a:rPr lang="en-US" sz="2000" b="1" dirty="0"/>
              <a:t>RSME of &lt; $2716</a:t>
            </a:r>
          </a:p>
          <a:p>
            <a:r>
              <a:rPr lang="en-US" sz="2000" dirty="0"/>
              <a:t>Adjusted </a:t>
            </a:r>
            <a:r>
              <a:rPr lang="en-US" sz="2000" b="1" dirty="0"/>
              <a:t>R-Squared of 0.5873</a:t>
            </a:r>
          </a:p>
          <a:p>
            <a:pPr lvl="1"/>
            <a:r>
              <a:rPr lang="en-US" sz="1800" dirty="0"/>
              <a:t>About 59% of predicted monthly income can be attributed to total working years of the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41F90-3694-6C47-AEB4-E9496C21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947" y="2102689"/>
            <a:ext cx="5049612" cy="40531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41FC8-C267-0B40-968F-91B6D17F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671D-6A36-A443-AFEE-E08764C4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by 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F4E3-163C-A045-8791-EFAAD60B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755160" cy="3678303"/>
          </a:xfrm>
        </p:spPr>
        <p:txBody>
          <a:bodyPr/>
          <a:lstStyle/>
          <a:p>
            <a:r>
              <a:rPr lang="en-US" dirty="0"/>
              <a:t>Mean satisfaction by Job Role</a:t>
            </a:r>
          </a:p>
          <a:p>
            <a:pPr lvl="1"/>
            <a:r>
              <a:rPr lang="en-US" dirty="0"/>
              <a:t>Measuring Job, Environment, and Relationship with manager. Levels from 1 – 4, higher is better</a:t>
            </a:r>
          </a:p>
          <a:p>
            <a:pPr lvl="1"/>
            <a:r>
              <a:rPr lang="en-US" dirty="0"/>
              <a:t>On average, Manufacturing Directors have highest satisfaction and </a:t>
            </a:r>
            <a:r>
              <a:rPr lang="en-US" b="1" dirty="0"/>
              <a:t>Research Directors </a:t>
            </a:r>
            <a:r>
              <a:rPr lang="en-US" dirty="0"/>
              <a:t>have lowest</a:t>
            </a:r>
          </a:p>
          <a:p>
            <a:pPr lvl="1"/>
            <a:endParaRPr lang="en-US" dirty="0"/>
          </a:p>
          <a:p>
            <a:r>
              <a:rPr lang="en-US" dirty="0"/>
              <a:t>Attrition by Job Role, highest and lowest</a:t>
            </a:r>
          </a:p>
          <a:p>
            <a:pPr lvl="1"/>
            <a:r>
              <a:rPr lang="en-US" b="1" dirty="0"/>
              <a:t>Research Director</a:t>
            </a:r>
            <a:r>
              <a:rPr lang="en-US" dirty="0"/>
              <a:t>: 98% / 2%   (No  /  Yes)</a:t>
            </a:r>
          </a:p>
          <a:p>
            <a:pPr lvl="1"/>
            <a:r>
              <a:rPr lang="en-US" dirty="0"/>
              <a:t>Human Resources: 78%  /  22%   (No  /  Yes)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F40FB-DFE8-5D41-B28B-D3060719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04" y="4277649"/>
            <a:ext cx="4426481" cy="21950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1CE2-9506-E446-82DE-2505600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29FBA32-F4A2-F04C-A682-0BE357AF5289}"/>
              </a:ext>
            </a:extLst>
          </p:cNvPr>
          <p:cNvSpPr/>
          <p:nvPr/>
        </p:nvSpPr>
        <p:spPr>
          <a:xfrm>
            <a:off x="5336354" y="4817485"/>
            <a:ext cx="4506932" cy="176646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CF998EE-3500-3E4F-98F8-6D0E3A9C96F4}"/>
              </a:ext>
            </a:extLst>
          </p:cNvPr>
          <p:cNvSpPr/>
          <p:nvPr/>
        </p:nvSpPr>
        <p:spPr>
          <a:xfrm>
            <a:off x="5336353" y="5423041"/>
            <a:ext cx="4506932" cy="176646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E63F76-DB50-BE46-9F1E-BC6D4A605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54" y="2050930"/>
            <a:ext cx="6495090" cy="201134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B9A7D382-C97A-A346-AC24-5C1ADC079460}"/>
              </a:ext>
            </a:extLst>
          </p:cNvPr>
          <p:cNvSpPr/>
          <p:nvPr/>
        </p:nvSpPr>
        <p:spPr>
          <a:xfrm>
            <a:off x="5336352" y="3118572"/>
            <a:ext cx="6495091" cy="353291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368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162</TotalTime>
  <Words>506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Case Study 2 – Attrition &amp; Salary</vt:lpstr>
      <vt:lpstr>Agenda</vt:lpstr>
      <vt:lpstr>Overview of the data</vt:lpstr>
      <vt:lpstr>Attrition overview</vt:lpstr>
      <vt:lpstr>Attrition contributors – one</vt:lpstr>
      <vt:lpstr>Attrition contributors – two</vt:lpstr>
      <vt:lpstr>Attrition Contributors – three</vt:lpstr>
      <vt:lpstr>Monthly salary</vt:lpstr>
      <vt:lpstr>Insights by job role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 – Attrition &amp; Salary</dc:title>
  <dc:creator>Roche, Chris Roche</dc:creator>
  <cp:lastModifiedBy>Roche, Chris Roche</cp:lastModifiedBy>
  <cp:revision>52</cp:revision>
  <dcterms:created xsi:type="dcterms:W3CDTF">2021-02-22T00:10:35Z</dcterms:created>
  <dcterms:modified xsi:type="dcterms:W3CDTF">2021-02-22T02:52:58Z</dcterms:modified>
</cp:coreProperties>
</file>