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6A658"/>
    <a:srgbClr val="C2DB5A"/>
    <a:srgbClr val="7F65A3"/>
    <a:srgbClr val="7D8E3F"/>
    <a:srgbClr val="614784"/>
    <a:srgbClr val="E49136"/>
    <a:srgbClr val="DA6027"/>
    <a:srgbClr val="248C7E"/>
    <a:srgbClr val="DEDE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54" autoAdjust="0"/>
  </p:normalViewPr>
  <p:slideViewPr>
    <p:cSldViewPr snapToGrid="0" snapToObjects="1">
      <p:cViewPr varScale="1">
        <p:scale>
          <a:sx n="70" d="100"/>
          <a:sy n="70" d="100"/>
        </p:scale>
        <p:origin x="-21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C8C29-83A6-8444-A8FA-484ECFD4A12F}" type="datetimeFigureOut">
              <a:rPr lang="en-US" smtClean="0"/>
              <a:t>1/31/13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B0202-BA54-584F-8E42-5F8664D31032}" type="slidenum">
              <a:rPr lang="en-US" smtClean="0"/>
              <a:t>‹#›</a:t>
            </a:fld>
            <a:endParaRPr lang="en-US"/>
          </a:p>
        </p:txBody>
      </p:sp>
    </p:spTree>
    <p:extLst>
      <p:ext uri="{BB962C8B-B14F-4D97-AF65-F5344CB8AC3E}">
        <p14:creationId xmlns:p14="http://schemas.microsoft.com/office/powerpoint/2010/main" val="24294626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Puppet</a:t>
            </a:r>
            <a:r>
              <a:rPr lang="en-US" baseline="0" dirty="0" smtClean="0"/>
              <a:t> offers Education and Certification for System Administrators and for Developers.</a:t>
            </a:r>
          </a:p>
          <a:p>
            <a:pPr marL="171450" indent="-171450">
              <a:buFont typeface="Arial"/>
              <a:buChar char="•"/>
            </a:pPr>
            <a:r>
              <a:rPr lang="en-US" baseline="0" dirty="0" smtClean="0"/>
              <a:t>Puppet Fundamentals for System Administrators is the foundation course for all Puppet Education and Certification, regardless of the job role of the learner.</a:t>
            </a:r>
          </a:p>
          <a:p>
            <a:pPr marL="171450" indent="-171450">
              <a:buFont typeface="Arial"/>
              <a:buChar char="•"/>
            </a:pPr>
            <a:r>
              <a:rPr lang="en-US" baseline="0" dirty="0" smtClean="0"/>
              <a:t>All Puppet training courses are taught using Puppet Enterprise in the classroom, but teaching concepts and skills that apply equally to both Open Source and Enterprise software.</a:t>
            </a:r>
          </a:p>
          <a:p>
            <a:pPr marL="171450" indent="-171450">
              <a:buFont typeface="Arial"/>
              <a:buChar char="•"/>
            </a:pPr>
            <a:r>
              <a:rPr lang="en-US" baseline="0" dirty="0" smtClean="0"/>
              <a:t>Puppet Fundamentals for System Administrators covers content that is about 80% focused on System Administration to get learners comfortable with Puppet software using best practices.</a:t>
            </a:r>
          </a:p>
          <a:p>
            <a:pPr marL="171450" indent="-171450">
              <a:buFont typeface="Arial"/>
              <a:buChar char="•"/>
            </a:pPr>
            <a:r>
              <a:rPr lang="en-US" baseline="0" dirty="0" smtClean="0"/>
              <a:t>There is no track-specific course for System Administrators beyond Puppet Fundamentals for System Administrators. Once Customers master the skills and principles taught in Puppet Fundamentals and are comfortable using Puppet Masters and Agents for system administration, they are ready to take the PPT-201 exam to test their skills.</a:t>
            </a:r>
          </a:p>
          <a:p>
            <a:pPr marL="171450" indent="-171450">
              <a:buFont typeface="Arial"/>
              <a:buChar char="•"/>
            </a:pPr>
            <a:r>
              <a:rPr lang="en-US" baseline="0" dirty="0" smtClean="0"/>
              <a:t>Passing the PPT-201 exam earns the Puppet Professional Industry Certification.</a:t>
            </a:r>
          </a:p>
          <a:p>
            <a:pPr marL="171450" indent="-171450">
              <a:buFont typeface="Arial"/>
              <a:buChar char="•"/>
            </a:pPr>
            <a:r>
              <a:rPr lang="en-US" baseline="0" dirty="0" smtClean="0"/>
              <a:t>For Developers, Puppet will offer the track-specific courses Introduction to Ruby and Extending Puppet using Ruby, which cover Ruby basics and Puppet development skills required to write Custom Facts, Functions, Types and Providers, and Reports to extend Puppets out of box functionality.</a:t>
            </a:r>
          </a:p>
          <a:p>
            <a:pPr marL="171450" indent="-171450">
              <a:buFont typeface="Arial"/>
              <a:buChar char="•"/>
            </a:pPr>
            <a:r>
              <a:rPr lang="en-US" baseline="0" dirty="0" smtClean="0"/>
              <a:t>Mastering the skills taught in Extending Puppet using Ruby as well as the skills from Puppet Fundamentals for System Administrators and a day to day comfort level with administering systems using Puppet and writing extensions for Puppet readies a candidate to take the PPT-301 exam to test Puppet Development skills. </a:t>
            </a:r>
          </a:p>
          <a:p>
            <a:pPr marL="171450" indent="-171450">
              <a:buFont typeface="Arial"/>
              <a:buChar char="•"/>
            </a:pPr>
            <a:r>
              <a:rPr lang="en-US" baseline="0" dirty="0" smtClean="0"/>
              <a:t>Passing the PPT-301 exam earns the Puppet Developer certification. </a:t>
            </a:r>
          </a:p>
          <a:p>
            <a:pPr marL="171450" indent="-171450">
              <a:buFont typeface="Arial"/>
              <a:buChar char="•"/>
            </a:pPr>
            <a:r>
              <a:rPr lang="en-US" baseline="0" dirty="0" smtClean="0"/>
              <a:t>For System Administrators and Puppet Developers alike, the course Advanced Puppet for Puppet Masters offers additional skills and learning to continue a students education by teaching more advanced concepts in using Puppet, such as Code-Data separation, Scaling Puppet, Advanced Puppet Resources, Advanced Puppet Reporting, and </a:t>
            </a:r>
            <a:r>
              <a:rPr lang="en-US" baseline="0" dirty="0" err="1" smtClean="0"/>
              <a:t>MCollective</a:t>
            </a:r>
            <a:r>
              <a:rPr lang="en-US" baseline="0" dirty="0" smtClean="0"/>
              <a:t>.</a:t>
            </a:r>
          </a:p>
          <a:p>
            <a:pPr marL="171450" indent="-171450">
              <a:buFont typeface="Arial"/>
              <a:buChar char="•"/>
            </a:pPr>
            <a:r>
              <a:rPr lang="en-US" baseline="0" dirty="0" smtClean="0"/>
              <a:t>Advanced Puppet for Puppet Masters focuses on topics that are equally applicable to System Administrators and Developers.</a:t>
            </a:r>
          </a:p>
          <a:p>
            <a:pPr marL="171450" indent="-171450">
              <a:buFont typeface="Arial"/>
              <a:buChar char="•"/>
            </a:pPr>
            <a:r>
              <a:rPr lang="en-US" baseline="0" dirty="0" smtClean="0"/>
              <a:t>There is no certification exam to follow the Advanced Puppet for Puppet Masters course at this time. </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711B0202-BA54-584F-8E42-5F8664D31032}" type="slidenum">
              <a:rPr lang="en-US" smtClean="0"/>
              <a:t>1</a:t>
            </a:fld>
            <a:endParaRPr lang="en-US"/>
          </a:p>
        </p:txBody>
      </p:sp>
    </p:spTree>
    <p:extLst>
      <p:ext uri="{BB962C8B-B14F-4D97-AF65-F5344CB8AC3E}">
        <p14:creationId xmlns:p14="http://schemas.microsoft.com/office/powerpoint/2010/main" val="213586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EDFFDC-13F6-CE4F-8C46-5F931785D57F}" type="datetimeFigureOut">
              <a:rPr lang="en-US" smtClean="0"/>
              <a:t>1/31/13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24970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DFFDC-13F6-CE4F-8C46-5F931785D57F}" type="datetimeFigureOut">
              <a:rPr lang="en-US" smtClean="0"/>
              <a:t>1/31/13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116398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DFFDC-13F6-CE4F-8C46-5F931785D57F}" type="datetimeFigureOut">
              <a:rPr lang="en-US" smtClean="0"/>
              <a:t>1/31/13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9278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DFFDC-13F6-CE4F-8C46-5F931785D57F}" type="datetimeFigureOut">
              <a:rPr lang="en-US" smtClean="0"/>
              <a:t>1/31/13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351298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DFFDC-13F6-CE4F-8C46-5F931785D57F}" type="datetimeFigureOut">
              <a:rPr lang="en-US" smtClean="0"/>
              <a:t>1/31/13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45533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EDFFDC-13F6-CE4F-8C46-5F931785D57F}" type="datetimeFigureOut">
              <a:rPr lang="en-US" smtClean="0"/>
              <a:t>1/31/13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39006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EDFFDC-13F6-CE4F-8C46-5F931785D57F}" type="datetimeFigureOut">
              <a:rPr lang="en-US" smtClean="0"/>
              <a:t>1/31/13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161937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EDFFDC-13F6-CE4F-8C46-5F931785D57F}" type="datetimeFigureOut">
              <a:rPr lang="en-US" smtClean="0"/>
              <a:t>1/31/13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98736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DFFDC-13F6-CE4F-8C46-5F931785D57F}" type="datetimeFigureOut">
              <a:rPr lang="en-US" smtClean="0"/>
              <a:t>1/31/13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5815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DFFDC-13F6-CE4F-8C46-5F931785D57F}" type="datetimeFigureOut">
              <a:rPr lang="en-US" smtClean="0"/>
              <a:t>1/31/13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289051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DFFDC-13F6-CE4F-8C46-5F931785D57F}" type="datetimeFigureOut">
              <a:rPr lang="en-US" smtClean="0"/>
              <a:t>1/31/13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A91E-A8B9-CD4C-870B-793F88F84D1F}" type="slidenum">
              <a:rPr lang="en-US" smtClean="0"/>
              <a:t>‹#›</a:t>
            </a:fld>
            <a:endParaRPr lang="en-US"/>
          </a:p>
        </p:txBody>
      </p:sp>
    </p:spTree>
    <p:extLst>
      <p:ext uri="{BB962C8B-B14F-4D97-AF65-F5344CB8AC3E}">
        <p14:creationId xmlns:p14="http://schemas.microsoft.com/office/powerpoint/2010/main" val="19623484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DFFDC-13F6-CE4F-8C46-5F931785D57F}" type="datetimeFigureOut">
              <a:rPr lang="en-US" smtClean="0"/>
              <a:t>1/31/13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4A91E-A8B9-CD4C-870B-793F88F84D1F}" type="slidenum">
              <a:rPr lang="en-US" smtClean="0"/>
              <a:t>‹#›</a:t>
            </a:fld>
            <a:endParaRPr lang="en-US"/>
          </a:p>
        </p:txBody>
      </p:sp>
    </p:spTree>
    <p:extLst>
      <p:ext uri="{BB962C8B-B14F-4D97-AF65-F5344CB8AC3E}">
        <p14:creationId xmlns:p14="http://schemas.microsoft.com/office/powerpoint/2010/main" val="363860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48993793"/>
              </p:ext>
            </p:extLst>
          </p:nvPr>
        </p:nvGraphicFramePr>
        <p:xfrm>
          <a:off x="832104" y="1357706"/>
          <a:ext cx="8327963" cy="5503920"/>
        </p:xfrm>
        <a:graphic>
          <a:graphicData uri="http://schemas.openxmlformats.org/drawingml/2006/table">
            <a:tbl>
              <a:tblPr firstRow="1" bandRow="1">
                <a:tableStyleId>{5C22544A-7EE6-4342-B048-85BDC9FD1C3A}</a:tableStyleId>
              </a:tblPr>
              <a:tblGrid>
                <a:gridCol w="1503621"/>
                <a:gridCol w="3386802"/>
                <a:gridCol w="3437540"/>
              </a:tblGrid>
              <a:tr h="671567">
                <a:tc>
                  <a:txBody>
                    <a:bodyPr/>
                    <a:lstStyle/>
                    <a:p>
                      <a:r>
                        <a:rPr lang="en-US" sz="2000" b="1" dirty="0" smtClean="0">
                          <a:solidFill>
                            <a:srgbClr val="000000"/>
                          </a:solidFill>
                        </a:rPr>
                        <a:t>Track</a:t>
                      </a:r>
                      <a:endParaRPr lang="en-US" sz="2000" b="1"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System</a:t>
                      </a:r>
                      <a:r>
                        <a:rPr lang="en-US" sz="2000" b="1" baseline="0" dirty="0" smtClean="0">
                          <a:solidFill>
                            <a:schemeClr val="tx1"/>
                          </a:solidFill>
                        </a:rPr>
                        <a:t> Admin</a:t>
                      </a:r>
                      <a:endParaRPr lang="en-US" sz="2000" b="1" dirty="0">
                        <a:solidFill>
                          <a:schemeClr val="tx1"/>
                        </a:solidFill>
                      </a:endParaRPr>
                    </a:p>
                  </a:txBody>
                  <a:tcPr anchor="ctr">
                    <a:lnL w="12700" cmpd="sng">
                      <a:noFill/>
                    </a:lnL>
                    <a:solidFill>
                      <a:srgbClr val="C2DB5A"/>
                    </a:solidFill>
                  </a:tcPr>
                </a:tc>
                <a:tc>
                  <a:txBody>
                    <a:bodyPr/>
                    <a:lstStyle/>
                    <a:p>
                      <a:pPr algn="ctr"/>
                      <a:r>
                        <a:rPr lang="en-US" sz="2000" b="1" dirty="0" smtClean="0">
                          <a:solidFill>
                            <a:srgbClr val="000000"/>
                          </a:solidFill>
                        </a:rPr>
                        <a:t>Developer</a:t>
                      </a:r>
                      <a:endParaRPr lang="en-US" sz="2000" b="1" dirty="0">
                        <a:solidFill>
                          <a:srgbClr val="000000"/>
                        </a:solidFill>
                      </a:endParaRPr>
                    </a:p>
                  </a:txBody>
                  <a:tcPr anchor="ctr">
                    <a:solidFill>
                      <a:srgbClr val="F6A658"/>
                    </a:solidFill>
                  </a:tcPr>
                </a:tc>
              </a:tr>
              <a:tr h="1153341">
                <a:tc>
                  <a:txBody>
                    <a:bodyPr/>
                    <a:lstStyle/>
                    <a:p>
                      <a:r>
                        <a:rPr lang="en-US" b="1" dirty="0" smtClean="0"/>
                        <a:t>Foundation Course</a:t>
                      </a:r>
                      <a:endParaRPr lang="en-US" b="1"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pPr algn="ctr"/>
                      <a:r>
                        <a:rPr lang="en-US" b="1" dirty="0" smtClean="0"/>
                        <a:t>Puppet Fundamentals</a:t>
                      </a:r>
                      <a:br>
                        <a:rPr lang="en-US" b="1" dirty="0" smtClean="0"/>
                      </a:br>
                      <a:r>
                        <a:rPr lang="en-US" dirty="0" smtClean="0"/>
                        <a:t>for System Administrators</a:t>
                      </a:r>
                      <a:endParaRPr lang="en-US" dirty="0"/>
                    </a:p>
                  </a:txBody>
                  <a:tcPr anchor="ctr">
                    <a:lnL w="12700" cmpd="sng">
                      <a:noFill/>
                    </a:lnL>
                    <a:lnB w="12700" cmpd="sng">
                      <a:noFill/>
                    </a:lnB>
                    <a:gradFill flip="none" rotWithShape="1">
                      <a:gsLst>
                        <a:gs pos="63000">
                          <a:srgbClr val="C2DB5A"/>
                        </a:gs>
                        <a:gs pos="97000">
                          <a:srgbClr val="F6A658"/>
                        </a:gs>
                      </a:gsLst>
                      <a:lin ang="0" scaled="1"/>
                      <a:tileRect/>
                    </a:gradFill>
                  </a:tcPr>
                </a:tc>
                <a:tc hMerge="1">
                  <a:txBody>
                    <a:bodyPr/>
                    <a:lstStyle/>
                    <a:p>
                      <a:endParaRPr lang="en-US"/>
                    </a:p>
                  </a:txBody>
                  <a:tcPr/>
                </a:tc>
              </a:tr>
              <a:tr h="1226337">
                <a:tc>
                  <a:txBody>
                    <a:bodyPr/>
                    <a:lstStyle/>
                    <a:p>
                      <a:r>
                        <a:rPr lang="en-US" b="1" dirty="0" smtClean="0"/>
                        <a:t>Track-specific</a:t>
                      </a:r>
                      <a:r>
                        <a:rPr lang="en-US" b="1" baseline="0" dirty="0" smtClean="0"/>
                        <a:t> Courses</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T w="12700" cmpd="sng">
                      <a:noFill/>
                    </a:lnT>
                    <a:solidFill>
                      <a:srgbClr val="C2DB5A"/>
                    </a:solidFill>
                  </a:tcPr>
                </a:tc>
                <a:tc>
                  <a:txBody>
                    <a:bodyPr/>
                    <a:lstStyle/>
                    <a:p>
                      <a:pPr algn="ctr"/>
                      <a:r>
                        <a:rPr lang="en-US" dirty="0" smtClean="0"/>
                        <a:t>Introduction to Ruby &amp;</a:t>
                      </a:r>
                      <a:br>
                        <a:rPr lang="en-US" dirty="0" smtClean="0"/>
                      </a:br>
                      <a:r>
                        <a:rPr lang="en-US" b="1" dirty="0" smtClean="0"/>
                        <a:t>Extending Puppet</a:t>
                      </a:r>
                      <a:br>
                        <a:rPr lang="en-US" b="1" dirty="0" smtClean="0"/>
                      </a:br>
                      <a:r>
                        <a:rPr lang="en-US" dirty="0" smtClean="0"/>
                        <a:t>using Ruby</a:t>
                      </a:r>
                      <a:endParaRPr lang="en-US" dirty="0"/>
                    </a:p>
                  </a:txBody>
                  <a:tcPr anchor="ctr">
                    <a:lnT w="12700" cmpd="sng">
                      <a:noFill/>
                    </a:lnT>
                    <a:solidFill>
                      <a:srgbClr val="F6A658"/>
                    </a:solidFill>
                  </a:tcPr>
                </a:tc>
              </a:tr>
              <a:tr h="1240937">
                <a:tc>
                  <a:txBody>
                    <a:bodyPr/>
                    <a:lstStyle/>
                    <a:p>
                      <a:r>
                        <a:rPr lang="en-US" b="0" i="1" dirty="0" smtClean="0">
                          <a:solidFill>
                            <a:srgbClr val="000000"/>
                          </a:solidFill>
                        </a:rPr>
                        <a:t>(Certification Exams) &amp;</a:t>
                      </a:r>
                      <a:r>
                        <a:rPr lang="en-US" b="1" i="1" baseline="0" dirty="0" smtClean="0">
                          <a:solidFill>
                            <a:srgbClr val="000000"/>
                          </a:solidFill>
                        </a:rPr>
                        <a:t> Puppet</a:t>
                      </a:r>
                      <a:r>
                        <a:rPr lang="en-US" b="1" i="1" dirty="0" smtClean="0">
                          <a:solidFill>
                            <a:srgbClr val="000000"/>
                          </a:solidFill>
                        </a:rPr>
                        <a:t> Credentials</a:t>
                      </a:r>
                      <a:endParaRPr lang="en-US" b="1" i="1" dirty="0">
                        <a:solidFill>
                          <a:srgbClr val="00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b="0" i="1" dirty="0" smtClean="0">
                          <a:solidFill>
                            <a:srgbClr val="000000"/>
                          </a:solidFill>
                        </a:rPr>
                        <a:t>(PPT-201)</a:t>
                      </a:r>
                    </a:p>
                    <a:p>
                      <a:pPr algn="ctr"/>
                      <a:r>
                        <a:rPr lang="en-US" b="1" i="1" dirty="0" smtClean="0">
                          <a:solidFill>
                            <a:srgbClr val="000000"/>
                          </a:solidFill>
                        </a:rPr>
                        <a:t>Puppet</a:t>
                      </a:r>
                      <a:r>
                        <a:rPr lang="en-US" b="1" i="1" baseline="0" dirty="0" smtClean="0">
                          <a:solidFill>
                            <a:srgbClr val="000000"/>
                          </a:solidFill>
                        </a:rPr>
                        <a:t> </a:t>
                      </a:r>
                      <a:r>
                        <a:rPr lang="en-US" b="1" i="1" dirty="0" smtClean="0">
                          <a:solidFill>
                            <a:srgbClr val="000000"/>
                          </a:solidFill>
                        </a:rPr>
                        <a:t>Professional</a:t>
                      </a:r>
                      <a:endParaRPr lang="en-US" b="1" i="1" dirty="0">
                        <a:solidFill>
                          <a:srgbClr val="000000"/>
                        </a:solidFill>
                      </a:endParaRPr>
                    </a:p>
                  </a:txBody>
                  <a:tcPr anchor="ctr">
                    <a:lnL w="12700" cmpd="sng">
                      <a:noFill/>
                    </a:lnL>
                    <a:solidFill>
                      <a:srgbClr val="C2DB5A"/>
                    </a:solidFill>
                  </a:tcPr>
                </a:tc>
                <a:tc>
                  <a:txBody>
                    <a:bodyPr/>
                    <a:lstStyle/>
                    <a:p>
                      <a:pPr algn="ctr"/>
                      <a:r>
                        <a:rPr lang="en-US" b="0" i="1" dirty="0" smtClean="0">
                          <a:solidFill>
                            <a:srgbClr val="000000"/>
                          </a:solidFill>
                        </a:rPr>
                        <a:t>(PPT-301)</a:t>
                      </a:r>
                    </a:p>
                    <a:p>
                      <a:pPr algn="ctr"/>
                      <a:r>
                        <a:rPr lang="en-US" b="1" i="1" dirty="0" smtClean="0">
                          <a:solidFill>
                            <a:srgbClr val="000000"/>
                          </a:solidFill>
                        </a:rPr>
                        <a:t>Puppet</a:t>
                      </a:r>
                      <a:r>
                        <a:rPr lang="en-US" b="1" i="1" baseline="0" dirty="0" smtClean="0">
                          <a:solidFill>
                            <a:srgbClr val="000000"/>
                          </a:solidFill>
                        </a:rPr>
                        <a:t> Developer</a:t>
                      </a:r>
                      <a:endParaRPr lang="en-US" b="1" i="1" dirty="0">
                        <a:solidFill>
                          <a:srgbClr val="000000"/>
                        </a:solidFill>
                      </a:endParaRPr>
                    </a:p>
                  </a:txBody>
                  <a:tcPr anchor="ctr">
                    <a:solidFill>
                      <a:srgbClr val="F6A658"/>
                    </a:solidFill>
                  </a:tcPr>
                </a:tc>
              </a:tr>
              <a:tr h="1211738">
                <a:tc>
                  <a:txBody>
                    <a:bodyPr/>
                    <a:lstStyle/>
                    <a:p>
                      <a:r>
                        <a:rPr lang="en-US" b="1" dirty="0" smtClean="0"/>
                        <a:t>Continuing Education</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a:r>
                        <a:rPr lang="en-US" b="1" dirty="0" smtClean="0"/>
                        <a:t>Advanced Puppet </a:t>
                      </a:r>
                      <a:r>
                        <a:rPr lang="en-US" dirty="0" smtClean="0"/>
                        <a:t/>
                      </a:r>
                      <a:br>
                        <a:rPr lang="en-US" dirty="0" smtClean="0"/>
                      </a:br>
                      <a:r>
                        <a:rPr lang="en-US" dirty="0" smtClean="0"/>
                        <a:t>for Puppet Masters</a:t>
                      </a:r>
                      <a:endParaRPr lang="en-US" dirty="0"/>
                    </a:p>
                  </a:txBody>
                  <a:tcPr anchor="ctr">
                    <a:lnL w="12700" cmpd="sng">
                      <a:noFill/>
                    </a:lnL>
                    <a:gradFill flip="none" rotWithShape="1">
                      <a:gsLst>
                        <a:gs pos="20000">
                          <a:srgbClr val="C2DB5A"/>
                        </a:gs>
                        <a:gs pos="92000">
                          <a:srgbClr val="F6A658"/>
                        </a:gs>
                      </a:gsLst>
                      <a:lin ang="0" scaled="1"/>
                      <a:tileRect/>
                    </a:gradFill>
                  </a:tcPr>
                </a:tc>
                <a:tc hMerge="1">
                  <a:txBody>
                    <a:bodyPr/>
                    <a:lstStyle/>
                    <a:p>
                      <a:endParaRPr lang="en-US"/>
                    </a:p>
                  </a:txBody>
                  <a:tcPr/>
                </a:tc>
              </a:tr>
            </a:tbl>
          </a:graphicData>
        </a:graphic>
      </p:graphicFrame>
      <p:sp>
        <p:nvSpPr>
          <p:cNvPr id="9" name="Down Arrow 8"/>
          <p:cNvSpPr/>
          <p:nvPr/>
        </p:nvSpPr>
        <p:spPr>
          <a:xfrm>
            <a:off x="9143" y="2423453"/>
            <a:ext cx="822960" cy="4131589"/>
          </a:xfrm>
          <a:prstGeom prst="downArrow">
            <a:avLst/>
          </a:prstGeom>
          <a:solidFill>
            <a:srgbClr val="7F65A3"/>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Title 12"/>
          <p:cNvSpPr>
            <a:spLocks noGrp="1"/>
          </p:cNvSpPr>
          <p:nvPr>
            <p:ph type="title"/>
          </p:nvPr>
        </p:nvSpPr>
        <p:spPr>
          <a:xfrm>
            <a:off x="457200" y="70252"/>
            <a:ext cx="8229600" cy="1143000"/>
          </a:xfrm>
        </p:spPr>
        <p:txBody>
          <a:bodyPr>
            <a:normAutofit fontScale="90000"/>
          </a:bodyPr>
          <a:lstStyle/>
          <a:p>
            <a:r>
              <a:rPr lang="en-US" dirty="0" smtClean="0">
                <a:latin typeface="Arvo"/>
                <a:cs typeface="Arvo"/>
              </a:rPr>
              <a:t>Puppet Labs Education</a:t>
            </a:r>
            <a:r>
              <a:rPr lang="en-US" dirty="0" smtClean="0"/>
              <a:t/>
            </a:r>
            <a:br>
              <a:rPr lang="en-US" dirty="0" smtClean="0"/>
            </a:br>
            <a:r>
              <a:rPr lang="en-US" sz="3100" dirty="0" smtClean="0">
                <a:latin typeface="PT Sans"/>
                <a:cs typeface="PT Sans"/>
              </a:rPr>
              <a:t>Training and Certification Tracks</a:t>
            </a:r>
            <a:endParaRPr lang="en-US" sz="3100" dirty="0">
              <a:latin typeface="PT Sans"/>
              <a:cs typeface="PT Sans"/>
            </a:endParaRPr>
          </a:p>
        </p:txBody>
      </p:sp>
    </p:spTree>
    <p:extLst>
      <p:ext uri="{BB962C8B-B14F-4D97-AF65-F5344CB8AC3E}">
        <p14:creationId xmlns:p14="http://schemas.microsoft.com/office/powerpoint/2010/main" val="1777713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TotalTime>
  <Words>412</Words>
  <Application>Microsoft Macintosh PowerPoint</Application>
  <PresentationFormat>On-screen Show (4:3)</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Puppet Labs Education Training and Certification Tracks</vt:lpstr>
    </vt:vector>
  </TitlesOfParts>
  <Company>Puppet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 Luchs</dc:creator>
  <cp:lastModifiedBy>Ralph Luchs</cp:lastModifiedBy>
  <cp:revision>20</cp:revision>
  <dcterms:created xsi:type="dcterms:W3CDTF">2012-12-11T22:18:55Z</dcterms:created>
  <dcterms:modified xsi:type="dcterms:W3CDTF">2013-01-31T09:20:08Z</dcterms:modified>
</cp:coreProperties>
</file>