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77225" y="4777725"/>
            <a:ext cx="6217899" cy="4526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/>
          <p:nvPr/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Shape 101"/>
          <p:cNvSpPr/>
          <p:nvPr/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google.com" TargetMode="External"/><Relationship Id="rId4" Type="http://schemas.openxmlformats.org/officeDocument/2006/relationships/hyperlink" Target="http://www.ipchicken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1143000" y="1122479"/>
            <a:ext cx="6857279" cy="2386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Pioneer AWS Linux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Permissions knowledge check</a:t>
            </a:r>
          </a:p>
        </p:txBody>
      </p:sp>
      <p:sp>
        <p:nvSpPr>
          <p:cNvPr id="161" name="Shape 161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 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file read only by the current user?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file readable by all users and writeable by only the owner?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file readable, writable, and executable by everyone?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628560" y="365039"/>
            <a:ext cx="7886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Permissions knowledge check (my way)</a:t>
            </a:r>
          </a:p>
        </p:txBody>
      </p:sp>
      <p:sp>
        <p:nvSpPr>
          <p:cNvPr id="167" name="Shape 167"/>
          <p:cNvSpPr/>
          <p:nvPr/>
        </p:nvSpPr>
        <p:spPr>
          <a:xfrm>
            <a:off x="628560" y="1825559"/>
            <a:ext cx="78861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 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file read only by the current user?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chmod 400 somefile.txt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file readable by all users and writeable by only the owner?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chmod 644 another.txt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a file readable, writable, and executable by everyone?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chmod 777 harmless.sh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system manipulation	</a:t>
            </a:r>
          </a:p>
        </p:txBody>
      </p:sp>
      <p:sp>
        <p:nvSpPr>
          <p:cNvPr id="173" name="Shape 173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 &lt;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source&gt; &lt;destination&gt;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Copies a file from one location to another. The source file remains unaltered. More than one source can be listed. Works with wild cards (*)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–r for moving directories</a:t>
            </a:r>
          </a:p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 &lt;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source&gt; &lt;destination&gt;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copy but moves the source file. Think of it as a Cut operation in windows. More than one source can be listed. Works with wild cards (*)</a:t>
            </a:r>
          </a:p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&lt;some-file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Removes the file listed as the target. More than one target can be listed. Works with wild cards (*)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-r for directories. –f for read only files (BE CAREFUL!)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mkdir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&lt;new-directory&gt;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Makes a new directory at the target path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mkdir -p &lt;directory-tree&gt; makes a stack of directories 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 -p a/b/c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Viewing file contents</a:t>
            </a:r>
          </a:p>
        </p:txBody>
      </p:sp>
      <p:sp>
        <p:nvSpPr>
          <p:cNvPr id="179" name="Shape 179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 &lt;some-file&gt;</a:t>
            </a:r>
          </a:p>
          <a:p>
            <a:pPr indent="-19059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Outputs the contents of a file to the current shell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&lt;some-file&gt;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5714"/>
              <a:buFont typeface="Noto Sans Symbol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Views file contents in current shell and supports paging. More is old but still used heavily, less is an updated version of more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tail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&lt;some-file&gt;</a:t>
            </a:r>
          </a:p>
          <a:p>
            <a:pPr indent="-171540" lvl="1" marL="51444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714"/>
              <a:buFont typeface="Noto Sans Symbol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view the last 10 lines of a file.</a:t>
            </a:r>
          </a:p>
          <a:p>
            <a:pPr indent="-19041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tail -n 23 &lt;some-file&gt;</a:t>
            </a:r>
          </a:p>
          <a:p>
            <a:pPr indent="-171540" lvl="1" marL="51444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714"/>
              <a:buFont typeface="Noto Sans Symbol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the last 23 lines of the file</a:t>
            </a:r>
          </a:p>
          <a:p>
            <a:pPr indent="-19041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 &lt;some-file&gt;</a:t>
            </a:r>
          </a:p>
          <a:p>
            <a:pPr indent="-171540" lvl="1" marL="51444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714"/>
              <a:buFont typeface="Noto Sans Symbol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the first 10 lines of a file</a:t>
            </a:r>
          </a:p>
          <a:p>
            <a:pPr indent="-19041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 -n 23 &lt;some-file&gt;</a:t>
            </a:r>
          </a:p>
          <a:p>
            <a:pPr indent="-171540" lvl="1" marL="51444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85714"/>
              <a:buFont typeface="Noto Sans Symbol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the first 23 lines of a 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knowledge check</a:t>
            </a:r>
          </a:p>
        </p:txBody>
      </p:sp>
      <p:sp>
        <p:nvSpPr>
          <p:cNvPr id="185" name="Shape 185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you: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a file from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then delete the file in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the last 50 lines of a file?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 all files from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have a .txt extension to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all lines of a file to the console?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628560" y="365039"/>
            <a:ext cx="7886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knowledge check (my way)</a:t>
            </a:r>
          </a:p>
        </p:txBody>
      </p:sp>
      <p:sp>
        <p:nvSpPr>
          <p:cNvPr id="191" name="Shape 191"/>
          <p:cNvSpPr/>
          <p:nvPr/>
        </p:nvSpPr>
        <p:spPr>
          <a:xfrm>
            <a:off x="628560" y="1825559"/>
            <a:ext cx="78861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you: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a file from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then delete the file in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cp a/somefile.txt b/.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the last 50 lines of a file?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tail -50 b/somefile.txt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 all files from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have a .txt extension to directory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mv a/*.txt b/.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all lines of a file to the console?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cat b/somefile.txt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and input</a:t>
            </a:r>
          </a:p>
        </p:txBody>
      </p:sp>
      <p:sp>
        <p:nvSpPr>
          <p:cNvPr id="197" name="Shape 197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echo “some text”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Prints the provided text back to the screen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also print variables when executed in a script or from environment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touch &lt;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some-file&gt;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Creates an empty file at the target path or updates the modification time of an existing file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something.sh</a:t>
            </a:r>
            <a:r>
              <a:rPr b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output.txt 2&gt; error.txt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&gt; operator writes the output of the command to the file listed overwriting the current file contents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“2” indicates stderr for something.sh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something.sh</a:t>
            </a:r>
            <a:r>
              <a:rPr b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&gt;&gt;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output.txt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&gt;&gt; operator appends the output of the command to the file listed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and input knowledge check</a:t>
            </a:r>
          </a:p>
        </p:txBody>
      </p:sp>
      <p:sp>
        <p:nvSpPr>
          <p:cNvPr id="203" name="Shape 203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you: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the text “this is my sample text” to a new file?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the text “this is my appended sample text” so that it is appended to an existing file?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the contents of the appended text file?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628560" y="365039"/>
            <a:ext cx="7886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and input knowledge check (my way)</a:t>
            </a:r>
          </a:p>
        </p:txBody>
      </p:sp>
      <p:sp>
        <p:nvSpPr>
          <p:cNvPr id="209" name="Shape 209"/>
          <p:cNvSpPr/>
          <p:nvPr/>
        </p:nvSpPr>
        <p:spPr>
          <a:xfrm>
            <a:off x="628560" y="1825559"/>
            <a:ext cx="78861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you: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the text “this is my sample text” to a new file?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echo “this is my sample text” &gt; newfile.txt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the text “this is my appended sample text” so that it is appended to an existing file?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echo “this my appended sample text” &gt;&gt; newfile.txt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the contents of the appended text file?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cat newfile.txt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utilities</a:t>
            </a:r>
          </a:p>
        </p:txBody>
      </p:sp>
      <p:sp>
        <p:nvSpPr>
          <p:cNvPr id="215" name="Shape 215"/>
          <p:cNvSpPr/>
          <p:nvPr/>
        </p:nvSpPr>
        <p:spPr>
          <a:xfrm>
            <a:off x="628560" y="1386359"/>
            <a:ext cx="7886160" cy="53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| (pipe) operator sends the output of the first command as input to the second command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Sorts lines of input file or input sent via pipe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wc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Prints number of lines, number of words, and characters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Prints all environment variables for the current shell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ps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a list of all running processes for current user. Add aux to see all processes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wget a “simple” file downloader </a:t>
            </a:r>
          </a:p>
          <a:p>
            <a:pPr indent="-190590" lvl="1" marL="51444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wget http://www.google.com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curl used to make HTTP request from the shell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curl -v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http://www.google.com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&gt; google.html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Housekeeping</a:t>
            </a:r>
          </a:p>
        </p:txBody>
      </p:sp>
      <p:sp>
        <p:nvSpPr>
          <p:cNvPr id="113" name="Shape 113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NO BAD QUESTIONS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Intros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</a:p>
          <a:p>
            <a:pPr indent="-152309" lvl="0" marL="17135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Remember there is almost always more than one way to do something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utilities continued</a:t>
            </a:r>
          </a:p>
        </p:txBody>
      </p:sp>
      <p:sp>
        <p:nvSpPr>
          <p:cNvPr id="221" name="Shape 221"/>
          <p:cNvSpPr/>
          <p:nvPr/>
        </p:nvSpPr>
        <p:spPr>
          <a:xfrm>
            <a:off x="628560" y="1386359"/>
            <a:ext cx="7886160" cy="53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running processes and server resource utilization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extract or create tar files. 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.gz file: tar xzvf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.bz2 file: tar xjvf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filepath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.gz file: tar cvzf compressedfilepath pathtofiles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search for text in files or input text</a:t>
            </a:r>
          </a:p>
          <a:p>
            <a:pPr indent="-152309" lvl="0" marL="171359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Some editor and there are many choices. Learning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emacs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way beyond the scope of this little talk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pretty simple text editor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VERY powerful but hard to learn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emacs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also VERY powerful and differently hard to learn (note: I’ve never used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emacs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Utilities knowledge check</a:t>
            </a:r>
          </a:p>
        </p:txBody>
      </p:sp>
      <p:sp>
        <p:nvSpPr>
          <p:cNvPr id="227" name="Shape 227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you: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the count of the number of processes running on the system?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the HTTP response from google.com?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current environment variables, sort them in alphabetical order, and then write to a local file?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a file from a remote server and then find a specific string in the file contents? How would you do this in one line?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628560" y="365039"/>
            <a:ext cx="7886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Utilities knowledge check (my way)</a:t>
            </a:r>
          </a:p>
        </p:txBody>
      </p:sp>
      <p:sp>
        <p:nvSpPr>
          <p:cNvPr id="233" name="Shape 233"/>
          <p:cNvSpPr/>
          <p:nvPr/>
        </p:nvSpPr>
        <p:spPr>
          <a:xfrm>
            <a:off x="628560" y="1825559"/>
            <a:ext cx="78861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you: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the count of the number of processes running on the system?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ps auxwww | wc -l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the HTTP response from google.com?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curl -v </a:t>
            </a:r>
            <a:r>
              <a:rPr lang="en-US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http://www.google.com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&gt; /dev/null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current environment variables, sort them in alphabetical order, and then write to a local file?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env | sort &gt; sorted_env.txt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a file from a remote server and then find a specific string in the file contents? How would you do this in one line?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wget </a:t>
            </a:r>
            <a:r>
              <a:rPr lang="en-US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http://www.ipchicken.com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| grep 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 Managers</a:t>
            </a:r>
          </a:p>
        </p:txBody>
      </p:sp>
      <p:sp>
        <p:nvSpPr>
          <p:cNvPr id="239" name="Shape 239"/>
          <p:cNvSpPr/>
          <p:nvPr/>
        </p:nvSpPr>
        <p:spPr>
          <a:xfrm>
            <a:off x="628560" y="1690559"/>
            <a:ext cx="7886160" cy="4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install software from remote repositories and make software installs easier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Ubuntu, Debian, Mint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apt-get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specific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- pip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 file	</a:t>
            </a:r>
          </a:p>
        </p:txBody>
      </p:sp>
      <p:sp>
        <p:nvSpPr>
          <p:cNvPr id="245" name="Shape 245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your home directory .bashrc contains all the environment variables for your shell that you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can set at the start</a:t>
            </a:r>
          </a:p>
          <a:p>
            <a:pPr indent="-171540" lvl="1" marL="51444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on new shell/terminal</a:t>
            </a:r>
          </a:p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/etc/profile has a bunch of stuff is set for all users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Profile and rc files – example settings</a:t>
            </a:r>
          </a:p>
        </p:txBody>
      </p:sp>
      <p:sp>
        <p:nvSpPr>
          <p:cNvPr id="251" name="Shape 251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alias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simple_cmd=‘complex_cmd’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create command shortcuts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name=‘value’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set environment variables accessible by child processes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Environment variables can be referenced by prepending a $ character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- appending and prepending to existing variables</a:t>
            </a:r>
          </a:p>
          <a:p>
            <a:pPr indent="-171359" lvl="2" marL="85716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PATH=/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/addtion:$PATH</a:t>
            </a:r>
          </a:p>
          <a:p>
            <a:pPr indent="-171359" lvl="2" marL="85716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■"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 PATH=$PATH:/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/addition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.bash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nowledge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heck</a:t>
            </a:r>
          </a:p>
        </p:txBody>
      </p:sp>
      <p:sp>
        <p:nvSpPr>
          <p:cNvPr id="257" name="Shape 257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you: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an alias to monitor the file /var/log/system.log as a new lines are written to the log file?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Append the path /usr/bin to the environment variable named my_env?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628560" y="365039"/>
            <a:ext cx="7886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.bash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rc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nowledge 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heck (my way)</a:t>
            </a:r>
          </a:p>
        </p:txBody>
      </p:sp>
      <p:sp>
        <p:nvSpPr>
          <p:cNvPr id="263" name="Shape 263"/>
          <p:cNvSpPr/>
          <p:nvPr/>
        </p:nvSpPr>
        <p:spPr>
          <a:xfrm>
            <a:off x="628560" y="1825559"/>
            <a:ext cx="78861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would you: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an alias to monitor the file /var/log/system.log as a new lines are written to the log file?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echo “alias watchlog=’tail -f /var/log/system.log’” &gt;&gt; ~/.bashrc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Append the path /usr/bin to the environment variable named my_env?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export my_env=${my_env}:/usr/bin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SSH, SSH Config, SCP</a:t>
            </a:r>
          </a:p>
        </p:txBody>
      </p:sp>
      <p:sp>
        <p:nvSpPr>
          <p:cNvPr id="269" name="Shape 269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ssh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remote_user@remote_server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a SSH key is required. The –i option facilitates this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SSH keys typically stored under ~/.ssh/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Keys must only be accessible to user (chmod 600)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-L used for local forwarding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-D used for dynamic forwarding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it simple with SSH config…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~/.ssh/config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Preconfigure connections into simple alias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SCP</a:t>
            </a:r>
          </a:p>
        </p:txBody>
      </p:sp>
      <p:sp>
        <p:nvSpPr>
          <p:cNvPr id="275" name="Shape 275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scp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source_server:source_path remote_server:remote_path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to copy files between systems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source_server or remote_server are not provided, localhost is used by default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simple with SSH config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Prerequisites (if y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ou want to follow along)</a:t>
            </a:r>
          </a:p>
        </p:txBody>
      </p:sp>
      <p:sp>
        <p:nvSpPr>
          <p:cNvPr id="119" name="Shape 119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installation of Mint/Ubuntu/Debian (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acOS will work as well)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to a bash shell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Job Control</a:t>
            </a:r>
          </a:p>
        </p:txBody>
      </p:sp>
      <p:sp>
        <p:nvSpPr>
          <p:cNvPr id="281" name="Shape 281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Processes you start can run (basically) in 3 states</a:t>
            </a: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foreground: in control of the shell</a:t>
            </a: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background: the process is running in the background and you can use the shell</a:t>
            </a:r>
          </a:p>
          <a:p>
            <a:pPr indent="-361950" lvl="2" marL="13716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long_runner.sh \</a:t>
            </a: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&gt;output.txt 2&gt; error.txt &amp;</a:t>
            </a:r>
          </a:p>
          <a:p>
            <a:pPr indent="-361950" lvl="1" marL="9144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backgrounded and detached: with the nohup command you can put a really long process into the background and exit the shell not killing the process. Output will go to nohup.out</a:t>
            </a:r>
          </a:p>
          <a:p>
            <a:pPr indent="-361950" lvl="2" marL="1371600" marR="0" rtl="0" algn="l">
              <a:lnSpc>
                <a:spcPct val="90000"/>
              </a:lnSpc>
              <a:spcBef>
                <a:spcPts val="0"/>
              </a:spcBef>
              <a:buSzPct val="100000"/>
              <a:buFont typeface="Calibri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nohup really_long_runner.sh &amp;</a:t>
            </a:r>
          </a:p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Signals can be sent with ctl-c (kill) and ctl-z (stop until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fg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/>
        </p:nvSpPr>
        <p:spPr>
          <a:xfrm>
            <a:off x="628560" y="365039"/>
            <a:ext cx="7886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The End</a:t>
            </a:r>
          </a:p>
        </p:txBody>
      </p:sp>
      <p:sp>
        <p:nvSpPr>
          <p:cNvPr id="287" name="Shape 287"/>
          <p:cNvSpPr/>
          <p:nvPr/>
        </p:nvSpPr>
        <p:spPr>
          <a:xfrm>
            <a:off x="628560" y="1825559"/>
            <a:ext cx="78861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There is a lot to linux and this just barely scratched the surface</a:t>
            </a:r>
          </a:p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Let me (or others) help as needed</a:t>
            </a:r>
          </a:p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Google knows way more about everything than I do</a:t>
            </a:r>
          </a:p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basics</a:t>
            </a:r>
          </a:p>
        </p:txBody>
      </p:sp>
      <p:sp>
        <p:nvSpPr>
          <p:cNvPr id="125" name="Shape 125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Linux?</a:t>
            </a:r>
          </a:p>
          <a:p>
            <a:pPr indent="-289441" lvl="1" marL="43199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is just the kernel, the interface to the hardware</a:t>
            </a:r>
          </a:p>
          <a:p>
            <a:pPr indent="-289441" lvl="1" marL="43199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distribution (e.g. Ubuntu / Mint) is all the stuff that we use to do work packaged up conveniently (more or less)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file system starts at / (and it is all downhill from there)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/var is (generally) where the system writes logs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/etc is (generally) where config files are kept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/usr is (generally) where libraries and applications are stored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/proc is a funny imaginary directory with a bunch of cool stuff like a directory for every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Navigating basics</a:t>
            </a:r>
          </a:p>
        </p:txBody>
      </p:sp>
      <p:sp>
        <p:nvSpPr>
          <p:cNvPr id="131" name="Shape 131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 [directory or file]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files in a directory 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 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lah [directory or file]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details; all files; human readable</a:t>
            </a:r>
          </a:p>
          <a:p>
            <a:pPr indent="-171359" lvl="0" marL="171359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 -ltr [directory or file]</a:t>
            </a:r>
          </a:p>
          <a:p>
            <a:pPr indent="-171540" lvl="1" marL="51444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usage details; sort by time; reverse the sort order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cd [directory]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 directory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Prints the current working directory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shortcut . references the current directory 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shortcut .. references the parent directory </a:t>
            </a:r>
          </a:p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shortcut ~ references your home directory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Navigating knowledge check</a:t>
            </a:r>
          </a:p>
        </p:txBody>
      </p:sp>
      <p:sp>
        <p:nvSpPr>
          <p:cNvPr id="137" name="Shape 137"/>
          <p:cNvSpPr/>
          <p:nvPr/>
        </p:nvSpPr>
        <p:spPr>
          <a:xfrm>
            <a:off x="628560" y="1825559"/>
            <a:ext cx="7886160" cy="435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60" lvl="0" marL="171360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command(s) would you use to 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 to the directory one level up and list the contents?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contents of your home directory?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28560" y="365039"/>
            <a:ext cx="7886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Navigating knowledge check (my way)</a:t>
            </a:r>
          </a:p>
        </p:txBody>
      </p:sp>
      <p:sp>
        <p:nvSpPr>
          <p:cNvPr id="143" name="Shape 143"/>
          <p:cNvSpPr/>
          <p:nvPr/>
        </p:nvSpPr>
        <p:spPr>
          <a:xfrm>
            <a:off x="628560" y="1825559"/>
            <a:ext cx="78861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171359" lvl="0" marL="171359" marR="0" rtl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command(s) would you use to 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move to the directory one level up and list the contents?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cd ..; ls</a:t>
            </a:r>
          </a:p>
          <a:p>
            <a:pPr indent="-171540" lvl="1" marL="51444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the contents of your home directory?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ls -ltr ~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628560" y="365039"/>
            <a:ext cx="7886160" cy="132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permissions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28550" y="1689850"/>
            <a:ext cx="8017200" cy="4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Every file has three groups of three permissions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What everybody can do to the file (or directory)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What the file (or directory) group can do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What the file (or directory) owner can do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The permissions in the groups have letters and a “score”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read=r (4 points)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write=w (2 points)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execute=x (1 point)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Other attributes of a file or directory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Type: directory=d; regular=-; symbolic link=l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Owner: who owns the file or directory</a:t>
            </a:r>
          </a:p>
          <a:p>
            <a:pPr indent="-361950" lvl="1" marL="914400">
              <a:spcBef>
                <a:spcPts val="0"/>
              </a:spcBef>
              <a:buSzPct val="100000"/>
              <a:buChar char="○"/>
            </a:pPr>
            <a:r>
              <a:rPr lang="en-US" sz="2100"/>
              <a:t>Group: what group of users are associated with the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628560" y="365039"/>
            <a:ext cx="7886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permissions (conti</a:t>
            </a: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nued)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28550" y="1689850"/>
            <a:ext cx="8017200" cy="4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100"/>
              <a:t>The permissions can be changed with chmod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For each of the three groups just add up the score of what you want it to look like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Example: you want a file to be readable and executable by only you, 4 + 1 = 5</a:t>
            </a:r>
          </a:p>
          <a:p>
            <a:pPr indent="-361950" lvl="2" marL="1371600" rtl="0">
              <a:spcBef>
                <a:spcPts val="0"/>
              </a:spcBef>
              <a:buSzPct val="100000"/>
              <a:buChar char="■"/>
            </a:pPr>
            <a:r>
              <a:rPr lang="en-US" sz="2100"/>
              <a:t>chmod 500 something.sh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Example: you want a file read/write for yourself and readable for everybody else; 4 + 2 = 6, 4 = 4, 4 = 4</a:t>
            </a:r>
          </a:p>
          <a:p>
            <a:pPr indent="-361950" lvl="2" marL="1371600" rtl="0">
              <a:spcBef>
                <a:spcPts val="0"/>
              </a:spcBef>
              <a:buSzPct val="100000"/>
              <a:buChar char="■"/>
            </a:pPr>
            <a:r>
              <a:rPr lang="en-US" sz="2100"/>
              <a:t>chmod 644 another.txt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Any usable directory needs the executable 1</a:t>
            </a:r>
          </a:p>
          <a:p>
            <a:pPr indent="-361950" lvl="0" marL="457200" rtl="0">
              <a:spcBef>
                <a:spcPts val="0"/>
              </a:spcBef>
              <a:buSzPct val="100000"/>
              <a:buChar char="●"/>
            </a:pPr>
            <a:r>
              <a:rPr lang="en-US" sz="2100"/>
              <a:t>Other attributes of a file or directory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Type: directory=d; regular=-; symbolic link=l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Owner: who owns the file or directory</a:t>
            </a:r>
          </a:p>
          <a:p>
            <a:pPr indent="-361950" lvl="1" marL="914400" rtl="0">
              <a:spcBef>
                <a:spcPts val="0"/>
              </a:spcBef>
              <a:buSzPct val="100000"/>
              <a:buChar char="○"/>
            </a:pPr>
            <a:r>
              <a:rPr lang="en-US" sz="2100"/>
              <a:t>Group: what group of users are associated with the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