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75" r:id="rId8"/>
    <p:sldId id="263" r:id="rId9"/>
    <p:sldId id="264" r:id="rId10"/>
    <p:sldId id="266" r:id="rId11"/>
    <p:sldId id="27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96" d="100"/>
          <a:sy n="96" d="100"/>
        </p:scale>
        <p:origin x="-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9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0229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0934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90586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9547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1101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84088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7798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8660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4804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4753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0038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6367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ačiakampis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tačiakampis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ačiakampis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Antraštė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lt-LT" smtClean="0"/>
              <a:t>Spustelėję redag. ruoš. pavad. stilių</a:t>
            </a:r>
            <a:endParaRPr kumimoji="0" lang="en-US"/>
          </a:p>
        </p:txBody>
      </p:sp>
      <p:sp>
        <p:nvSpPr>
          <p:cNvPr id="9" name="Antrinis pavadinimas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lt-LT" smtClean="0"/>
              <a:t>Spustelėję redag. ruoš. paantrš. stilių</a:t>
            </a:r>
            <a:endParaRPr kumimoji="0" lang="en-US"/>
          </a:p>
        </p:txBody>
      </p:sp>
      <p:sp>
        <p:nvSpPr>
          <p:cNvPr id="28" name="Datos vietos rezervavimo ženklas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12BDA2E-F9E3-4929-8279-3C1FFE5FD4BC}" type="datetime1">
              <a:rPr lang="en-US" smtClean="0"/>
              <a:t>4/29/2014</a:t>
            </a:fld>
            <a:endParaRPr lang="en-US"/>
          </a:p>
        </p:txBody>
      </p:sp>
      <p:sp>
        <p:nvSpPr>
          <p:cNvPr id="17" name="Poraštės vietos rezervavimo ženklas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kaidrės numerio vietos rezervavimo ženklas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lt-LT" smtClean="0"/>
              <a:t>Spustelėję redag. ruoš. pavad. stilių</a:t>
            </a:r>
            <a:endParaRPr kumimoji="0"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lt-LT" smtClean="0"/>
              <a:t>Spustelėję redag. ruoš. teksto stilių</a:t>
            </a:r>
          </a:p>
          <a:p>
            <a:pPr lvl="1" eaLnBrk="1" latinLnBrk="0" hangingPunct="1"/>
            <a:r>
              <a:rPr lang="lt-LT" smtClean="0"/>
              <a:t>Antras lygmuo</a:t>
            </a:r>
          </a:p>
          <a:p>
            <a:pPr lvl="2" eaLnBrk="1" latinLnBrk="0" hangingPunct="1"/>
            <a:r>
              <a:rPr lang="lt-LT" smtClean="0"/>
              <a:t>Trečias lygmuo</a:t>
            </a:r>
          </a:p>
          <a:p>
            <a:pPr lvl="3" eaLnBrk="1" latinLnBrk="0" hangingPunct="1"/>
            <a:r>
              <a:rPr lang="lt-LT" smtClean="0"/>
              <a:t>Ketvirtas lygmuo</a:t>
            </a:r>
          </a:p>
          <a:p>
            <a:pPr lvl="4" eaLnBrk="1" latinLnBrk="0" hangingPunct="1"/>
            <a:r>
              <a:rPr lang="lt-LT" smtClean="0"/>
              <a:t>Penktas lygmuo</a:t>
            </a:r>
            <a:endParaRPr kumimoji="0"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4F77-A8D9-4981-84EE-F1C53C98D57F}" type="datetime1">
              <a:rPr lang="en-US" smtClean="0"/>
              <a:t>4/29/2014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lt-LT" smtClean="0"/>
              <a:t>Spustelėję redag. ruoš. pavad. stilių</a:t>
            </a:r>
            <a:endParaRPr kumimoji="0"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lt-LT" smtClean="0"/>
              <a:t>Spustelėję redag. ruoš. teksto stilių</a:t>
            </a:r>
          </a:p>
          <a:p>
            <a:pPr lvl="1" eaLnBrk="1" latinLnBrk="0" hangingPunct="1"/>
            <a:r>
              <a:rPr lang="lt-LT" smtClean="0"/>
              <a:t>Antras lygmuo</a:t>
            </a:r>
          </a:p>
          <a:p>
            <a:pPr lvl="2" eaLnBrk="1" latinLnBrk="0" hangingPunct="1"/>
            <a:r>
              <a:rPr lang="lt-LT" smtClean="0"/>
              <a:t>Trečias lygmuo</a:t>
            </a:r>
          </a:p>
          <a:p>
            <a:pPr lvl="3" eaLnBrk="1" latinLnBrk="0" hangingPunct="1"/>
            <a:r>
              <a:rPr lang="lt-LT" smtClean="0"/>
              <a:t>Ketvirtas lygmuo</a:t>
            </a:r>
          </a:p>
          <a:p>
            <a:pPr lvl="4" eaLnBrk="1" latinLnBrk="0" hangingPunct="1"/>
            <a:r>
              <a:rPr lang="lt-LT" smtClean="0"/>
              <a:t>Penktas lygmuo</a:t>
            </a:r>
            <a:endParaRPr kumimoji="0"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43FB7995-E4CB-4B02-B6BB-123FC1D59B7C}" type="datetime1">
              <a:rPr lang="en-US" smtClean="0"/>
              <a:t>4/29/2014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tačiakampis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Stačiakampis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ačiakampis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lt-LT" smtClean="0"/>
              <a:t>Spustelėję redag. ruoš. pavad. stilių</a:t>
            </a:r>
            <a:endParaRPr kumimoji="0"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DDD9-0F54-4BA1-BEE4-BF43B463BBBF}" type="datetime1">
              <a:rPr lang="en-US" smtClean="0"/>
              <a:t>4/29/2014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urinio vietos rezervavimo ženklas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lt-LT" smtClean="0"/>
              <a:t>Spustelėję redag. ruoš. teksto stilių</a:t>
            </a:r>
          </a:p>
          <a:p>
            <a:pPr lvl="1" eaLnBrk="1" latinLnBrk="0" hangingPunct="1"/>
            <a:r>
              <a:rPr lang="lt-LT" smtClean="0"/>
              <a:t>Antras lygmuo</a:t>
            </a:r>
          </a:p>
          <a:p>
            <a:pPr lvl="2" eaLnBrk="1" latinLnBrk="0" hangingPunct="1"/>
            <a:r>
              <a:rPr lang="lt-LT" smtClean="0"/>
              <a:t>Trečias lygmuo</a:t>
            </a:r>
          </a:p>
          <a:p>
            <a:pPr lvl="3" eaLnBrk="1" latinLnBrk="0" hangingPunct="1"/>
            <a:r>
              <a:rPr lang="lt-LT" smtClean="0"/>
              <a:t>Ketvirtas lygmuo</a:t>
            </a:r>
          </a:p>
          <a:p>
            <a:pPr lvl="4" eaLnBrk="1" latinLnBrk="0" hangingPunct="1"/>
            <a:r>
              <a:rPr lang="lt-LT" smtClean="0"/>
              <a:t>Penktas lygmuo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lt-LT" smtClean="0"/>
              <a:t>Spustelėję redag. ruoš. teksto stilių</a:t>
            </a:r>
          </a:p>
        </p:txBody>
      </p:sp>
      <p:sp>
        <p:nvSpPr>
          <p:cNvPr id="7" name="Stačiakampis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Stačiakampis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ačiakampis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lt-LT" smtClean="0"/>
              <a:t>Spustelėję redag. ruoš. pavad. stilių</a:t>
            </a:r>
            <a:endParaRPr kumimoji="0" lang="en-US"/>
          </a:p>
        </p:txBody>
      </p:sp>
      <p:sp>
        <p:nvSpPr>
          <p:cNvPr id="12" name="Datos vietos rezervavimo ženklas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7344-CBB0-464C-B400-24A59F205803}" type="datetime1">
              <a:rPr lang="en-US" smtClean="0"/>
              <a:t>4/29/2014</a:t>
            </a:fld>
            <a:endParaRPr lang="en-US"/>
          </a:p>
        </p:txBody>
      </p:sp>
      <p:sp>
        <p:nvSpPr>
          <p:cNvPr id="13" name="Skaidrės numerio vietos rezervavimo ženklas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oraštės vietos rezervavimo ženklas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lt-LT" smtClean="0"/>
              <a:t>Spustelėję redag. ruoš. pavad. stilių</a:t>
            </a:r>
            <a:endParaRPr kumimoji="0" lang="en-US"/>
          </a:p>
        </p:txBody>
      </p:sp>
      <p:sp>
        <p:nvSpPr>
          <p:cNvPr id="9" name="Turinio vietos rezervavimo ženklas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lt-LT" smtClean="0"/>
              <a:t>Spustelėję redag. ruoš. teksto stilių</a:t>
            </a:r>
          </a:p>
          <a:p>
            <a:pPr lvl="1" eaLnBrk="1" latinLnBrk="0" hangingPunct="1"/>
            <a:r>
              <a:rPr lang="lt-LT" smtClean="0"/>
              <a:t>Antras lygmuo</a:t>
            </a:r>
          </a:p>
          <a:p>
            <a:pPr lvl="2" eaLnBrk="1" latinLnBrk="0" hangingPunct="1"/>
            <a:r>
              <a:rPr lang="lt-LT" smtClean="0"/>
              <a:t>Trečias lygmuo</a:t>
            </a:r>
          </a:p>
          <a:p>
            <a:pPr lvl="3" eaLnBrk="1" latinLnBrk="0" hangingPunct="1"/>
            <a:r>
              <a:rPr lang="lt-LT" smtClean="0"/>
              <a:t>Ketvirtas lygmuo</a:t>
            </a:r>
          </a:p>
          <a:p>
            <a:pPr lvl="4" eaLnBrk="1" latinLnBrk="0" hangingPunct="1"/>
            <a:r>
              <a:rPr lang="lt-LT" smtClean="0"/>
              <a:t>Penktas lygmuo</a:t>
            </a:r>
            <a:endParaRPr kumimoji="0" lang="en-US"/>
          </a:p>
        </p:txBody>
      </p:sp>
      <p:sp>
        <p:nvSpPr>
          <p:cNvPr id="11" name="Turinio vietos rezervavimo ženklas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lt-LT" smtClean="0"/>
              <a:t>Spustelėję redag. ruoš. teksto stilių</a:t>
            </a:r>
          </a:p>
          <a:p>
            <a:pPr lvl="1" eaLnBrk="1" latinLnBrk="0" hangingPunct="1"/>
            <a:r>
              <a:rPr lang="lt-LT" smtClean="0"/>
              <a:t>Antras lygmuo</a:t>
            </a:r>
          </a:p>
          <a:p>
            <a:pPr lvl="2" eaLnBrk="1" latinLnBrk="0" hangingPunct="1"/>
            <a:r>
              <a:rPr lang="lt-LT" smtClean="0"/>
              <a:t>Trečias lygmuo</a:t>
            </a:r>
          </a:p>
          <a:p>
            <a:pPr lvl="3" eaLnBrk="1" latinLnBrk="0" hangingPunct="1"/>
            <a:r>
              <a:rPr lang="lt-LT" smtClean="0"/>
              <a:t>Ketvirtas lygmuo</a:t>
            </a:r>
          </a:p>
          <a:p>
            <a:pPr lvl="4" eaLnBrk="1" latinLnBrk="0" hangingPunct="1"/>
            <a:r>
              <a:rPr lang="lt-LT" smtClean="0"/>
              <a:t>Penktas lygmuo</a:t>
            </a:r>
            <a:endParaRPr kumimoji="0" lang="en-US"/>
          </a:p>
        </p:txBody>
      </p:sp>
      <p:sp>
        <p:nvSpPr>
          <p:cNvPr id="8" name="Datos vietos rezervavimo ženklas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D744ACE-C1B6-48B4-A765-9EF6E50D89D6}" type="datetime1">
              <a:rPr lang="en-US" smtClean="0"/>
              <a:t>4/29/2014</a:t>
            </a:fld>
            <a:endParaRPr lang="en-US"/>
          </a:p>
        </p:txBody>
      </p:sp>
      <p:sp>
        <p:nvSpPr>
          <p:cNvPr id="10" name="Skaidrės numerio vietos rezervavimo ženklas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oraštės vietos rezervavimo ženklas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lt-LT" smtClean="0"/>
              <a:t>Spustelėję redag. ruoš. pavad. stilių</a:t>
            </a:r>
            <a:endParaRPr kumimoji="0" lang="en-US"/>
          </a:p>
        </p:txBody>
      </p:sp>
      <p:sp>
        <p:nvSpPr>
          <p:cNvPr id="11" name="Turinio vietos rezervavimo ženklas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lt-LT" smtClean="0"/>
              <a:t>Spustelėję redag. ruoš. teksto stilių</a:t>
            </a:r>
          </a:p>
          <a:p>
            <a:pPr lvl="1" eaLnBrk="1" latinLnBrk="0" hangingPunct="1"/>
            <a:r>
              <a:rPr lang="lt-LT" smtClean="0"/>
              <a:t>Antras lygmuo</a:t>
            </a:r>
          </a:p>
          <a:p>
            <a:pPr lvl="2" eaLnBrk="1" latinLnBrk="0" hangingPunct="1"/>
            <a:r>
              <a:rPr lang="lt-LT" smtClean="0"/>
              <a:t>Trečias lygmuo</a:t>
            </a:r>
          </a:p>
          <a:p>
            <a:pPr lvl="3" eaLnBrk="1" latinLnBrk="0" hangingPunct="1"/>
            <a:r>
              <a:rPr lang="lt-LT" smtClean="0"/>
              <a:t>Ketvirtas lygmuo</a:t>
            </a:r>
          </a:p>
          <a:p>
            <a:pPr lvl="4" eaLnBrk="1" latinLnBrk="0" hangingPunct="1"/>
            <a:r>
              <a:rPr lang="lt-LT" smtClean="0"/>
              <a:t>Penktas lygmuo</a:t>
            </a:r>
            <a:endParaRPr kumimoji="0" lang="en-US"/>
          </a:p>
        </p:txBody>
      </p:sp>
      <p:sp>
        <p:nvSpPr>
          <p:cNvPr id="13" name="Turinio vietos rezervavimo ženklas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lt-LT" smtClean="0"/>
              <a:t>Spustelėję redag. ruoš. teksto stilių</a:t>
            </a:r>
          </a:p>
          <a:p>
            <a:pPr lvl="1" eaLnBrk="1" latinLnBrk="0" hangingPunct="1"/>
            <a:r>
              <a:rPr lang="lt-LT" smtClean="0"/>
              <a:t>Antras lygmuo</a:t>
            </a:r>
          </a:p>
          <a:p>
            <a:pPr lvl="2" eaLnBrk="1" latinLnBrk="0" hangingPunct="1"/>
            <a:r>
              <a:rPr lang="lt-LT" smtClean="0"/>
              <a:t>Trečias lygmuo</a:t>
            </a:r>
          </a:p>
          <a:p>
            <a:pPr lvl="3" eaLnBrk="1" latinLnBrk="0" hangingPunct="1"/>
            <a:r>
              <a:rPr lang="lt-LT" smtClean="0"/>
              <a:t>Ketvirtas lygmuo</a:t>
            </a:r>
          </a:p>
          <a:p>
            <a:pPr lvl="4" eaLnBrk="1" latinLnBrk="0" hangingPunct="1"/>
            <a:r>
              <a:rPr lang="lt-LT" smtClean="0"/>
              <a:t>Penktas lygmuo</a:t>
            </a:r>
            <a:endParaRPr kumimoji="0" lang="en-US"/>
          </a:p>
        </p:txBody>
      </p:sp>
      <p:sp>
        <p:nvSpPr>
          <p:cNvPr id="10" name="Datos vietos rezervavimo ženklas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E1B19E-771F-439A-8A0E-898F18B2FC8A}" type="datetime1">
              <a:rPr lang="en-US" smtClean="0"/>
              <a:t>4/29/2014</a:t>
            </a:fld>
            <a:endParaRPr lang="en-US"/>
          </a:p>
        </p:txBody>
      </p:sp>
      <p:sp>
        <p:nvSpPr>
          <p:cNvPr id="12" name="Skaidrės numerio vietos rezervavimo ženklas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oraštės vietos rezervavimo ženklas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ksto vietos rezervavimo ženklas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lt-LT" smtClean="0"/>
              <a:t>Spustelėję redag. ruoš. teksto stilių</a:t>
            </a:r>
          </a:p>
        </p:txBody>
      </p:sp>
      <p:sp>
        <p:nvSpPr>
          <p:cNvPr id="15" name="Teksto vietos rezervavimo ženklas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lt-LT" smtClean="0"/>
              <a:t>Spustelėję redag. ruoš. teksto stilių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lt-LT" smtClean="0"/>
              <a:t>Spustelėję redag. ruoš. pavad. stilių</a:t>
            </a:r>
            <a:endParaRPr kumimoji="0"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CC78-EC52-4C51-B324-6E2A3A643D78}" type="datetime1">
              <a:rPr lang="en-US" smtClean="0"/>
              <a:t>4/29/2014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3487-2954-4E6A-A91E-41FE0F978D0D}" type="datetime1">
              <a:rPr lang="en-US" smtClean="0"/>
              <a:t>4/29/2014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lt-LT" smtClean="0"/>
              <a:t>Spustelėję redag. ruoš. pavad. stilių</a:t>
            </a:r>
            <a:endParaRPr kumimoji="0"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0D3-A8B1-492B-BB81-49911F5B332E}" type="datetime1">
              <a:rPr lang="en-US" smtClean="0"/>
              <a:t>4/29/2014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lt-LT" smtClean="0"/>
              <a:t>Spustelėję redag. ruoš. teksto stilių</a:t>
            </a:r>
          </a:p>
        </p:txBody>
      </p:sp>
      <p:sp>
        <p:nvSpPr>
          <p:cNvPr id="9" name="Turinio vietos rezervavimo ženklas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lt-LT" smtClean="0"/>
              <a:t>Spustelėję redag. ruoš. teksto stilių</a:t>
            </a:r>
          </a:p>
          <a:p>
            <a:pPr lvl="1" eaLnBrk="1" latinLnBrk="0" hangingPunct="1"/>
            <a:r>
              <a:rPr lang="lt-LT" smtClean="0"/>
              <a:t>Antras lygmuo</a:t>
            </a:r>
          </a:p>
          <a:p>
            <a:pPr lvl="2" eaLnBrk="1" latinLnBrk="0" hangingPunct="1"/>
            <a:r>
              <a:rPr lang="lt-LT" smtClean="0"/>
              <a:t>Trečias lygmuo</a:t>
            </a:r>
          </a:p>
          <a:p>
            <a:pPr lvl="3" eaLnBrk="1" latinLnBrk="0" hangingPunct="1"/>
            <a:r>
              <a:rPr lang="lt-LT" smtClean="0"/>
              <a:t>Ketvirtas lygmuo</a:t>
            </a:r>
          </a:p>
          <a:p>
            <a:pPr lvl="4" eaLnBrk="1" latinLnBrk="0" hangingPunct="1"/>
            <a:r>
              <a:rPr lang="lt-LT" smtClean="0"/>
              <a:t>Penktas lygmuo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aveikslėlis ir antrašt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lt-LT" smtClean="0"/>
              <a:t>Spustelėję redag. ruoš. teksto stilių</a:t>
            </a:r>
          </a:p>
        </p:txBody>
      </p:sp>
      <p:sp>
        <p:nvSpPr>
          <p:cNvPr id="8" name="Stačiakampis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ačiakampis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tačiakampis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lt-LT" smtClean="0"/>
              <a:t>Spustelėję redag. ruoš. pavad. stilių</a:t>
            </a:r>
            <a:endParaRPr kumimoji="0" lang="en-US"/>
          </a:p>
        </p:txBody>
      </p:sp>
      <p:sp>
        <p:nvSpPr>
          <p:cNvPr id="11" name="Stačiakampis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os vietos rezervavimo ženklas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C356F5D6-CF94-4EB1-9F2E-26F6A06754AB}" type="datetime1">
              <a:rPr lang="en-US" smtClean="0"/>
              <a:t>4/29/2014</a:t>
            </a:fld>
            <a:endParaRPr lang="en-US"/>
          </a:p>
        </p:txBody>
      </p:sp>
      <p:sp>
        <p:nvSpPr>
          <p:cNvPr id="13" name="Skaidrės numerio vietos rezervavimo ženklas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oraštės vietos rezervavimo ženklas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lt-LT" smtClean="0"/>
              <a:t>Spustelėkite piktogr. norėdami įtraukti pav.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vadinimo vietos rezervavimo ženklas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lt-LT" smtClean="0"/>
              <a:t>Spustelėję redag. ruoš. pavad. stilių</a:t>
            </a:r>
            <a:endParaRPr kumimoji="0" lang="en-US"/>
          </a:p>
        </p:txBody>
      </p:sp>
      <p:sp>
        <p:nvSpPr>
          <p:cNvPr id="13" name="Teksto vietos rezervavimo ženklas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lt-LT" smtClean="0"/>
              <a:t>Spustelėję redag. ruoš. teksto stilių</a:t>
            </a:r>
          </a:p>
          <a:p>
            <a:pPr lvl="1" eaLnBrk="1" latinLnBrk="0" hangingPunct="1"/>
            <a:r>
              <a:rPr kumimoji="0" lang="lt-LT" smtClean="0"/>
              <a:t>Antras lygmuo</a:t>
            </a:r>
          </a:p>
          <a:p>
            <a:pPr lvl="2" eaLnBrk="1" latinLnBrk="0" hangingPunct="1"/>
            <a:r>
              <a:rPr kumimoji="0" lang="lt-LT" smtClean="0"/>
              <a:t>Trečias lygmuo</a:t>
            </a:r>
          </a:p>
          <a:p>
            <a:pPr lvl="3" eaLnBrk="1" latinLnBrk="0" hangingPunct="1"/>
            <a:r>
              <a:rPr kumimoji="0" lang="lt-LT" smtClean="0"/>
              <a:t>Ketvirtas lygmuo</a:t>
            </a:r>
          </a:p>
          <a:p>
            <a:pPr lvl="4" eaLnBrk="1" latinLnBrk="0" hangingPunct="1"/>
            <a:r>
              <a:rPr kumimoji="0" lang="lt-LT" smtClean="0"/>
              <a:t>Penktas lygmuo</a:t>
            </a:r>
            <a:endParaRPr kumimoji="0" lang="en-US"/>
          </a:p>
        </p:txBody>
      </p:sp>
      <p:sp>
        <p:nvSpPr>
          <p:cNvPr id="14" name="Datos vietos rezervavimo ženklas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18FD85-F855-40AF-A921-D8EE5C6EFB07}" type="datetime1">
              <a:rPr lang="en-US" smtClean="0"/>
              <a:t>4/29/2014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ačiakampis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Stačiakampis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ačiakampis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kaidrės numerio vietos rezervavimo ženklas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Disconnect/HiggsAnalysis-CombinedLimit/tree/master/test/DatacardView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Disconnect/HiggsAnalysis-CombinedLimit/blob/master/test/DatacardViewer/TASKS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211468" y="1007165"/>
            <a:ext cx="9254435" cy="1828800"/>
          </a:xfrm>
        </p:spPr>
        <p:txBody>
          <a:bodyPr>
            <a:normAutofit/>
          </a:bodyPr>
          <a:lstStyle/>
          <a:p>
            <a:r>
              <a:rPr lang="pt-BR" sz="3156" dirty="0">
                <a:latin typeface="Arial"/>
                <a:cs typeface="Arial"/>
              </a:rPr>
              <a:t>Development of a</a:t>
            </a:r>
            <a:r>
              <a:rPr lang="lt-LT" sz="3156" dirty="0">
                <a:latin typeface="Arial"/>
                <a:cs typeface="Arial"/>
              </a:rPr>
              <a:t> </a:t>
            </a:r>
            <a:r>
              <a:rPr lang="pt-BR" sz="3156" dirty="0">
                <a:latin typeface="Arial"/>
                <a:cs typeface="Arial"/>
              </a:rPr>
              <a:t>GUI for the exploration of Higgs measurements</a:t>
            </a:r>
            <a:br>
              <a:rPr lang="pt-BR" sz="3156" dirty="0">
                <a:latin typeface="Arial"/>
                <a:cs typeface="Arial"/>
              </a:rPr>
            </a:br>
            <a:endParaRPr lang="en-US" sz="3156" dirty="0">
              <a:latin typeface="Arial"/>
              <a:cs typeface="Arial"/>
            </a:endParaRP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55F65A-0D26-4EA2-8D80-8F2A7746944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35354" y="5030077"/>
            <a:ext cx="5139898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>
                <a:latin typeface="Tw Cen MT" charset="0"/>
              </a:rPr>
              <a:t>Internship report by Andrius Versockas </a:t>
            </a:r>
          </a:p>
          <a:p>
            <a:pPr algn="r"/>
            <a:r>
              <a:rPr lang="en-US">
                <a:latin typeface="Tw Cen MT" charset="0"/>
              </a:rPr>
              <a:t>Supervisors: André David, Giovanni Petrucciani </a:t>
            </a:r>
          </a:p>
          <a:p>
            <a:pPr algn="r"/>
            <a:r>
              <a:rPr lang="en-US">
                <a:latin typeface="Tw Cen MT" charset="0"/>
              </a:rPr>
              <a:t>Home institution: Vilnius University 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25501" y="71438"/>
            <a:ext cx="10421939" cy="714086"/>
          </a:xfrm>
        </p:spPr>
        <p:txBody>
          <a:bodyPr>
            <a:normAutofit fontScale="90000"/>
          </a:bodyPr>
          <a:lstStyle/>
          <a:p>
            <a:r>
              <a:rPr lang="lt-LT" dirty="0">
                <a:latin typeface="Tw Cen MT" charset="0"/>
              </a:rPr>
              <a:t>What I have done</a:t>
            </a:r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55F65A-0D26-4EA2-8D80-8F2A7746944E}" type="slidenum">
              <a:rPr lang="en-US" smtClean="0"/>
              <a:t>10</a:t>
            </a:fld>
            <a:endParaRPr lang="en-US"/>
          </a:p>
        </p:txBody>
      </p:sp>
      <p:sp>
        <p:nvSpPr>
          <p:cNvPr id="5" name="Turinio vietos rezervavimo ženklas 2"/>
          <p:cNvSpPr txBox="1">
            <a:spLocks/>
          </p:cNvSpPr>
          <p:nvPr/>
        </p:nvSpPr>
        <p:spPr>
          <a:xfrm>
            <a:off x="155568" y="790809"/>
            <a:ext cx="11214990" cy="55514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Documentation for Datacard Viewer</a:t>
            </a:r>
          </a:p>
          <a:p>
            <a:pPr marL="0" indent="0" algn="ctr">
              <a:buFont typeface="Wingdings"/>
              <a:buNone/>
            </a:pPr>
            <a:endParaRPr lang="en-US" dirty="0"/>
          </a:p>
          <a:p>
            <a:r>
              <a:rPr lang="en-US" dirty="0"/>
              <a:t>Created deployment descriptor. Detail instructions how to deploy application..</a:t>
            </a:r>
          </a:p>
          <a:p>
            <a:r>
              <a:rPr lang="en-US" dirty="0"/>
              <a:t>Created documentation of </a:t>
            </a:r>
            <a:r>
              <a:rPr lang="en-US" dirty="0">
                <a:latin typeface="Tw Cen MT" charset="0"/>
              </a:rPr>
              <a:t>Datacard Viewer</a:t>
            </a:r>
            <a:r>
              <a:rPr lang="en-US" dirty="0"/>
              <a:t> application for future developers that will improve application.</a:t>
            </a:r>
          </a:p>
          <a:p>
            <a:r>
              <a:rPr lang="en-US" dirty="0"/>
              <a:t>Code, documentation and more is stored in </a:t>
            </a:r>
            <a:r>
              <a:rPr lang="en-US" dirty="0">
                <a:latin typeface="Tw Cen MT" charset="0"/>
                <a:hlinkClick r:id="rId3"/>
              </a:rPr>
              <a:t>Github</a:t>
            </a:r>
            <a:r>
              <a:rPr lang="en-US" dirty="0"/>
              <a:t> repository, accessible for all.</a:t>
            </a:r>
          </a:p>
          <a:p>
            <a:pPr marL="0" indent="0" algn="ctr">
              <a:buFont typeface="Wingdings"/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0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25501" y="71438"/>
            <a:ext cx="10421939" cy="714086"/>
          </a:xfrm>
        </p:spPr>
        <p:txBody>
          <a:bodyPr>
            <a:normAutofit fontScale="90000"/>
          </a:bodyPr>
          <a:lstStyle/>
          <a:p>
            <a:r>
              <a:rPr lang="lt-LT" dirty="0">
                <a:latin typeface="Tw Cen MT" charset="0"/>
              </a:rPr>
              <a:t>What I have done</a:t>
            </a:r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55F65A-0D26-4EA2-8D80-8F2A7746944E}" type="slidenum">
              <a:rPr lang="en-US" smtClean="0"/>
              <a:t>11</a:t>
            </a:fld>
            <a:endParaRPr lang="en-US"/>
          </a:p>
        </p:txBody>
      </p:sp>
      <p:sp>
        <p:nvSpPr>
          <p:cNvPr id="5" name="Turinio vietos rezervavimo ženklas 2"/>
          <p:cNvSpPr txBox="1">
            <a:spLocks/>
          </p:cNvSpPr>
          <p:nvPr/>
        </p:nvSpPr>
        <p:spPr>
          <a:xfrm>
            <a:off x="285054" y="959355"/>
            <a:ext cx="10528117" cy="567870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Thing that should be improved by future developers</a:t>
            </a:r>
          </a:p>
          <a:p>
            <a:pPr marL="0" indent="0">
              <a:buFont typeface="Wingdings"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i="1" dirty="0">
                <a:solidFill>
                  <a:srgbClr val="333333"/>
                </a:solidFill>
                <a:latin typeface="Helvetica" charset="0"/>
              </a:rPr>
              <a:t>Add Multiple root files support.</a:t>
            </a:r>
            <a:br>
              <a:rPr lang="en-US" i="1" dirty="0">
                <a:solidFill>
                  <a:srgbClr val="333333"/>
                </a:solidFill>
                <a:latin typeface="Helvetica" charset="0"/>
              </a:rPr>
            </a:br>
            <a:r>
              <a:rPr lang="en-US" i="1" dirty="0">
                <a:solidFill>
                  <a:srgbClr val="333333"/>
                </a:solidFill>
                <a:latin typeface="Helvetica" charset="0"/>
              </a:rPr>
              <a:t>Suggestion:</a:t>
            </a:r>
            <a:r>
              <a:rPr lang="en-US" dirty="0">
                <a:solidFill>
                  <a:srgbClr val="333333"/>
                </a:solidFill>
                <a:latin typeface="Helvetica" charset="0"/>
              </a:rPr>
              <a:t> create an object to store: filename =&gt; keylist.</a:t>
            </a:r>
          </a:p>
          <a:p>
            <a:r>
              <a:rPr lang="en-US" i="1" dirty="0">
                <a:solidFill>
                  <a:srgbClr val="333333"/>
                </a:solidFill>
                <a:latin typeface="Helvetica" charset="0"/>
              </a:rPr>
              <a:t>Figure a way out to support root files with "RooWorkspace".</a:t>
            </a:r>
            <a:br>
              <a:rPr lang="en-US" i="1" dirty="0">
                <a:solidFill>
                  <a:srgbClr val="333333"/>
                </a:solidFill>
                <a:latin typeface="Helvetica" charset="0"/>
              </a:rPr>
            </a:br>
            <a:r>
              <a:rPr lang="en-US" i="1" dirty="0">
                <a:solidFill>
                  <a:srgbClr val="333333"/>
                </a:solidFill>
                <a:latin typeface="Helvetica" charset="0"/>
              </a:rPr>
              <a:t>Suggestion:</a:t>
            </a:r>
            <a:r>
              <a:rPr lang="en-US" dirty="0">
                <a:solidFill>
                  <a:srgbClr val="333333"/>
                </a:solidFill>
                <a:latin typeface="Helvetica" charset="0"/>
              </a:rPr>
              <a:t> Update JSRootIO to the newest version when possible, maybe support will be added.</a:t>
            </a:r>
          </a:p>
          <a:p>
            <a:r>
              <a:rPr lang="en-US" dirty="0">
                <a:solidFill>
                  <a:srgbClr val="333333"/>
                </a:solidFill>
                <a:latin typeface="Helvetica" charset="0"/>
              </a:rPr>
              <a:t>Add "Configuration" menu to application, to adjust settings e.g. "MASS" parameter.</a:t>
            </a:r>
          </a:p>
          <a:p>
            <a:r>
              <a:rPr lang="en-US" dirty="0">
                <a:solidFill>
                  <a:srgbClr val="333333"/>
                </a:solidFill>
                <a:latin typeface="Helvetica" charset="0"/>
              </a:rPr>
              <a:t>Redo "3 in 1" drawing from HStack to Custom. </a:t>
            </a:r>
            <a:br>
              <a:rPr lang="en-US" dirty="0">
                <a:solidFill>
                  <a:srgbClr val="333333"/>
                </a:solidFill>
                <a:latin typeface="Helvetica" charset="0"/>
              </a:rPr>
            </a:br>
            <a:r>
              <a:rPr lang="en-US" i="1" dirty="0">
                <a:solidFill>
                  <a:srgbClr val="333333"/>
                </a:solidFill>
                <a:latin typeface="Helvetica" charset="0"/>
              </a:rPr>
              <a:t>Reason: </a:t>
            </a:r>
            <a:r>
              <a:rPr lang="en-US" dirty="0">
                <a:solidFill>
                  <a:srgbClr val="333333"/>
                </a:solidFill>
                <a:latin typeface="Helvetica" charset="0"/>
              </a:rPr>
              <a:t>HStack draws plots one on top of another.Improve datacardShapeMap parser.</a:t>
            </a:r>
          </a:p>
          <a:p>
            <a:r>
              <a:rPr lang="en-US" dirty="0">
                <a:solidFill>
                  <a:srgbClr val="333333"/>
                </a:solidFill>
                <a:latin typeface="Helvetica" charset="0"/>
              </a:rPr>
              <a:t>Fix environment paths for Datacard.py and DatacardParser.py.</a:t>
            </a:r>
          </a:p>
          <a:p>
            <a:r>
              <a:rPr lang="en-US" dirty="0">
                <a:solidFill>
                  <a:srgbClr val="333333"/>
                </a:solidFill>
                <a:latin typeface="Helvetica" charset="0"/>
              </a:rPr>
              <a:t>Improve current search, to search/sort by bin/proccess/nuissance.</a:t>
            </a:r>
          </a:p>
          <a:p>
            <a:r>
              <a:rPr lang="en-US" dirty="0">
                <a:solidFill>
                  <a:srgbClr val="333333"/>
                </a:solidFill>
                <a:latin typeface="Helvetica" charset="0"/>
              </a:rPr>
              <a:t>More on </a:t>
            </a:r>
            <a:r>
              <a:rPr lang="en-US" dirty="0">
                <a:solidFill>
                  <a:srgbClr val="333333"/>
                </a:solidFill>
                <a:latin typeface="Helvetica" charset="0"/>
                <a:hlinkClick r:id="rId3"/>
              </a:rPr>
              <a:t>Github/tasks</a:t>
            </a:r>
            <a:r>
              <a:rPr lang="en-US" dirty="0">
                <a:solidFill>
                  <a:srgbClr val="333333"/>
                </a:solidFill>
                <a:latin typeface="Helvetica" charset="0"/>
              </a:rPr>
              <a:t>.</a:t>
            </a:r>
            <a:endParaRPr lang="en-US" dirty="0">
              <a:solidFill>
                <a:srgbClr val="333333"/>
              </a:solidFill>
              <a:latin typeface="Helvetica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7143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25501" y="71438"/>
            <a:ext cx="10421939" cy="714086"/>
          </a:xfrm>
        </p:spPr>
        <p:txBody>
          <a:bodyPr>
            <a:normAutofit fontScale="90000"/>
          </a:bodyPr>
          <a:lstStyle/>
          <a:p>
            <a:r>
              <a:rPr lang="lt-LT">
                <a:latin typeface="Tw Cen MT" charset="0"/>
              </a:rPr>
              <a:t>Questions</a:t>
            </a:r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55F65A-0D26-4EA2-8D80-8F2A7746944E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draft_lens2806042module29556622photo_1240639056fry-panique-ques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162" y="2074266"/>
            <a:ext cx="4221062" cy="3919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3943" y="6209809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Tw Cen MT" charset="0"/>
              </a:rPr>
              <a:t>Special thanks to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Tw Cen MT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w Cen MT" charset="0"/>
              </a:rPr>
              <a:t>Bertrand Bellenot</a:t>
            </a:r>
          </a:p>
        </p:txBody>
      </p:sp>
    </p:spTree>
    <p:extLst>
      <p:ext uri="{BB962C8B-B14F-4D97-AF65-F5344CB8AC3E}">
        <p14:creationId xmlns:p14="http://schemas.microsoft.com/office/powerpoint/2010/main" val="35340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25501" y="71438"/>
            <a:ext cx="10421939" cy="714086"/>
          </a:xfrm>
        </p:spPr>
        <p:txBody>
          <a:bodyPr>
            <a:normAutofit fontScale="90000"/>
          </a:bodyPr>
          <a:lstStyle/>
          <a:p>
            <a:r>
              <a:rPr lang="lt-LT"/>
              <a:t>Project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55F65A-0D26-4EA2-8D80-8F2A7746944E}" type="slidenum">
              <a:rPr lang="en-US" smtClean="0"/>
              <a:t>2</a:t>
            </a:fld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quarter" idx="1"/>
          </p:nvPr>
        </p:nvSpPr>
        <p:spPr>
          <a:xfrm>
            <a:off x="212035" y="1561787"/>
            <a:ext cx="10515600" cy="5161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name - </a:t>
            </a:r>
            <a:r>
              <a:rPr lang="en-US" b="1" dirty="0"/>
              <a:t>Datacard Viewer</a:t>
            </a:r>
          </a:p>
          <a:p>
            <a:r>
              <a:rPr lang="en-US" b="1" dirty="0" err="1"/>
              <a:t>Datacard </a:t>
            </a:r>
            <a:r>
              <a:rPr lang="en-US" b="1" dirty="0"/>
              <a:t>- </a:t>
            </a:r>
            <a:r>
              <a:rPr lang="en-US" dirty="0">
                <a:latin typeface="Arial" charset="0"/>
              </a:rPr>
              <a:t>data from the real higgs searches in CMS stored in ROOT (RooFit) format files. On top of that there is a layer of ASCII</a:t>
            </a:r>
            <a:r>
              <a:rPr lang="en-US" b="1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configuration files describing the contents of these ROOT files.</a:t>
            </a:r>
          </a:p>
          <a:p>
            <a:r>
              <a:rPr lang="en-US" b="1" dirty="0" err="1">
                <a:latin typeface="Tw Cen MT" charset="0"/>
              </a:rPr>
              <a:t>Datacard Viewer </a:t>
            </a:r>
            <a:r>
              <a:rPr lang="en-US" b="1" dirty="0"/>
              <a:t>- </a:t>
            </a:r>
            <a:r>
              <a:rPr lang="en-US" dirty="0"/>
              <a:t>web application to view </a:t>
            </a:r>
            <a:r>
              <a:rPr lang="en-US" dirty="0">
                <a:latin typeface="Tw Cen MT" charset="0"/>
              </a:rPr>
              <a:t>content of</a:t>
            </a:r>
            <a:r>
              <a:rPr lang="en-US" dirty="0"/>
              <a:t> datacards.</a:t>
            </a:r>
          </a:p>
          <a:p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5750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25501" y="71438"/>
            <a:ext cx="10421939" cy="714086"/>
          </a:xfrm>
        </p:spPr>
        <p:txBody>
          <a:bodyPr>
            <a:normAutofit fontScale="90000"/>
          </a:bodyPr>
          <a:lstStyle/>
          <a:p>
            <a:r>
              <a:rPr lang="lt-LT"/>
              <a:t>Problematic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55F65A-0D26-4EA2-8D80-8F2A7746944E}" type="slidenum">
              <a:rPr lang="en-US" smtClean="0"/>
              <a:t>3</a:t>
            </a:fld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quarter" idx="1"/>
          </p:nvPr>
        </p:nvSpPr>
        <p:spPr>
          <a:xfrm>
            <a:off x="259142" y="816750"/>
            <a:ext cx="10515600" cy="623463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dirty="0"/>
              <a:t>How users view datacards?</a:t>
            </a:r>
            <a:r>
              <a:rPr lang="en-US" dirty="0">
                <a:latin typeface="Tw Cen MT"/>
              </a:rPr>
              <a:t/>
            </a:r>
            <a:br>
              <a:rPr lang="en-US" dirty="0">
                <a:latin typeface="Tw Cen MT"/>
              </a:rPr>
            </a:br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latin typeface="Tw Cen MT" charset="0"/>
              </a:rPr>
              <a:t>User uses a text editor to view </a:t>
            </a:r>
            <a:r>
              <a:rPr lang="en-US" dirty="0">
                <a:latin typeface="Arial" charset="0"/>
              </a:rPr>
              <a:t>ASCII</a:t>
            </a:r>
            <a:r>
              <a:rPr lang="en-US" b="1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configuration files (.txt)</a:t>
            </a:r>
            <a:r>
              <a:rPr lang="en-US" dirty="0">
                <a:latin typeface="Tw Cen MT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w Cen MT" charset="0"/>
              </a:rPr>
              <a:t>User </a:t>
            </a:r>
            <a:r>
              <a:rPr lang="en-US" dirty="0"/>
              <a:t>surfs the data checking and analysing it. 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w Cen MT" charset="0"/>
              </a:rPr>
              <a:t>When in need to check the ROOT histograms, user memorizes the naming convensions and the names of the needed bin/proccess/nuissance. </a:t>
            </a:r>
          </a:p>
          <a:p>
            <a:r>
              <a:rPr lang="en-US" dirty="0">
                <a:latin typeface="Tw Cen MT" charset="0"/>
              </a:rPr>
              <a:t>User opens root browser to view </a:t>
            </a:r>
            <a:r>
              <a:rPr lang="en-US" dirty="0">
                <a:latin typeface="Arial" charset="0"/>
              </a:rPr>
              <a:t>the needed ROOT file (</a:t>
            </a:r>
            <a:r>
              <a:rPr lang="en-US" dirty="0">
                <a:latin typeface="Tw Cen MT" charset="0"/>
              </a:rPr>
              <a:t>.root) and finds the required histograms.</a:t>
            </a:r>
          </a:p>
          <a:p>
            <a:r>
              <a:rPr lang="en-US" dirty="0" err="1">
                <a:latin typeface="Calibri" charset="0"/>
              </a:rPr>
              <a:t>User uses tools to compares them </a:t>
            </a:r>
            <a:r>
              <a:rPr lang="en-US" dirty="0">
                <a:latin typeface="Calibri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25501" y="71438"/>
            <a:ext cx="10421939" cy="714086"/>
          </a:xfrm>
        </p:spPr>
        <p:txBody>
          <a:bodyPr>
            <a:normAutofit fontScale="90000"/>
          </a:bodyPr>
          <a:lstStyle/>
          <a:p>
            <a:r>
              <a:rPr lang="lt-LT"/>
              <a:t>Problematic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55F65A-0D26-4EA2-8D80-8F2A7746944E}" type="slidenum">
              <a:rPr lang="en-US" smtClean="0"/>
              <a:t>4</a:t>
            </a:fld>
            <a:endParaRPr lang="en-US"/>
          </a:p>
        </p:txBody>
      </p:sp>
      <p:sp>
        <p:nvSpPr>
          <p:cNvPr id="7" name="Turinio vietos rezervavimo ženklas 2"/>
          <p:cNvSpPr txBox="1">
            <a:spLocks/>
          </p:cNvSpPr>
          <p:nvPr/>
        </p:nvSpPr>
        <p:spPr>
          <a:xfrm>
            <a:off x="285750" y="841108"/>
            <a:ext cx="10760075" cy="57438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Manual browsing drawbacks</a:t>
            </a:r>
          </a:p>
          <a:p>
            <a:pPr marL="0" indent="0" algn="ctr">
              <a:buFont typeface="Wingdings"/>
              <a:buNone/>
            </a:pPr>
            <a:endParaRPr lang="en-US" dirty="0"/>
          </a:p>
          <a:p>
            <a:r>
              <a:rPr lang="en-US" dirty="0">
                <a:latin typeface="Tw Cen MT" charset="0"/>
              </a:rPr>
              <a:t>Using text editor and root browser for one datacard.</a:t>
            </a:r>
          </a:p>
          <a:p>
            <a:r>
              <a:rPr lang="en-US" dirty="0">
                <a:latin typeface="Tw Cen MT" charset="0"/>
              </a:rPr>
              <a:t>The datacards data can be very large, once many channels are combined. Hard to inspect manually.</a:t>
            </a:r>
          </a:p>
          <a:p>
            <a:r>
              <a:rPr lang="en-US" dirty="0">
                <a:latin typeface="Tw Cen MT" charset="0"/>
              </a:rPr>
              <a:t>One ROOT file can contain hundreds of histograms.</a:t>
            </a:r>
          </a:p>
          <a:p>
            <a:r>
              <a:rPr lang="en-US" dirty="0">
                <a:latin typeface="Tw Cen MT" charset="0"/>
              </a:rPr>
              <a:t>No sorting or grouping.</a:t>
            </a:r>
          </a:p>
          <a:p>
            <a:r>
              <a:rPr lang="en-US" dirty="0">
                <a:latin typeface="Tw Cen MT"/>
              </a:rPr>
              <a:t>Datacard can contain multiple ROOT files, really hard to compare.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25500" y="71438"/>
            <a:ext cx="10421938" cy="779157"/>
          </a:xfrm>
        </p:spPr>
        <p:txBody>
          <a:bodyPr>
            <a:normAutofit/>
          </a:bodyPr>
          <a:lstStyle/>
          <a:p>
            <a:r>
              <a:rPr lang="lt-LT">
                <a:latin typeface="Tw Cen MT" charset="0"/>
              </a:rPr>
              <a:t>Purpose of Datacard Viewer</a:t>
            </a:r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55F65A-0D26-4EA2-8D80-8F2A7746944E}" type="slidenum">
              <a:rPr lang="en-US" smtClean="0"/>
              <a:t>5</a:t>
            </a:fld>
            <a:endParaRPr lang="en-US"/>
          </a:p>
        </p:txBody>
      </p:sp>
      <p:sp>
        <p:nvSpPr>
          <p:cNvPr id="6" name="Turinio vietos rezervavimo ženklas 2"/>
          <p:cNvSpPr txBox="1">
            <a:spLocks/>
          </p:cNvSpPr>
          <p:nvPr/>
        </p:nvSpPr>
        <p:spPr>
          <a:xfrm>
            <a:off x="246185" y="1374206"/>
            <a:ext cx="11198088" cy="60009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One tool for everything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Font typeface="Wingdings"/>
              <a:buNone/>
            </a:pPr>
            <a:r>
              <a:rPr lang="en-US" sz="1800" dirty="0">
                <a:solidFill>
                  <a:srgbClr val="666666"/>
                </a:solidFill>
                <a:latin typeface="Helvetica Neue"/>
              </a:rPr>
              <a:t>User no longer needs to use text editors or root browser to view datacard contents. </a:t>
            </a:r>
            <a:r>
              <a:rPr lang="en-US" sz="2000" dirty="0">
                <a:solidFill>
                  <a:srgbClr val="666666"/>
                </a:solidFill>
                <a:latin typeface="Helvetica Neue"/>
              </a:rPr>
              <a:t> Also, no need to use any external tools to merge the wanted histograms. </a:t>
            </a:r>
          </a:p>
          <a:p>
            <a:r>
              <a:rPr lang="en-US" dirty="0" err="1">
                <a:solidFill>
                  <a:srgbClr val="000000"/>
                </a:solidFill>
                <a:latin typeface="Helvetica Neue"/>
              </a:rPr>
              <a:t>Searching, sorting and grouping</a:t>
            </a:r>
            <a:endParaRPr lang="en-US" dirty="0">
              <a:solidFill>
                <a:srgbClr val="666666"/>
              </a:solidFill>
              <a:latin typeface="Helvetica Neue"/>
            </a:endParaRPr>
          </a:p>
          <a:p>
            <a:pPr marL="0" indent="0">
              <a:buFont typeface="Wingdings"/>
              <a:buNone/>
            </a:pPr>
            <a:r>
              <a:rPr lang="en-US" sz="1800" dirty="0">
                <a:solidFill>
                  <a:srgbClr val="7F7F7F"/>
                </a:solidFill>
                <a:latin typeface="Helvetica Neue"/>
              </a:rPr>
              <a:t>Users can easily manipulate datacards data. For now search only works with data values.</a:t>
            </a:r>
            <a:endParaRPr lang="en-US" sz="1800" dirty="0"/>
          </a:p>
          <a:p>
            <a:r>
              <a:rPr lang="en-US" dirty="0">
                <a:latin typeface="Helvetica Neue"/>
              </a:rPr>
              <a:t>Increased productivity</a:t>
            </a:r>
          </a:p>
          <a:p>
            <a:pPr marL="0" indent="0">
              <a:buFont typeface="Wingdings"/>
              <a:buNone/>
            </a:pPr>
            <a:r>
              <a:rPr lang="en-US" sz="1800" dirty="0">
                <a:solidFill>
                  <a:srgbClr val="666666"/>
                </a:solidFill>
                <a:latin typeface="Helvetica Neue" charset="0"/>
              </a:rPr>
              <a:t>Simple and clear UI design allows user to easily view the data faster.</a:t>
            </a:r>
          </a:p>
          <a:p>
            <a:pPr marL="0" indent="0" algn="ctr">
              <a:buFont typeface="Wingdings"/>
              <a:buNone/>
            </a:pPr>
            <a:endParaRPr lang="en-US" sz="2000" dirty="0">
              <a:solidFill>
                <a:srgbClr val="66666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63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DatacardViewer schema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645479" y="803786"/>
            <a:ext cx="7836021" cy="6011863"/>
          </a:xfrm>
        </p:spPr>
      </p:pic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25501" y="71438"/>
            <a:ext cx="10421939" cy="714086"/>
          </a:xfrm>
        </p:spPr>
        <p:txBody>
          <a:bodyPr>
            <a:normAutofit fontScale="90000"/>
          </a:bodyPr>
          <a:lstStyle/>
          <a:p>
            <a:r>
              <a:rPr lang="lt-LT">
                <a:latin typeface="Tw Cen MT" charset="0"/>
              </a:rPr>
              <a:t>Technologies</a:t>
            </a:r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55F65A-0D26-4EA2-8D80-8F2A7746944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6859" y="738966"/>
            <a:ext cx="4284954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>
                <a:latin typeface="Tw Cen MT" charset="0"/>
              </a:rPr>
              <a:t>Datacard Viewer architecture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705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25501" y="71438"/>
            <a:ext cx="10421939" cy="714086"/>
          </a:xfrm>
        </p:spPr>
        <p:txBody>
          <a:bodyPr>
            <a:normAutofit fontScale="90000"/>
          </a:bodyPr>
          <a:lstStyle/>
          <a:p>
            <a:r>
              <a:rPr lang="lt-LT" dirty="0" smtClean="0"/>
              <a:t>Technologies</a:t>
            </a:r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55F65A-0D26-4EA2-8D80-8F2A7746944E}" type="slidenum">
              <a:rPr lang="en-US" smtClean="0"/>
              <a:t>7</a:t>
            </a:fld>
            <a:endParaRPr lang="en-US"/>
          </a:p>
        </p:txBody>
      </p:sp>
      <p:sp>
        <p:nvSpPr>
          <p:cNvPr id="7" name="Turinio vietos rezervavimo ženklas 2"/>
          <p:cNvSpPr txBox="1">
            <a:spLocks/>
          </p:cNvSpPr>
          <p:nvPr/>
        </p:nvSpPr>
        <p:spPr>
          <a:xfrm>
            <a:off x="220389" y="285209"/>
            <a:ext cx="11306394" cy="60007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dirty="0"/>
          </a:p>
          <a:p>
            <a:pPr marL="0" indent="0" algn="ctr">
              <a:buFont typeface="Wingdings"/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Flask - </a:t>
            </a:r>
            <a:r>
              <a:rPr lang="en-US" dirty="0">
                <a:solidFill>
                  <a:srgbClr val="333333"/>
                </a:solidFill>
                <a:latin typeface="Helvetica" charset="0"/>
              </a:rPr>
              <a:t>A Python Web Microframework</a:t>
            </a:r>
          </a:p>
          <a:p>
            <a:pPr marL="0" indent="0">
              <a:buFont typeface="Wingdings"/>
              <a:buNone/>
            </a:pPr>
            <a:endParaRPr lang="en-US" dirty="0">
              <a:solidFill>
                <a:srgbClr val="333333"/>
              </a:solidFill>
              <a:latin typeface="Helvetica" charset="0"/>
            </a:endParaRPr>
          </a:p>
          <a:p>
            <a:pPr marL="0" indent="0">
              <a:buFont typeface="Wingdings"/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 chose Flask because it is :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 lightweight python server side frameworks (has very good performance).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Flask has big community and great documentation (easy to get started).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Flask has many plugins (helps accomplish general tasks easier ).</a:t>
            </a:r>
          </a:p>
        </p:txBody>
      </p:sp>
    </p:spTree>
    <p:extLst>
      <p:ext uri="{BB962C8B-B14F-4D97-AF65-F5344CB8AC3E}">
        <p14:creationId xmlns:p14="http://schemas.microsoft.com/office/powerpoint/2010/main" val="5148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25501" y="71438"/>
            <a:ext cx="10421939" cy="714086"/>
          </a:xfrm>
        </p:spPr>
        <p:txBody>
          <a:bodyPr>
            <a:normAutofit fontScale="90000"/>
          </a:bodyPr>
          <a:lstStyle/>
          <a:p>
            <a:r>
              <a:rPr lang="lt-LT" dirty="0"/>
              <a:t>Technologies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55F65A-0D26-4EA2-8D80-8F2A7746944E}" type="slidenum">
              <a:rPr lang="en-US" smtClean="0"/>
              <a:t>8</a:t>
            </a:fld>
            <a:endParaRPr lang="en-US"/>
          </a:p>
        </p:txBody>
      </p:sp>
      <p:sp>
        <p:nvSpPr>
          <p:cNvPr id="8" name="Turinio vietos rezervavimo ženklas 2"/>
          <p:cNvSpPr txBox="1">
            <a:spLocks/>
          </p:cNvSpPr>
          <p:nvPr/>
        </p:nvSpPr>
        <p:spPr>
          <a:xfrm>
            <a:off x="311150" y="700088"/>
            <a:ext cx="11150208" cy="55499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Client side (frontend) technologies</a:t>
            </a:r>
          </a:p>
          <a:p>
            <a:pPr marL="0" indent="0" algn="ctr">
              <a:buFont typeface="Wingdings"/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AngularJs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(v1.2.13) -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javascript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framework for creating dynamic web application.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Bootstrap (v3.1.1) - CSS framework, to make application look attractive.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Handsontable (v0.10.5) - Handsontable is a minimalistic Excel-like data grid editor for displaying datacards contents.</a:t>
            </a:r>
            <a:endParaRPr lang="en-US" dirty="0">
              <a:solidFill>
                <a:srgbClr val="454545"/>
              </a:solidFill>
              <a:latin typeface="Calibri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JSRootIO (v2.1) - to parse and draw histograms from ROOT files.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And a few others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javascript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frameworks to make life easier.</a:t>
            </a:r>
          </a:p>
        </p:txBody>
      </p:sp>
    </p:spTree>
    <p:extLst>
      <p:ext uri="{BB962C8B-B14F-4D97-AF65-F5344CB8AC3E}">
        <p14:creationId xmlns:p14="http://schemas.microsoft.com/office/powerpoint/2010/main" val="25579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25501" y="71438"/>
            <a:ext cx="10421939" cy="714086"/>
          </a:xfrm>
        </p:spPr>
        <p:txBody>
          <a:bodyPr>
            <a:normAutofit fontScale="90000"/>
          </a:bodyPr>
          <a:lstStyle/>
          <a:p>
            <a:r>
              <a:rPr lang="lt-LT" dirty="0">
                <a:latin typeface="Tw Cen MT" charset="0"/>
              </a:rPr>
              <a:t>What I have done</a:t>
            </a:r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55F65A-0D26-4EA2-8D80-8F2A7746944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118" y="2113159"/>
            <a:ext cx="4219939" cy="37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Įprasta">
  <a:themeElements>
    <a:clrScheme name="Įprast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Įprast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Įprast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250</TotalTime>
  <Words>668</Words>
  <Application>Microsoft Office PowerPoint</Application>
  <PresentationFormat>Widescreen</PresentationFormat>
  <Paragraphs>144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Įprasta</vt:lpstr>
      <vt:lpstr>Development of a GUI for the exploration of Higgs measurements </vt:lpstr>
      <vt:lpstr>Project</vt:lpstr>
      <vt:lpstr>Problematic</vt:lpstr>
      <vt:lpstr>Problematic</vt:lpstr>
      <vt:lpstr>Purpose of Datacard Viewer</vt:lpstr>
      <vt:lpstr>Technologies</vt:lpstr>
      <vt:lpstr>Technologies</vt:lpstr>
      <vt:lpstr>Technologies</vt:lpstr>
      <vt:lpstr>What I have done</vt:lpstr>
      <vt:lpstr>What I have done</vt:lpstr>
      <vt:lpstr>What I have done</vt:lpstr>
      <vt:lpstr>Questions</vt:lpstr>
    </vt:vector>
  </TitlesOfParts>
  <LinksUpToDate>false</LinksUpToDate>
  <SharedDoc>false</SharedDoc>
  <HLinks>
    <vt:vector size="18" baseType="variant"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https://github.com/myDisconnect/HiggsAnalysis-CombinedLimit/tree/master/test/DatacardViewer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https://github.com/myDisconnect/HiggsAnalysis-CombinedLimit/blob/master/test/DatacardViewer/TASKS.md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https://github.com/myDisconnect/HiggsAnalysis-CombinedLimit/blob/master/test/DatacardViewer/TASKS.md</vt:lpwstr>
      </vt:variant>
      <vt:variant>
        <vt:lpwstr/>
      </vt:variant>
    </vt:vector>
  </HLinks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aService to Manage Requests of Data and Monte Carlo Samples fo Development and Validatio at CMS </dc:title>
  <dc:creator/>
  <cp:lastModifiedBy>zee</cp:lastModifiedBy>
  <cp:revision>41</cp:revision>
  <dcterms:created xsi:type="dcterms:W3CDTF">2012-08-10T12:43:06Z</dcterms:created>
  <dcterms:modified xsi:type="dcterms:W3CDTF">2014-04-29T10:56:50Z</dcterms:modified>
</cp:coreProperties>
</file>