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290" r:id="rId35"/>
    <p:sldId id="291" r:id="rId36"/>
    <p:sldId id="292" r:id="rId37"/>
    <p:sldId id="293" r:id="rId38"/>
    <p:sldId id="299" r:id="rId39"/>
    <p:sldId id="300" r:id="rId40"/>
    <p:sldId id="297" r:id="rId41"/>
    <p:sldId id="295" r:id="rId42"/>
    <p:sldId id="298" r:id="rId43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39"/>
    <a:srgbClr val="FFD653"/>
    <a:srgbClr val="E9E40E"/>
    <a:srgbClr val="E8C84C"/>
    <a:srgbClr val="FF6600"/>
    <a:srgbClr val="004F8A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884" autoAdjust="0"/>
  </p:normalViewPr>
  <p:slideViewPr>
    <p:cSldViewPr>
      <p:cViewPr>
        <p:scale>
          <a:sx n="74" d="100"/>
          <a:sy n="74" d="100"/>
        </p:scale>
        <p:origin x="-13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C2F05-A4F5-4386-8519-9966896219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D24AF71-5C30-4CE3-82A8-8CE85C71A6D8}">
      <dgm:prSet phldrT="[Texto]"/>
      <dgm:spPr>
        <a:solidFill>
          <a:schemeClr val="tx1"/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OBJETIVO INICIAL DEL PROYECTO</a:t>
          </a:r>
          <a:r>
            <a:rPr lang="es-ES" dirty="0" smtClean="0"/>
            <a:t> </a:t>
          </a:r>
        </a:p>
        <a:p>
          <a:r>
            <a:rPr lang="es-ES" i="1" dirty="0" smtClean="0"/>
            <a:t>Desarrollar la Arquitectura Empresarial de la Oficina de Fe y Alegría desde la Oficina Central Fe y Alegría Perú</a:t>
          </a:r>
          <a:endParaRPr lang="es-PE" i="1" dirty="0"/>
        </a:p>
      </dgm:t>
    </dgm:pt>
    <dgm:pt modelId="{0BBDC63A-9F4C-4B89-8B44-AFB6EC17E1D8}" type="parTrans" cxnId="{586EF142-5CBC-4DEA-AE5E-47D4F13BB072}">
      <dgm:prSet/>
      <dgm:spPr/>
      <dgm:t>
        <a:bodyPr/>
        <a:lstStyle/>
        <a:p>
          <a:endParaRPr lang="es-PE"/>
        </a:p>
      </dgm:t>
    </dgm:pt>
    <dgm:pt modelId="{4BD4EE57-DDA6-4573-9F33-B8A46C568779}" type="sibTrans" cxnId="{586EF142-5CBC-4DEA-AE5E-47D4F13BB072}">
      <dgm:prSet/>
      <dgm:spPr/>
      <dgm:t>
        <a:bodyPr/>
        <a:lstStyle/>
        <a:p>
          <a:endParaRPr lang="es-PE"/>
        </a:p>
      </dgm:t>
    </dgm:pt>
    <dgm:pt modelId="{D2FC32CB-F095-42BE-AC4A-BB0F359DB4F7}">
      <dgm:prSet phldrT="[Texto]"/>
      <dgm:spPr>
        <a:solidFill>
          <a:schemeClr val="tx1">
            <a:lumMod val="65000"/>
            <a:lumOff val="3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COMPLICACIONES</a:t>
          </a:r>
        </a:p>
        <a:p>
          <a:r>
            <a:rPr lang="es-PE" i="1" dirty="0" smtClean="0"/>
            <a:t>Falta de apoyo del Departamento de Administración debido a realización de Auditoría Tributaria</a:t>
          </a:r>
          <a:endParaRPr lang="es-PE" i="1" dirty="0"/>
        </a:p>
      </dgm:t>
    </dgm:pt>
    <dgm:pt modelId="{12713445-8FBD-4D81-A062-E89C9FE7EDCC}" type="parTrans" cxnId="{3DA24950-DA58-467E-93F2-A764CF69E3EE}">
      <dgm:prSet/>
      <dgm:spPr/>
      <dgm:t>
        <a:bodyPr/>
        <a:lstStyle/>
        <a:p>
          <a:endParaRPr lang="es-PE"/>
        </a:p>
      </dgm:t>
    </dgm:pt>
    <dgm:pt modelId="{0B63B89A-0AC2-4131-88FA-773991C93122}" type="sibTrans" cxnId="{3DA24950-DA58-467E-93F2-A764CF69E3EE}">
      <dgm:prSet/>
      <dgm:spPr/>
      <dgm:t>
        <a:bodyPr/>
        <a:lstStyle/>
        <a:p>
          <a:endParaRPr lang="es-PE"/>
        </a:p>
      </dgm:t>
    </dgm:pt>
    <dgm:pt modelId="{C7CF8F14-1BA5-435E-9E5E-BB8D63F410B4}">
      <dgm:prSet/>
      <dgm:spPr>
        <a:solidFill>
          <a:schemeClr val="bg1">
            <a:lumMod val="7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OBJETIVO FINAL DEL PROYECTO</a:t>
          </a:r>
          <a:endParaRPr lang="es-ES" dirty="0" smtClean="0">
            <a:solidFill>
              <a:schemeClr val="tx1"/>
            </a:solidFill>
          </a:endParaRPr>
        </a:p>
        <a:p>
          <a:r>
            <a:rPr lang="es-ES" i="1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i="1" dirty="0">
            <a:solidFill>
              <a:schemeClr val="tx1"/>
            </a:solidFill>
          </a:endParaRPr>
        </a:p>
      </dgm:t>
    </dgm:pt>
    <dgm:pt modelId="{E9542C35-F6A0-410A-9B4F-FD9D7981BB03}" type="sibTrans" cxnId="{C638205F-FE79-4F75-9F68-76306C521E08}">
      <dgm:prSet/>
      <dgm:spPr/>
      <dgm:t>
        <a:bodyPr/>
        <a:lstStyle/>
        <a:p>
          <a:endParaRPr lang="es-PE"/>
        </a:p>
      </dgm:t>
    </dgm:pt>
    <dgm:pt modelId="{3C2AD85D-275E-465A-A1E9-F7F11DE835B6}" type="parTrans" cxnId="{C638205F-FE79-4F75-9F68-76306C521E08}">
      <dgm:prSet/>
      <dgm:spPr/>
      <dgm:t>
        <a:bodyPr/>
        <a:lstStyle/>
        <a:p>
          <a:endParaRPr lang="es-PE"/>
        </a:p>
      </dgm:t>
    </dgm:pt>
    <dgm:pt modelId="{A3162E4F-6263-45DF-94D4-25C689A865CF}" type="pres">
      <dgm:prSet presAssocID="{E41C2F05-A4F5-4386-8519-996689621980}" presName="CompostProcess" presStyleCnt="0">
        <dgm:presLayoutVars>
          <dgm:dir/>
          <dgm:resizeHandles val="exact"/>
        </dgm:presLayoutVars>
      </dgm:prSet>
      <dgm:spPr/>
    </dgm:pt>
    <dgm:pt modelId="{B154954F-BD1D-44B3-BE45-1CACF5973855}" type="pres">
      <dgm:prSet presAssocID="{E41C2F05-A4F5-4386-8519-996689621980}" presName="arrow" presStyleLbl="bgShp" presStyleIdx="0" presStyleCnt="1"/>
      <dgm:spPr>
        <a:solidFill>
          <a:srgbClr val="E8C84C"/>
        </a:solidFill>
        <a:ln w="38100" cmpd="sng">
          <a:solidFill>
            <a:schemeClr val="tx1"/>
          </a:solidFill>
          <a:prstDash val="solid"/>
        </a:ln>
      </dgm:spPr>
    </dgm:pt>
    <dgm:pt modelId="{D7A8DAF0-8CEF-4833-B5BB-946F8CE7B695}" type="pres">
      <dgm:prSet presAssocID="{E41C2F05-A4F5-4386-8519-996689621980}" presName="linearProcess" presStyleCnt="0"/>
      <dgm:spPr/>
    </dgm:pt>
    <dgm:pt modelId="{A8A1F048-8F30-4686-A4B0-3F980C36F541}" type="pres">
      <dgm:prSet presAssocID="{9D24AF71-5C30-4CE3-82A8-8CE85C71A6D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0BE108-B404-41E4-BA1D-33AF69FE0AEC}" type="pres">
      <dgm:prSet presAssocID="{4BD4EE57-DDA6-4573-9F33-B8A46C568779}" presName="sibTrans" presStyleCnt="0"/>
      <dgm:spPr/>
    </dgm:pt>
    <dgm:pt modelId="{35D9E6C0-E0B5-4D2C-87B2-AF47198864D9}" type="pres">
      <dgm:prSet presAssocID="{D2FC32CB-F095-42BE-AC4A-BB0F359DB4F7}" presName="textNode" presStyleLbl="node1" presStyleIdx="1" presStyleCnt="3" custScaleX="757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A89AD5B-79F4-436F-8116-444348799A2B}" type="pres">
      <dgm:prSet presAssocID="{0B63B89A-0AC2-4131-88FA-773991C93122}" presName="sibTrans" presStyleCnt="0"/>
      <dgm:spPr/>
    </dgm:pt>
    <dgm:pt modelId="{09B6BDF7-4FC8-49F5-BC24-556B94FDA05A}" type="pres">
      <dgm:prSet presAssocID="{C7CF8F14-1BA5-435E-9E5E-BB8D63F410B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5F236CC-CAE7-4A68-A618-3C2C6841E1F1}" type="presOf" srcId="{E41C2F05-A4F5-4386-8519-996689621980}" destId="{A3162E4F-6263-45DF-94D4-25C689A865CF}" srcOrd="0" destOrd="0" presId="urn:microsoft.com/office/officeart/2005/8/layout/hProcess9"/>
    <dgm:cxn modelId="{586EF142-5CBC-4DEA-AE5E-47D4F13BB072}" srcId="{E41C2F05-A4F5-4386-8519-996689621980}" destId="{9D24AF71-5C30-4CE3-82A8-8CE85C71A6D8}" srcOrd="0" destOrd="0" parTransId="{0BBDC63A-9F4C-4B89-8B44-AFB6EC17E1D8}" sibTransId="{4BD4EE57-DDA6-4573-9F33-B8A46C568779}"/>
    <dgm:cxn modelId="{4A0042C2-7D1E-480B-96B8-6412A9EF6652}" type="presOf" srcId="{9D24AF71-5C30-4CE3-82A8-8CE85C71A6D8}" destId="{A8A1F048-8F30-4686-A4B0-3F980C36F541}" srcOrd="0" destOrd="0" presId="urn:microsoft.com/office/officeart/2005/8/layout/hProcess9"/>
    <dgm:cxn modelId="{C638205F-FE79-4F75-9F68-76306C521E08}" srcId="{E41C2F05-A4F5-4386-8519-996689621980}" destId="{C7CF8F14-1BA5-435E-9E5E-BB8D63F410B4}" srcOrd="2" destOrd="0" parTransId="{3C2AD85D-275E-465A-A1E9-F7F11DE835B6}" sibTransId="{E9542C35-F6A0-410A-9B4F-FD9D7981BB03}"/>
    <dgm:cxn modelId="{E4712463-1BD4-46CA-8C1B-C02157AFB8E7}" type="presOf" srcId="{C7CF8F14-1BA5-435E-9E5E-BB8D63F410B4}" destId="{09B6BDF7-4FC8-49F5-BC24-556B94FDA05A}" srcOrd="0" destOrd="0" presId="urn:microsoft.com/office/officeart/2005/8/layout/hProcess9"/>
    <dgm:cxn modelId="{3DA24950-DA58-467E-93F2-A764CF69E3EE}" srcId="{E41C2F05-A4F5-4386-8519-996689621980}" destId="{D2FC32CB-F095-42BE-AC4A-BB0F359DB4F7}" srcOrd="1" destOrd="0" parTransId="{12713445-8FBD-4D81-A062-E89C9FE7EDCC}" sibTransId="{0B63B89A-0AC2-4131-88FA-773991C93122}"/>
    <dgm:cxn modelId="{83F68E58-FF91-4EA9-B87F-BC7C527D4CD7}" type="presOf" srcId="{D2FC32CB-F095-42BE-AC4A-BB0F359DB4F7}" destId="{35D9E6C0-E0B5-4D2C-87B2-AF47198864D9}" srcOrd="0" destOrd="0" presId="urn:microsoft.com/office/officeart/2005/8/layout/hProcess9"/>
    <dgm:cxn modelId="{1972745C-A51C-4D14-B926-16CC8D3456F8}" type="presParOf" srcId="{A3162E4F-6263-45DF-94D4-25C689A865CF}" destId="{B154954F-BD1D-44B3-BE45-1CACF5973855}" srcOrd="0" destOrd="0" presId="urn:microsoft.com/office/officeart/2005/8/layout/hProcess9"/>
    <dgm:cxn modelId="{E70591D7-A098-498B-AE0F-02A0815DD1E8}" type="presParOf" srcId="{A3162E4F-6263-45DF-94D4-25C689A865CF}" destId="{D7A8DAF0-8CEF-4833-B5BB-946F8CE7B695}" srcOrd="1" destOrd="0" presId="urn:microsoft.com/office/officeart/2005/8/layout/hProcess9"/>
    <dgm:cxn modelId="{21231C2A-E9F0-41A4-A4F4-388104C681EA}" type="presParOf" srcId="{D7A8DAF0-8CEF-4833-B5BB-946F8CE7B695}" destId="{A8A1F048-8F30-4686-A4B0-3F980C36F541}" srcOrd="0" destOrd="0" presId="urn:microsoft.com/office/officeart/2005/8/layout/hProcess9"/>
    <dgm:cxn modelId="{75E16FD9-3137-4364-830C-0F97FCC1EDE0}" type="presParOf" srcId="{D7A8DAF0-8CEF-4833-B5BB-946F8CE7B695}" destId="{A20BE108-B404-41E4-BA1D-33AF69FE0AEC}" srcOrd="1" destOrd="0" presId="urn:microsoft.com/office/officeart/2005/8/layout/hProcess9"/>
    <dgm:cxn modelId="{7EAD0043-C703-485D-813B-A8F914039C14}" type="presParOf" srcId="{D7A8DAF0-8CEF-4833-B5BB-946F8CE7B695}" destId="{35D9E6C0-E0B5-4D2C-87B2-AF47198864D9}" srcOrd="2" destOrd="0" presId="urn:microsoft.com/office/officeart/2005/8/layout/hProcess9"/>
    <dgm:cxn modelId="{31B90D53-91FE-4E0B-B759-E4A4CF47711C}" type="presParOf" srcId="{D7A8DAF0-8CEF-4833-B5BB-946F8CE7B695}" destId="{9A89AD5B-79F4-436F-8116-444348799A2B}" srcOrd="3" destOrd="0" presId="urn:microsoft.com/office/officeart/2005/8/layout/hProcess9"/>
    <dgm:cxn modelId="{29FE5032-164C-4FEF-A7C6-0EC989715AE5}" type="presParOf" srcId="{D7A8DAF0-8CEF-4833-B5BB-946F8CE7B695}" destId="{09B6BDF7-4FC8-49F5-BC24-556B94FDA05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4954F-BD1D-44B3-BE45-1CACF5973855}">
      <dsp:nvSpPr>
        <dsp:cNvPr id="0" name=""/>
        <dsp:cNvSpPr/>
      </dsp:nvSpPr>
      <dsp:spPr>
        <a:xfrm>
          <a:off x="642671" y="0"/>
          <a:ext cx="7283609" cy="4064000"/>
        </a:xfrm>
        <a:prstGeom prst="rightArrow">
          <a:avLst/>
        </a:prstGeom>
        <a:solidFill>
          <a:srgbClr val="E8C84C"/>
        </a:solidFill>
        <a:ln w="38100" cmpd="sng">
          <a:solidFill>
            <a:schemeClr val="tx1"/>
          </a:solidFill>
          <a:prstDash val="solid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1F048-8F30-4686-A4B0-3F980C36F541}">
      <dsp:nvSpPr>
        <dsp:cNvPr id="0" name=""/>
        <dsp:cNvSpPr/>
      </dsp:nvSpPr>
      <dsp:spPr>
        <a:xfrm>
          <a:off x="74031" y="1219199"/>
          <a:ext cx="2945577" cy="1625600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OBJETIVO INICIAL DEL PROYECTO</a:t>
          </a:r>
          <a:r>
            <a:rPr lang="es-ES" sz="1400" kern="1200" dirty="0" smtClean="0"/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/>
            <a:t>Desarrollar la Arquitectura Empresarial de la Oficina de Fe y Alegría desde la Oficina Central Fe y Alegría Perú</a:t>
          </a:r>
          <a:endParaRPr lang="es-PE" sz="1400" i="1" kern="1200" dirty="0"/>
        </a:p>
      </dsp:txBody>
      <dsp:txXfrm>
        <a:off x="153386" y="1298554"/>
        <a:ext cx="2786867" cy="1466890"/>
      </dsp:txXfrm>
    </dsp:sp>
    <dsp:sp modelId="{35D9E6C0-E0B5-4D2C-87B2-AF47198864D9}">
      <dsp:nvSpPr>
        <dsp:cNvPr id="0" name=""/>
        <dsp:cNvSpPr/>
      </dsp:nvSpPr>
      <dsp:spPr>
        <a:xfrm>
          <a:off x="3169398" y="1219199"/>
          <a:ext cx="2230155" cy="16256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COMPLICACIONES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Falta de apoyo del Departamento de Administración debido a realización de Auditoría Tributaria</a:t>
          </a:r>
          <a:endParaRPr lang="es-PE" sz="1400" i="1" kern="1200" dirty="0"/>
        </a:p>
      </dsp:txBody>
      <dsp:txXfrm>
        <a:off x="3248753" y="1298554"/>
        <a:ext cx="2071445" cy="1466890"/>
      </dsp:txXfrm>
    </dsp:sp>
    <dsp:sp modelId="{09B6BDF7-4FC8-49F5-BC24-556B94FDA05A}">
      <dsp:nvSpPr>
        <dsp:cNvPr id="0" name=""/>
        <dsp:cNvSpPr/>
      </dsp:nvSpPr>
      <dsp:spPr>
        <a:xfrm>
          <a:off x="5549343" y="1219199"/>
          <a:ext cx="2945577" cy="162560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tx1"/>
              </a:solidFill>
            </a:rPr>
            <a:t>OBJETIVO FINAL DEL PROYECTO</a:t>
          </a:r>
          <a:endParaRPr lang="es-E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sz="1400" i="1" kern="1200" dirty="0">
            <a:solidFill>
              <a:schemeClr val="tx1"/>
            </a:solidFill>
          </a:endParaRPr>
        </a:p>
      </dsp:txBody>
      <dsp:txXfrm>
        <a:off x="5628698" y="1298554"/>
        <a:ext cx="2786867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12/07/2011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630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80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657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616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987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29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5889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332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993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318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31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423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6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general </a:t>
            </a:r>
            <a:r>
              <a:rPr lang="es-PE" dirty="0" err="1" smtClean="0"/>
              <a:t>elcolor</a:t>
            </a:r>
            <a:r>
              <a:rPr lang="es-PE" dirty="0" smtClean="0"/>
              <a:t> de letras del titulo sobresale poco …</a:t>
            </a:r>
            <a:r>
              <a:rPr lang="es-PE" dirty="0" err="1" smtClean="0"/>
              <a:t>yoleponia</a:t>
            </a:r>
            <a:r>
              <a:rPr lang="es-PE" dirty="0" smtClean="0"/>
              <a:t>  otro  amarillo mas  fuerte …prueben 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00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464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339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9182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12/07/2011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97970" y="3645024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solidFill>
                  <a:srgbClr val="F6FB3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solidFill>
                <a:srgbClr val="F6FB3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Descripción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376263"/>
          </a:xfrm>
        </p:spPr>
        <p:txBody>
          <a:bodyPr/>
          <a:lstStyle/>
          <a:p>
            <a:pPr marL="119062" indent="0" algn="ctr">
              <a:lnSpc>
                <a:spcPct val="150000"/>
              </a:lnSpc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</a:t>
            </a:r>
            <a:r>
              <a:rPr lang="es-ES" sz="2000" dirty="0" smtClean="0"/>
              <a:t>a cargo del Departamento de Administración de </a:t>
            </a:r>
            <a:r>
              <a:rPr lang="es-ES" sz="2000" dirty="0"/>
              <a:t>la Oficina Central de Fe y Alegría Perú e integrarlo al modelado previamente realizado en la Tesis </a:t>
            </a:r>
            <a:r>
              <a:rPr lang="es-ES" sz="2000" b="1" dirty="0"/>
              <a:t>“Modelo de Negocios Empresarial de la Oficina Central Fe y Alegría</a:t>
            </a:r>
            <a:r>
              <a:rPr lang="es-ES" sz="2000" b="1" dirty="0" smtClean="0"/>
              <a:t>”</a:t>
            </a:r>
            <a:r>
              <a:rPr lang="es-ES" sz="2000" dirty="0" smtClean="0"/>
              <a:t>, </a:t>
            </a:r>
            <a:r>
              <a:rPr lang="es-ES" sz="2000" dirty="0"/>
              <a:t>y de esta manera, obtener </a:t>
            </a:r>
            <a:r>
              <a:rPr lang="es-ES" sz="2000" b="1" dirty="0"/>
              <a:t>la Arquitectura de Negocios de la Oficina Central de Fe y Alegría </a:t>
            </a:r>
            <a:r>
              <a:rPr lang="es-ES" sz="2000" b="1" dirty="0" smtClean="0"/>
              <a:t>Perú</a:t>
            </a:r>
            <a:endParaRPr lang="es-PE" sz="2000" b="1" dirty="0"/>
          </a:p>
          <a:p>
            <a:pPr algn="just">
              <a:lnSpc>
                <a:spcPct val="150000"/>
              </a:lnSpc>
            </a:pPr>
            <a:endParaRPr lang="es-ES" sz="2000" dirty="0" smtClean="0"/>
          </a:p>
          <a:p>
            <a:pPr algn="just">
              <a:lnSpc>
                <a:spcPct val="150000"/>
              </a:lnSpc>
            </a:pP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Objetivos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 General </a:t>
            </a:r>
            <a:endParaRPr lang="es-PE" sz="20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Objetivos </a:t>
            </a:r>
            <a:r>
              <a:rPr lang="es-PE" sz="2000" b="1" dirty="0" smtClean="0"/>
              <a:t>Específicos</a:t>
            </a:r>
            <a:endParaRPr lang="es-PE" sz="20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Completar el modelado de los Macroprocesos de Gestión de Abastecimiento, Contabilidad y Presupuestos; y Gestión de Obras Civiles.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Actualizar todos los documentos elaborados en el Proyecto de Tesis </a:t>
            </a:r>
            <a:endParaRPr lang="es-ES" sz="1600" dirty="0" smtClean="0"/>
          </a:p>
          <a:p>
            <a:pPr marL="457200" lvl="1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es-ES" sz="1600" dirty="0" smtClean="0"/>
              <a:t>       “</a:t>
            </a:r>
            <a:r>
              <a:rPr lang="es-ES" sz="1600" dirty="0"/>
              <a:t>Modelo de Negocios Empresarial de la Oficina Central Fe y Alegría”.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Alcance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260104"/>
            <a:ext cx="3096344" cy="3168352"/>
          </a:xfrm>
        </p:spPr>
        <p:txBody>
          <a:bodyPr/>
          <a:lstStyle/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Matriz de Asignación de Responsabilidades (RAM)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Stakeholders Empresariales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Modelo de Dominio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Reglas de Negocio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Mapeo Entidad – Proceso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Procesos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Entidades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Descomposición Funcional</a:t>
            </a:r>
            <a:endParaRPr lang="es-PE" sz="1700" dirty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04200" y="5812160"/>
            <a:ext cx="733425" cy="274638"/>
          </a:xfrm>
        </p:spPr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5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 smtClean="0"/>
              <a:t>El Proyecto incluirá:</a:t>
            </a:r>
            <a:endParaRPr lang="es-PE" sz="2000" dirty="0" smtClean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26010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177281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Alcance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Ciclo 2011-1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</a:t>
            </a:r>
            <a:r>
              <a:rPr lang="es-PE" dirty="0" smtClean="0">
                <a:solidFill>
                  <a:srgbClr val="F6FB39"/>
                </a:solidFill>
              </a:rPr>
              <a:t>2010-1</a:t>
            </a:r>
            <a:br>
              <a:rPr lang="es-PE" dirty="0" smtClean="0">
                <a:solidFill>
                  <a:srgbClr val="F6FB39"/>
                </a:solidFill>
              </a:rPr>
            </a:br>
            <a:r>
              <a:rPr lang="es-PE" sz="2700" dirty="0" smtClean="0">
                <a:solidFill>
                  <a:srgbClr val="F6FB39"/>
                </a:solidFill>
              </a:rPr>
              <a:t>Mapa de Procesos del Proyecto </a:t>
            </a:r>
            <a:r>
              <a:rPr lang="es-PE" sz="2700" dirty="0">
                <a:solidFill>
                  <a:srgbClr val="F6FB39"/>
                </a:solidFill>
              </a:rPr>
              <a:t>“Modelo de Negocios Empresarial de la Oficina Central de </a:t>
            </a:r>
            <a:r>
              <a:rPr lang="es-PE" sz="2700" dirty="0" smtClean="0">
                <a:solidFill>
                  <a:srgbClr val="F6FB39"/>
                </a:solidFill>
              </a:rPr>
              <a:t>Fe y Alegría”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>
                <a:solidFill>
                  <a:srgbClr val="F6FB39"/>
                </a:solidFill>
              </a:rPr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988084050"/>
              </p:ext>
            </p:extLst>
          </p:nvPr>
        </p:nvGraphicFramePr>
        <p:xfrm>
          <a:off x="1403648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155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889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solidFill>
                  <a:srgbClr val="F6FB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504056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Movimiento Fe y Alegría Perú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Situación Actual de la Oficina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¿Qué se propone?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Proyecto Profesional </a:t>
            </a:r>
            <a:r>
              <a:rPr lang="es-ES" sz="1800" b="1" i="1" dirty="0" smtClean="0"/>
              <a:t>“Modelo de Negocios Empresarial de la Oficina Central de Fe y Alegría”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Descripción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Objetivos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Alcance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1800" dirty="0" smtClean="0"/>
              <a:t>Ciclo 2011 - 1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77072"/>
            <a:ext cx="2496579" cy="20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Estado del Modelado de Procesos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://3.bp.blogspot.com/_728rvxgtXRE/Se4bAyMDEfI/AAAAAAAAANc/e4IHj_PB-68/s400/recursoshuman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74" y="3269108"/>
            <a:ext cx="1937690" cy="14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>
                <a:solidFill>
                  <a:srgbClr val="F6FB39"/>
                </a:solidFill>
              </a:rPr>
              <a:t>Hitos </a:t>
            </a:r>
            <a:r>
              <a:rPr lang="es-PE" sz="3300" dirty="0" smtClean="0">
                <a:solidFill>
                  <a:srgbClr val="F6FB39"/>
                </a:solidFill>
              </a:rPr>
              <a:t>Alcanzados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5540" r="7990" b="19964"/>
          <a:stretch/>
        </p:blipFill>
        <p:spPr bwMode="auto">
          <a:xfrm>
            <a:off x="683568" y="2204864"/>
            <a:ext cx="3456384" cy="44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t="6481" r="6454" b="13046"/>
          <a:stretch/>
        </p:blipFill>
        <p:spPr bwMode="auto">
          <a:xfrm>
            <a:off x="4860032" y="2164448"/>
            <a:ext cx="3312368" cy="45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095836" y="2236222"/>
            <a:ext cx="2808312" cy="338554"/>
          </a:xfrm>
          <a:prstGeom prst="rect">
            <a:avLst/>
          </a:prstGeom>
          <a:solidFill>
            <a:srgbClr val="FFD65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sz="16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36096" y="321297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641514" y="1502929"/>
            <a:ext cx="3930486" cy="53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436096" y="3140968"/>
            <a:ext cx="3096344" cy="16561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18601" y="5248565"/>
            <a:ext cx="3133720" cy="15121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301283" y="5178566"/>
            <a:ext cx="3168353" cy="1582167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3821" r="8126" b="77021"/>
          <a:stretch/>
        </p:blipFill>
        <p:spPr bwMode="auto">
          <a:xfrm>
            <a:off x="4427984" y="3212976"/>
            <a:ext cx="4094412" cy="13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07504" y="1556792"/>
            <a:ext cx="3888432" cy="52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07504" y="1586200"/>
            <a:ext cx="3948515" cy="52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20480" y="4365104"/>
            <a:ext cx="3203848" cy="158417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248472" y="4293096"/>
            <a:ext cx="3312368" cy="1512168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77657"/>
          <a:stretch/>
        </p:blipFill>
        <p:spPr bwMode="auto">
          <a:xfrm>
            <a:off x="4320480" y="2492896"/>
            <a:ext cx="3963738" cy="12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Ciclo 2011-1</a:t>
            </a:r>
            <a:br>
              <a:rPr lang="es-PE" dirty="0">
                <a:solidFill>
                  <a:srgbClr val="F6FB39"/>
                </a:solidFill>
              </a:rPr>
            </a:br>
            <a:r>
              <a:rPr lang="es-PE" sz="3300" dirty="0" smtClean="0">
                <a:solidFill>
                  <a:srgbClr val="F6FB39"/>
                </a:solidFill>
              </a:rPr>
              <a:t>Gestión del Proyecto</a:t>
            </a:r>
            <a:endParaRPr lang="es-PE" sz="3300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519061" y="3140968"/>
            <a:ext cx="3240360" cy="172819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23528" y="3164266"/>
            <a:ext cx="3600401" cy="156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</a:p>
          <a:p>
            <a:pPr marL="119062" indent="0" algn="ctr">
              <a:buFont typeface="Wingdings 2" pitchFamily="18" charset="2"/>
              <a:buNone/>
            </a:pPr>
            <a:r>
              <a:rPr lang="es-PE" sz="2000" dirty="0" smtClean="0"/>
              <a:t>Contabilidad y Presupuestos</a:t>
            </a:r>
            <a:endParaRPr lang="es-PE" sz="2000" dirty="0"/>
          </a:p>
        </p:txBody>
      </p:sp>
      <p:pic>
        <p:nvPicPr>
          <p:cNvPr id="8" name="Picture 2" descr="D:\Documents and Settings\Jose\Escritorio\Actas de Aceptacion\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r="3162" b="5930"/>
          <a:stretch/>
        </p:blipFill>
        <p:spPr bwMode="auto">
          <a:xfrm>
            <a:off x="4433250" y="1484784"/>
            <a:ext cx="3816424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Contexto del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Ciclo 2011-2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FB39"/>
                </a:solidFill>
              </a:rPr>
              <a:t>Actividades del </a:t>
            </a:r>
            <a:r>
              <a:rPr lang="en-US" dirty="0" err="1" smtClean="0">
                <a:solidFill>
                  <a:srgbClr val="F6FB39"/>
                </a:solidFill>
              </a:rPr>
              <a:t>Ciclo</a:t>
            </a:r>
            <a:r>
              <a:rPr lang="en-US" dirty="0" smtClean="0">
                <a:solidFill>
                  <a:srgbClr val="F6FB39"/>
                </a:solidFill>
              </a:rPr>
              <a:t> 2011-2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771800" y="4365104"/>
            <a:ext cx="3606168" cy="774920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¿Preguntas?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>
                <a:solidFill>
                  <a:srgbClr val="F6FB39"/>
                </a:solidFill>
              </a:rPr>
              <a:t>GRACIAS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6FB39"/>
                </a:solidFill>
              </a:rPr>
              <a:t>GESTIÓN DE OBRAS CIVILES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34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1043608" y="5643776"/>
            <a:ext cx="724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Obras Civiles"</a:t>
            </a: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GESTIÓN </a:t>
            </a:r>
            <a:r>
              <a:rPr lang="es-PE" dirty="0">
                <a:solidFill>
                  <a:srgbClr val="F6FB39"/>
                </a:solidFill>
              </a:rPr>
              <a:t>DE </a:t>
            </a:r>
            <a:r>
              <a:rPr lang="es-PE" dirty="0" smtClean="0">
                <a:solidFill>
                  <a:srgbClr val="F6FB39"/>
                </a:solidFill>
              </a:rPr>
              <a:t>ABASTECIMIENTO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5" y="1628800"/>
            <a:ext cx="7012829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55776" y="61666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Abastecimiento"</a:t>
            </a: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: 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GESTIÓN DE CONTROL DE PAGOS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556792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30932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Macroproceso "Gestión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de Control de Pagos"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CONTABILIDAD </a:t>
            </a:r>
            <a:r>
              <a:rPr lang="es-PE" dirty="0">
                <a:solidFill>
                  <a:srgbClr val="F6FB39"/>
                </a:solidFill>
              </a:rPr>
              <a:t>Y PRESUPUESTO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68752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2771800" y="62373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“Contabilidad y Presupuesto"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>
                <a:solidFill>
                  <a:srgbClr val="F6FB39"/>
                </a:solidFill>
              </a:rPr>
              <a:t>GRACIAS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5984" y="23638"/>
            <a:ext cx="9149983" cy="6834362"/>
          </a:xfrm>
          <a:prstGeom prst="rect">
            <a:avLst/>
          </a:prstGeom>
          <a:solidFill>
            <a:schemeClr val="tx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3124174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Movimiento Fe y Alegría Perú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Fundando en 1965.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Principal </a:t>
            </a:r>
            <a:r>
              <a:rPr lang="es-PE" sz="2000" dirty="0"/>
              <a:t>objetivo: </a:t>
            </a:r>
            <a:r>
              <a:rPr lang="es-PE" sz="2000" b="1" dirty="0" smtClean="0"/>
              <a:t>“Educación </a:t>
            </a:r>
            <a:r>
              <a:rPr lang="es-PE" sz="2000" b="1" dirty="0"/>
              <a:t>integral de calidad para los sectores </a:t>
            </a:r>
            <a:r>
              <a:rPr lang="es-PE" sz="2000" b="1" dirty="0" smtClean="0"/>
              <a:t>		               marginales</a:t>
            </a:r>
            <a:r>
              <a:rPr lang="es-PE" sz="2000" b="1" dirty="0"/>
              <a:t>”.</a:t>
            </a:r>
          </a:p>
          <a:p>
            <a:pPr algn="just"/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Dentro </a:t>
            </a:r>
            <a:r>
              <a:rPr lang="es-PE" sz="2000" dirty="0"/>
              <a:t>de este movimiento, la Oficina Central </a:t>
            </a:r>
            <a:r>
              <a:rPr lang="es-PE" sz="2000" dirty="0" smtClean="0"/>
              <a:t>de </a:t>
            </a:r>
            <a:r>
              <a:rPr lang="es-PE" sz="2000" dirty="0"/>
              <a:t>Fe y </a:t>
            </a:r>
            <a:endParaRPr lang="es-PE" sz="2000" dirty="0" smtClean="0"/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dirty="0"/>
              <a:t> </a:t>
            </a:r>
            <a:r>
              <a:rPr lang="es-PE" sz="2000" dirty="0" smtClean="0"/>
              <a:t>      Alegría </a:t>
            </a:r>
            <a:r>
              <a:rPr lang="es-PE" sz="2000" dirty="0"/>
              <a:t>Perú tiene como objetivo: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“Impulsar la ejecución de los procesos en cuanto al Plan 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  Estratégico </a:t>
            </a:r>
            <a:r>
              <a:rPr lang="es-PE" sz="2000" b="1" dirty="0"/>
              <a:t>y Fortalecimiento de la Organización”</a:t>
            </a:r>
          </a:p>
          <a:p>
            <a:pPr marL="119062" indent="0" algn="just">
              <a:buNone/>
            </a:pPr>
            <a:endParaRPr lang="es-PE" sz="2000" dirty="0" smtClean="0"/>
          </a:p>
          <a:p>
            <a:pPr marL="119062" indent="0" algn="just">
              <a:buNone/>
            </a:pPr>
            <a:r>
              <a:rPr lang="es-PE" sz="2000" dirty="0" smtClean="0"/>
              <a:t>Y así:</a:t>
            </a:r>
          </a:p>
          <a:p>
            <a:pPr marL="119062" indent="0" algn="just">
              <a:buNone/>
            </a:pPr>
            <a:r>
              <a:rPr lang="es-PE" sz="2000" b="1" dirty="0" smtClean="0"/>
              <a:t>Preservar en todos los centros educativos </a:t>
            </a:r>
            <a:r>
              <a:rPr lang="es-PE" sz="2000" b="1" dirty="0"/>
              <a:t>la fidelidad a la </a:t>
            </a:r>
            <a:endParaRPr lang="es-PE" sz="2000" b="1" dirty="0" smtClean="0"/>
          </a:p>
          <a:p>
            <a:pPr marL="119062" indent="0" algn="just">
              <a:buNone/>
            </a:pPr>
            <a:r>
              <a:rPr lang="es-PE" sz="2000" b="1" dirty="0" smtClean="0"/>
              <a:t>identidad</a:t>
            </a:r>
            <a:r>
              <a:rPr lang="es-PE" sz="2000" b="1" dirty="0"/>
              <a:t>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CONTABILIDAD </a:t>
            </a:r>
            <a:r>
              <a:rPr lang="es-PE" dirty="0">
                <a:solidFill>
                  <a:srgbClr val="F6FB39"/>
                </a:solidFill>
              </a:rPr>
              <a:t>Y </a:t>
            </a:r>
            <a:r>
              <a:rPr lang="es-PE" dirty="0" smtClean="0">
                <a:solidFill>
                  <a:srgbClr val="F6FB39"/>
                </a:solidFill>
              </a:rPr>
              <a:t>PRESUPUESTO </a:t>
            </a:r>
            <a:r>
              <a:rPr lang="es-PE" dirty="0">
                <a:solidFill>
                  <a:srgbClr val="F6FB39"/>
                </a:solidFill>
              </a:rPr>
              <a:t>– Proyecto Anterior</a:t>
            </a:r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b="1" dirty="0">
                <a:latin typeface="Calibri" pitchFamily="34" charset="0"/>
                <a:cs typeface="Calibri" pitchFamily="34" charset="0"/>
              </a:rPr>
              <a:t>“Contabilidad y Presupuestos”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 Memoria de Proyecto “Modelo de Negocios Empresarial de la Oficina Central de Fe y Alegría”</a:t>
            </a: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6FB39"/>
                </a:solidFill>
              </a:rPr>
              <a:t>GESTIÓN </a:t>
            </a:r>
            <a:r>
              <a:rPr lang="es-PE" dirty="0">
                <a:solidFill>
                  <a:srgbClr val="F6FB39"/>
                </a:solidFill>
              </a:rPr>
              <a:t>DE </a:t>
            </a:r>
            <a:r>
              <a:rPr lang="es-PE" dirty="0" smtClean="0">
                <a:solidFill>
                  <a:srgbClr val="F6FB39"/>
                </a:solidFill>
              </a:rPr>
              <a:t>ABASTECIMIENTO </a:t>
            </a:r>
            <a:r>
              <a:rPr lang="es-PE" dirty="0">
                <a:solidFill>
                  <a:srgbClr val="F6FB39"/>
                </a:solidFill>
              </a:rPr>
              <a:t>– Proyecto Anterior</a:t>
            </a:r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2901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Abastecimiento”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Memoria de Proyecto “Modelo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6FB39"/>
                </a:solidFill>
              </a:rPr>
              <a:t>GESTIÓN DE OBRAS </a:t>
            </a:r>
            <a:r>
              <a:rPr lang="es-PE" dirty="0" smtClean="0">
                <a:solidFill>
                  <a:srgbClr val="F6FB39"/>
                </a:solidFill>
              </a:rPr>
              <a:t>CIVILES – Proyecto Anterior</a:t>
            </a:r>
            <a:endParaRPr lang="es-PE" dirty="0">
              <a:solidFill>
                <a:srgbClr val="F6FB39"/>
              </a:solidFill>
            </a:endParaRPr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Obras Civiles”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Memoria de Proyecto “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Situación Actual de la Oficina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2422897"/>
            <a:ext cx="6408712" cy="2950319"/>
          </a:xfrm>
        </p:spPr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Inadecuada</a:t>
            </a:r>
            <a:r>
              <a:rPr lang="es-PE" sz="2000" dirty="0" smtClean="0"/>
              <a:t> definición de  funciones.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Trabajo </a:t>
            </a:r>
            <a:r>
              <a:rPr lang="es-PE" sz="2000" b="1" dirty="0" smtClean="0"/>
              <a:t>excesivo</a:t>
            </a:r>
            <a:r>
              <a:rPr lang="es-PE" sz="2000" dirty="0" smtClean="0"/>
              <a:t> </a:t>
            </a:r>
            <a:r>
              <a:rPr lang="es-PE" sz="2000" dirty="0"/>
              <a:t>e </a:t>
            </a:r>
            <a:r>
              <a:rPr lang="es-PE" sz="2000" b="1" dirty="0" smtClean="0"/>
              <a:t>innecesario.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Gran parte de los </a:t>
            </a:r>
            <a:r>
              <a:rPr lang="es-PE" sz="2000" dirty="0"/>
              <a:t>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 smtClean="0"/>
              <a:t>mecánica</a:t>
            </a:r>
            <a:r>
              <a:rPr lang="es-PE" sz="2000" dirty="0" smtClean="0"/>
              <a:t>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Exceso</a:t>
            </a:r>
            <a:r>
              <a:rPr lang="es-PE" sz="2000" dirty="0" smtClean="0"/>
              <a:t> </a:t>
            </a:r>
            <a:r>
              <a:rPr lang="es-PE" sz="2000" dirty="0"/>
              <a:t>de tiempo para cumplir </a:t>
            </a:r>
            <a:r>
              <a:rPr lang="es-PE" sz="2000" dirty="0" smtClean="0"/>
              <a:t>con </a:t>
            </a:r>
            <a:r>
              <a:rPr lang="es-PE" sz="2000" dirty="0"/>
              <a:t>actividades </a:t>
            </a:r>
            <a:r>
              <a:rPr lang="es-PE" sz="2000" b="1" dirty="0" smtClean="0"/>
              <a:t>cotidianas.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¿Qué se propone?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57200" y="4437112"/>
            <a:ext cx="8229600" cy="108012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ES" sz="1800" b="1" dirty="0" smtClean="0"/>
              <a:t>RESULTADO</a:t>
            </a:r>
            <a:endParaRPr lang="es-ES" sz="18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s-ES" sz="1800" dirty="0" smtClean="0"/>
              <a:t>Una visión global del estado en el que se encuentra una organización, y cómo todas las partes: personas, procesos, información y tecnologías, se vinculan e integran.</a:t>
            </a:r>
            <a:endParaRPr lang="es-PE" sz="1800" dirty="0" smtClean="0"/>
          </a:p>
          <a:p>
            <a:pPr marL="119062" indent="0" algn="just">
              <a:buFont typeface="Wingdings 2" pitchFamily="18" charset="2"/>
              <a:buNone/>
            </a:pPr>
            <a:endParaRPr lang="es-PE" sz="1800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457200" y="1916832"/>
            <a:ext cx="8229600" cy="1368152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ELABORAR UNA ARQUITECTURA DE NEGOCIOS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Se </a:t>
            </a:r>
            <a:r>
              <a:rPr lang="es-ES" dirty="0">
                <a:solidFill>
                  <a:schemeClr val="tx1"/>
                </a:solidFill>
              </a:rPr>
              <a:t>definirán todos los procesos del negocio, y </a:t>
            </a:r>
            <a:r>
              <a:rPr lang="es-ES" dirty="0" smtClean="0">
                <a:solidFill>
                  <a:schemeClr val="tx1"/>
                </a:solidFill>
              </a:rPr>
              <a:t>mostrándose cómo </a:t>
            </a:r>
            <a:r>
              <a:rPr lang="es-ES" dirty="0">
                <a:solidFill>
                  <a:schemeClr val="tx1"/>
                </a:solidFill>
              </a:rPr>
              <a:t>estos se alinean a sus objetivos del negocio y, de acuerdo a ello, se </a:t>
            </a:r>
            <a:r>
              <a:rPr lang="es-ES" dirty="0" smtClean="0">
                <a:solidFill>
                  <a:schemeClr val="tx1"/>
                </a:solidFill>
              </a:rPr>
              <a:t>analizará qué partes podrán automatizarse</a:t>
            </a:r>
            <a:r>
              <a:rPr lang="es-ES" dirty="0" smtClean="0"/>
              <a:t>.</a:t>
            </a:r>
            <a:endParaRPr lang="es-PE" dirty="0"/>
          </a:p>
        </p:txBody>
      </p:sp>
      <p:sp>
        <p:nvSpPr>
          <p:cNvPr id="9" name="8 Flecha abajo"/>
          <p:cNvSpPr/>
          <p:nvPr/>
        </p:nvSpPr>
        <p:spPr>
          <a:xfrm>
            <a:off x="3779912" y="3429000"/>
            <a:ext cx="1656184" cy="93610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>
                <a:solidFill>
                  <a:srgbClr val="F6FB39"/>
                </a:solidFill>
              </a:rPr>
              <a:t>Proyecto Profesional “Modelo de Negocios Empresarial de la Oficina Central de Fe y Alegría</a:t>
            </a:r>
            <a:r>
              <a:rPr lang="es-ES" sz="3000" dirty="0" smtClean="0">
                <a:solidFill>
                  <a:srgbClr val="F6FB39"/>
                </a:solidFill>
              </a:rPr>
              <a:t>”</a:t>
            </a:r>
            <a:endParaRPr lang="es-PE" sz="3000" dirty="0">
              <a:solidFill>
                <a:srgbClr val="F6FB39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790079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1900" b="1" dirty="0" smtClean="0"/>
              <a:t>Autores: </a:t>
            </a:r>
            <a:r>
              <a:rPr lang="es-ES" sz="1900" dirty="0" smtClean="0"/>
              <a:t>Nelly </a:t>
            </a:r>
            <a:r>
              <a:rPr lang="es-ES" sz="1900" dirty="0"/>
              <a:t>Chang Chong  y Miguel Concha Álvarez, egresados ambos en el </a:t>
            </a:r>
            <a:r>
              <a:rPr lang="es-ES" sz="1900" dirty="0" smtClean="0"/>
              <a:t>	    año </a:t>
            </a:r>
            <a:r>
              <a:rPr lang="es-ES" sz="1900" dirty="0"/>
              <a:t>2010-I. </a:t>
            </a:r>
            <a:endParaRPr lang="es-PE" sz="1900" dirty="0"/>
          </a:p>
          <a:p>
            <a:endParaRPr lang="es-PE" sz="1900" dirty="0"/>
          </a:p>
          <a:p>
            <a:pPr marL="119062" indent="0" algn="just">
              <a:buNone/>
            </a:pPr>
            <a:endParaRPr lang="es-ES" sz="1900" dirty="0"/>
          </a:p>
          <a:p>
            <a:pPr marL="119062" indent="0" algn="just">
              <a:buNone/>
            </a:pPr>
            <a:endParaRPr lang="es-ES" sz="1900" b="1" dirty="0" smtClean="0">
              <a:solidFill>
                <a:srgbClr val="FFC000"/>
              </a:solidFill>
            </a:endParaRPr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7057283"/>
              </p:ext>
            </p:extLst>
          </p:nvPr>
        </p:nvGraphicFramePr>
        <p:xfrm>
          <a:off x="251520" y="2533352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>
                <a:solidFill>
                  <a:srgbClr val="F6FB39"/>
                </a:solidFill>
              </a:rPr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>
                <a:solidFill>
                  <a:srgbClr val="F6FB39"/>
                </a:solidFill>
              </a:rPr>
              <a:t>El Proyecto</a:t>
            </a:r>
            <a:endParaRPr lang="es-PE" dirty="0">
              <a:solidFill>
                <a:srgbClr val="F6FB39"/>
              </a:solidFill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3400</TotalTime>
  <Words>1719</Words>
  <Application>Microsoft Office PowerPoint</Application>
  <PresentationFormat>Presentación en pantalla (4:3)</PresentationFormat>
  <Paragraphs>495</Paragraphs>
  <Slides>42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Company>Educa-T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Ciclo 2011-1</dc:title>
  <dc:subject>Taller de Proyecto 1</dc:subject>
  <dc:creator>José Ramos;Susan Rios</dc:creator>
  <cp:lastModifiedBy>doc</cp:lastModifiedBy>
  <cp:revision>334</cp:revision>
  <dcterms:created xsi:type="dcterms:W3CDTF">2008-07-20T21:53:13Z</dcterms:created>
  <dcterms:modified xsi:type="dcterms:W3CDTF">2011-07-12T05:08:32Z</dcterms:modified>
</cp:coreProperties>
</file>