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76" r:id="rId4"/>
    <p:sldId id="258" r:id="rId5"/>
    <p:sldId id="259" r:id="rId6"/>
    <p:sldId id="260" r:id="rId7"/>
    <p:sldId id="262" r:id="rId8"/>
    <p:sldId id="268" r:id="rId9"/>
    <p:sldId id="277" r:id="rId10"/>
    <p:sldId id="261" r:id="rId11"/>
    <p:sldId id="263" r:id="rId12"/>
    <p:sldId id="264" r:id="rId13"/>
    <p:sldId id="265" r:id="rId14"/>
    <p:sldId id="278" r:id="rId15"/>
    <p:sldId id="269" r:id="rId16"/>
    <p:sldId id="267" r:id="rId17"/>
    <p:sldId id="270" r:id="rId18"/>
    <p:sldId id="271" r:id="rId19"/>
    <p:sldId id="272" r:id="rId20"/>
    <p:sldId id="273" r:id="rId21"/>
    <p:sldId id="275" r:id="rId22"/>
    <p:sldId id="281" r:id="rId23"/>
    <p:sldId id="286" r:id="rId24"/>
    <p:sldId id="282" r:id="rId25"/>
    <p:sldId id="283" r:id="rId26"/>
    <p:sldId id="284" r:id="rId27"/>
    <p:sldId id="289" r:id="rId28"/>
    <p:sldId id="288" r:id="rId29"/>
    <p:sldId id="287" r:id="rId30"/>
    <p:sldId id="279" r:id="rId31"/>
    <p:sldId id="274" r:id="rId32"/>
    <p:sldId id="280" r:id="rId33"/>
    <p:sldId id="285" r:id="rId34"/>
    <p:sldId id="290" r:id="rId35"/>
    <p:sldId id="291" r:id="rId36"/>
    <p:sldId id="292" r:id="rId37"/>
    <p:sldId id="293" r:id="rId38"/>
    <p:sldId id="299" r:id="rId39"/>
    <p:sldId id="300" r:id="rId40"/>
    <p:sldId id="297" r:id="rId41"/>
    <p:sldId id="295" r:id="rId42"/>
    <p:sldId id="298" r:id="rId43"/>
  </p:sldIdLst>
  <p:sldSz cx="9144000" cy="6858000" type="screen4x3"/>
  <p:notesSz cx="10020300" cy="6888163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4F8A"/>
    <a:srgbClr val="E6E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7" autoAdjust="0"/>
    <p:restoredTop sz="97686" autoAdjust="0"/>
  </p:normalViewPr>
  <p:slideViewPr>
    <p:cSldViewPr>
      <p:cViewPr varScale="1">
        <p:scale>
          <a:sx n="74" d="100"/>
          <a:sy n="74" d="100"/>
        </p:scale>
        <p:origin x="-69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1B09D6-5962-44D9-B5F8-A43FDE727E74}" type="doc">
      <dgm:prSet loTypeId="urn:microsoft.com/office/officeart/2005/8/layout/process4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D97587B0-688C-49F9-B27E-39D6FC1F0BFA}">
      <dgm:prSet phldrT="[Texto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dirty="0"/>
            <a:t>MACROPROCESOS ESTRATÉGICOS</a:t>
          </a:r>
        </a:p>
      </dgm:t>
    </dgm:pt>
    <dgm:pt modelId="{240E5CF8-0364-41F8-A528-9204EC4EDDBA}" type="parTrans" cxnId="{27DF4C14-EED9-493E-9CD4-3D94B101345C}">
      <dgm:prSet/>
      <dgm:spPr/>
      <dgm:t>
        <a:bodyPr/>
        <a:lstStyle/>
        <a:p>
          <a:endParaRPr lang="es-PE"/>
        </a:p>
      </dgm:t>
    </dgm:pt>
    <dgm:pt modelId="{B4D6FF7C-8D31-4BD2-87F0-69227C6EA277}" type="sibTrans" cxnId="{27DF4C14-EED9-493E-9CD4-3D94B101345C}">
      <dgm:prSet/>
      <dgm:spPr/>
      <dgm:t>
        <a:bodyPr/>
        <a:lstStyle/>
        <a:p>
          <a:endParaRPr lang="es-PE"/>
        </a:p>
      </dgm:t>
    </dgm:pt>
    <dgm:pt modelId="{FAB2A5C6-A322-4936-B6C3-09D8B001D395}">
      <dgm:prSet phldrT="[Texto]"/>
      <dgm:spPr/>
      <dgm:t>
        <a:bodyPr/>
        <a:lstStyle/>
        <a:p>
          <a:r>
            <a:rPr lang="es-PE" dirty="0"/>
            <a:t>Planificación</a:t>
          </a:r>
        </a:p>
      </dgm:t>
    </dgm:pt>
    <dgm:pt modelId="{CB2000E1-D9CF-4BB3-A052-FA8C91DBFA93}" type="parTrans" cxnId="{D8BA0A45-8895-4CD0-8491-C83E32E6ABEA}">
      <dgm:prSet/>
      <dgm:spPr/>
      <dgm:t>
        <a:bodyPr/>
        <a:lstStyle/>
        <a:p>
          <a:endParaRPr lang="es-PE"/>
        </a:p>
      </dgm:t>
    </dgm:pt>
    <dgm:pt modelId="{25E3224E-B86A-4849-A4FF-0E53A0A1A555}" type="sibTrans" cxnId="{D8BA0A45-8895-4CD0-8491-C83E32E6ABEA}">
      <dgm:prSet/>
      <dgm:spPr/>
      <dgm:t>
        <a:bodyPr/>
        <a:lstStyle/>
        <a:p>
          <a:endParaRPr lang="es-PE"/>
        </a:p>
      </dgm:t>
    </dgm:pt>
    <dgm:pt modelId="{3F809FFC-F72F-46AC-B538-4C667215713B}">
      <dgm:prSet phldrT="[Texto]"/>
      <dgm:spPr/>
      <dgm:t>
        <a:bodyPr/>
        <a:lstStyle/>
        <a:p>
          <a:r>
            <a:rPr lang="es-PE"/>
            <a:t>Gestión de Proyectos</a:t>
          </a:r>
        </a:p>
      </dgm:t>
    </dgm:pt>
    <dgm:pt modelId="{3179DCE1-4490-4086-BE1E-E8CACFB5D955}" type="parTrans" cxnId="{63449C56-7534-4BCF-B711-3197D7F2F281}">
      <dgm:prSet/>
      <dgm:spPr/>
      <dgm:t>
        <a:bodyPr/>
        <a:lstStyle/>
        <a:p>
          <a:endParaRPr lang="es-PE"/>
        </a:p>
      </dgm:t>
    </dgm:pt>
    <dgm:pt modelId="{C7B25720-D8C5-48E0-B0D6-0CB1CF3C0EAE}" type="sibTrans" cxnId="{63449C56-7534-4BCF-B711-3197D7F2F281}">
      <dgm:prSet/>
      <dgm:spPr/>
      <dgm:t>
        <a:bodyPr/>
        <a:lstStyle/>
        <a:p>
          <a:endParaRPr lang="es-PE"/>
        </a:p>
      </dgm:t>
    </dgm:pt>
    <dgm:pt modelId="{F8A54FD5-83E3-4458-8F03-6F29F86611CB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/>
            <a:t>MACROPROCESOS OPERATIVOS</a:t>
          </a:r>
        </a:p>
      </dgm:t>
    </dgm:pt>
    <dgm:pt modelId="{BA1EF242-680E-48FF-9E1C-F5C92399324E}" type="parTrans" cxnId="{47C854F8-6851-4F9C-82FF-842F03A85505}">
      <dgm:prSet/>
      <dgm:spPr/>
      <dgm:t>
        <a:bodyPr/>
        <a:lstStyle/>
        <a:p>
          <a:endParaRPr lang="es-PE"/>
        </a:p>
      </dgm:t>
    </dgm:pt>
    <dgm:pt modelId="{6FCA98AA-A0DE-41CF-AF00-6276882C0F44}" type="sibTrans" cxnId="{47C854F8-6851-4F9C-82FF-842F03A85505}">
      <dgm:prSet/>
      <dgm:spPr/>
      <dgm:t>
        <a:bodyPr/>
        <a:lstStyle/>
        <a:p>
          <a:endParaRPr lang="es-PE"/>
        </a:p>
      </dgm:t>
    </dgm:pt>
    <dgm:pt modelId="{9B160BBC-6BA1-4BBC-AACE-E1B77F9A5CCD}">
      <dgm:prSet phldrT="[Texto]"/>
      <dgm:spPr/>
      <dgm:t>
        <a:bodyPr/>
        <a:lstStyle/>
        <a:p>
          <a:r>
            <a:rPr lang="es-PE"/>
            <a:t>Gestión de Aseguramiento de la Calidad Educativa</a:t>
          </a:r>
        </a:p>
      </dgm:t>
    </dgm:pt>
    <dgm:pt modelId="{5E954CBE-EEED-4783-9496-88AB1042761F}" type="parTrans" cxnId="{D2A0CFED-5CC6-41F9-8E12-DE7E2A23C4CD}">
      <dgm:prSet/>
      <dgm:spPr/>
      <dgm:t>
        <a:bodyPr/>
        <a:lstStyle/>
        <a:p>
          <a:endParaRPr lang="es-PE"/>
        </a:p>
      </dgm:t>
    </dgm:pt>
    <dgm:pt modelId="{E8A2BCE2-9313-49FF-986E-068990C35FB9}" type="sibTrans" cxnId="{D2A0CFED-5CC6-41F9-8E12-DE7E2A23C4CD}">
      <dgm:prSet/>
      <dgm:spPr/>
      <dgm:t>
        <a:bodyPr/>
        <a:lstStyle/>
        <a:p>
          <a:endParaRPr lang="es-PE"/>
        </a:p>
      </dgm:t>
    </dgm:pt>
    <dgm:pt modelId="{C6C048D5-38F2-47B1-A850-57D00D657CB4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/>
            <a:t>MACROPROCESOS DE SOPORTE</a:t>
          </a:r>
        </a:p>
      </dgm:t>
    </dgm:pt>
    <dgm:pt modelId="{548E76F6-72F1-41F2-9B8D-6E0A4A1C079A}" type="parTrans" cxnId="{3B21A6F2-A890-4209-8FCA-8E536B36961B}">
      <dgm:prSet/>
      <dgm:spPr/>
      <dgm:t>
        <a:bodyPr/>
        <a:lstStyle/>
        <a:p>
          <a:endParaRPr lang="es-PE"/>
        </a:p>
      </dgm:t>
    </dgm:pt>
    <dgm:pt modelId="{E9493D2C-78F5-45EE-AF33-BD08AC31C811}" type="sibTrans" cxnId="{3B21A6F2-A890-4209-8FCA-8E536B36961B}">
      <dgm:prSet/>
      <dgm:spPr/>
      <dgm:t>
        <a:bodyPr/>
        <a:lstStyle/>
        <a:p>
          <a:endParaRPr lang="es-PE"/>
        </a:p>
      </dgm:t>
    </dgm:pt>
    <dgm:pt modelId="{6518CA8F-3F40-46BF-B8CD-A5FB5F036867}">
      <dgm:prSet phldrT="[Texto]"/>
      <dgm:spPr/>
      <dgm:t>
        <a:bodyPr/>
        <a:lstStyle/>
        <a:p>
          <a:r>
            <a:rPr lang="es-PE"/>
            <a:t>Contabilidad y Presupuestos</a:t>
          </a:r>
        </a:p>
      </dgm:t>
    </dgm:pt>
    <dgm:pt modelId="{C8DF4C0B-E53C-4AAE-BA03-CC9FA55ED8FB}" type="parTrans" cxnId="{B6A3559D-FA84-4F29-97A6-87F919686E47}">
      <dgm:prSet/>
      <dgm:spPr/>
      <dgm:t>
        <a:bodyPr/>
        <a:lstStyle/>
        <a:p>
          <a:endParaRPr lang="es-PE"/>
        </a:p>
      </dgm:t>
    </dgm:pt>
    <dgm:pt modelId="{B06E044C-1C20-4432-B7CA-17A3EA9F3D69}" type="sibTrans" cxnId="{B6A3559D-FA84-4F29-97A6-87F919686E47}">
      <dgm:prSet/>
      <dgm:spPr/>
      <dgm:t>
        <a:bodyPr/>
        <a:lstStyle/>
        <a:p>
          <a:endParaRPr lang="es-PE"/>
        </a:p>
      </dgm:t>
    </dgm:pt>
    <dgm:pt modelId="{5C46D62E-D6FF-4EC8-8D11-2C0D9E1DA606}">
      <dgm:prSet phldrT="[Texto]"/>
      <dgm:spPr/>
      <dgm:t>
        <a:bodyPr/>
        <a:lstStyle/>
        <a:p>
          <a:r>
            <a:rPr lang="es-PE" dirty="0"/>
            <a:t>Gestión de Imagen Institucional y Donaciones</a:t>
          </a:r>
        </a:p>
      </dgm:t>
    </dgm:pt>
    <dgm:pt modelId="{EE75BC01-5606-4644-9FCC-2CDD86E07478}" type="parTrans" cxnId="{EED3C235-C1AE-4290-BCCB-F0309E8852D0}">
      <dgm:prSet/>
      <dgm:spPr/>
      <dgm:t>
        <a:bodyPr/>
        <a:lstStyle/>
        <a:p>
          <a:endParaRPr lang="es-PE"/>
        </a:p>
      </dgm:t>
    </dgm:pt>
    <dgm:pt modelId="{29D7CCFB-0C9D-4FAB-AF4E-B0D03B393CAF}" type="sibTrans" cxnId="{EED3C235-C1AE-4290-BCCB-F0309E8852D0}">
      <dgm:prSet/>
      <dgm:spPr/>
      <dgm:t>
        <a:bodyPr/>
        <a:lstStyle/>
        <a:p>
          <a:endParaRPr lang="es-PE"/>
        </a:p>
      </dgm:t>
    </dgm:pt>
    <dgm:pt modelId="{33B6BC8E-7E22-434E-B865-B3FD5972E837}">
      <dgm:prSet phldrT="[Texto]"/>
      <dgm:spPr/>
      <dgm:t>
        <a:bodyPr/>
        <a:lstStyle/>
        <a:p>
          <a:r>
            <a:rPr lang="es-PE"/>
            <a:t>Gestión de Orientación Pastoral</a:t>
          </a:r>
        </a:p>
      </dgm:t>
    </dgm:pt>
    <dgm:pt modelId="{5773A7B1-5803-4303-9F81-7201D56ED2B2}" type="parTrans" cxnId="{F84FD8EF-3442-4355-AFB2-5A49464BF1D1}">
      <dgm:prSet/>
      <dgm:spPr/>
      <dgm:t>
        <a:bodyPr/>
        <a:lstStyle/>
        <a:p>
          <a:endParaRPr lang="es-PE"/>
        </a:p>
      </dgm:t>
    </dgm:pt>
    <dgm:pt modelId="{AD9137D8-B618-474F-BBE2-AE1C748F633B}" type="sibTrans" cxnId="{F84FD8EF-3442-4355-AFB2-5A49464BF1D1}">
      <dgm:prSet/>
      <dgm:spPr/>
      <dgm:t>
        <a:bodyPr/>
        <a:lstStyle/>
        <a:p>
          <a:endParaRPr lang="es-PE"/>
        </a:p>
      </dgm:t>
    </dgm:pt>
    <dgm:pt modelId="{830C1A4F-EC6D-477A-98AF-23761355051F}">
      <dgm:prSet phldrT="[Texto]"/>
      <dgm:spPr/>
      <dgm:t>
        <a:bodyPr/>
        <a:lstStyle/>
        <a:p>
          <a:r>
            <a:rPr lang="es-PE"/>
            <a:t>Gestión de Educación Rural</a:t>
          </a:r>
        </a:p>
      </dgm:t>
    </dgm:pt>
    <dgm:pt modelId="{BED871CE-8393-447C-BBA4-545EA5BC918F}" type="parTrans" cxnId="{D4C17EA0-9DA7-4E06-8FCF-439A5EE5BE8F}">
      <dgm:prSet/>
      <dgm:spPr/>
      <dgm:t>
        <a:bodyPr/>
        <a:lstStyle/>
        <a:p>
          <a:endParaRPr lang="es-PE"/>
        </a:p>
      </dgm:t>
    </dgm:pt>
    <dgm:pt modelId="{2EA61EC9-2632-4E4D-A54D-32E17B3969DC}" type="sibTrans" cxnId="{D4C17EA0-9DA7-4E06-8FCF-439A5EE5BE8F}">
      <dgm:prSet/>
      <dgm:spPr/>
      <dgm:t>
        <a:bodyPr/>
        <a:lstStyle/>
        <a:p>
          <a:endParaRPr lang="es-PE"/>
        </a:p>
      </dgm:t>
    </dgm:pt>
    <dgm:pt modelId="{4E2C4ABA-6CDD-4A68-8C68-1E2FEBD81286}">
      <dgm:prSet phldrT="[Texto]"/>
      <dgm:spPr/>
      <dgm:t>
        <a:bodyPr/>
        <a:lstStyle/>
        <a:p>
          <a:r>
            <a:rPr lang="es-PE"/>
            <a:t>Gestión de Abastecimiento</a:t>
          </a:r>
        </a:p>
      </dgm:t>
    </dgm:pt>
    <dgm:pt modelId="{4CBD9583-302F-40FE-A8ED-856DEC30A72C}" type="parTrans" cxnId="{545A7DEA-9830-4948-BFC9-F89C0EB11AE1}">
      <dgm:prSet/>
      <dgm:spPr/>
      <dgm:t>
        <a:bodyPr/>
        <a:lstStyle/>
        <a:p>
          <a:endParaRPr lang="es-PE"/>
        </a:p>
      </dgm:t>
    </dgm:pt>
    <dgm:pt modelId="{E5AC504B-7BDC-4A8B-8097-A7C5D6860945}" type="sibTrans" cxnId="{545A7DEA-9830-4948-BFC9-F89C0EB11AE1}">
      <dgm:prSet/>
      <dgm:spPr/>
      <dgm:t>
        <a:bodyPr/>
        <a:lstStyle/>
        <a:p>
          <a:endParaRPr lang="es-PE"/>
        </a:p>
      </dgm:t>
    </dgm:pt>
    <dgm:pt modelId="{94580E0C-79B9-40F1-AE82-B8FF91C03E87}">
      <dgm:prSet phldrT="[Texto]"/>
      <dgm:spPr/>
      <dgm:t>
        <a:bodyPr/>
        <a:lstStyle/>
        <a:p>
          <a:r>
            <a:rPr lang="es-PE"/>
            <a:t>Gestión de Obras Civiles</a:t>
          </a:r>
        </a:p>
      </dgm:t>
    </dgm:pt>
    <dgm:pt modelId="{2F2C1487-4DA2-4E7B-8BAF-8ADBA20BA867}" type="parTrans" cxnId="{B1E4B84D-6C69-4BD5-A0EE-71C857A52E1C}">
      <dgm:prSet/>
      <dgm:spPr/>
      <dgm:t>
        <a:bodyPr/>
        <a:lstStyle/>
        <a:p>
          <a:endParaRPr lang="es-PE"/>
        </a:p>
      </dgm:t>
    </dgm:pt>
    <dgm:pt modelId="{671A781E-CE3A-4E2E-8D33-578EE62C4D82}" type="sibTrans" cxnId="{B1E4B84D-6C69-4BD5-A0EE-71C857A52E1C}">
      <dgm:prSet/>
      <dgm:spPr/>
      <dgm:t>
        <a:bodyPr/>
        <a:lstStyle/>
        <a:p>
          <a:endParaRPr lang="es-PE"/>
        </a:p>
      </dgm:t>
    </dgm:pt>
    <dgm:pt modelId="{739434F4-A072-44CB-85AA-536C73F5616F}">
      <dgm:prSet phldrT="[Texto]"/>
      <dgm:spPr/>
      <dgm:t>
        <a:bodyPr/>
        <a:lstStyle/>
        <a:p>
          <a:r>
            <a:rPr lang="es-PE"/>
            <a:t>Gestión de Recursos Humanos</a:t>
          </a:r>
        </a:p>
      </dgm:t>
    </dgm:pt>
    <dgm:pt modelId="{A890BF67-86A1-49D5-9F12-5895D73C26B3}" type="parTrans" cxnId="{5A1AA12F-35CC-4645-AD5E-5DF331D1B092}">
      <dgm:prSet/>
      <dgm:spPr/>
      <dgm:t>
        <a:bodyPr/>
        <a:lstStyle/>
        <a:p>
          <a:endParaRPr lang="es-PE"/>
        </a:p>
      </dgm:t>
    </dgm:pt>
    <dgm:pt modelId="{AA46A07E-B116-4276-A06B-A231F02B0E29}" type="sibTrans" cxnId="{5A1AA12F-35CC-4645-AD5E-5DF331D1B092}">
      <dgm:prSet/>
      <dgm:spPr/>
      <dgm:t>
        <a:bodyPr/>
        <a:lstStyle/>
        <a:p>
          <a:endParaRPr lang="es-PE"/>
        </a:p>
      </dgm:t>
    </dgm:pt>
    <dgm:pt modelId="{DB38F9BD-B3F7-4FD1-B9EE-CBED2471F2ED}">
      <dgm:prSet phldrT="[Texto]"/>
      <dgm:spPr/>
      <dgm:t>
        <a:bodyPr/>
        <a:lstStyle/>
        <a:p>
          <a:r>
            <a:rPr lang="es-PE"/>
            <a:t>Gestión de Control de Pagos</a:t>
          </a:r>
        </a:p>
      </dgm:t>
    </dgm:pt>
    <dgm:pt modelId="{AD3D7868-CA84-473B-88A6-C6D69AE61B93}" type="parTrans" cxnId="{DCE8B8E3-4E28-425F-B5F1-46126BD07076}">
      <dgm:prSet/>
      <dgm:spPr/>
      <dgm:t>
        <a:bodyPr/>
        <a:lstStyle/>
        <a:p>
          <a:endParaRPr lang="es-PE"/>
        </a:p>
      </dgm:t>
    </dgm:pt>
    <dgm:pt modelId="{094C81B2-25DE-4E70-8710-ACE3CA5FB415}" type="sibTrans" cxnId="{DCE8B8E3-4E28-425F-B5F1-46126BD07076}">
      <dgm:prSet/>
      <dgm:spPr/>
      <dgm:t>
        <a:bodyPr/>
        <a:lstStyle/>
        <a:p>
          <a:endParaRPr lang="es-PE"/>
        </a:p>
      </dgm:t>
    </dgm:pt>
    <dgm:pt modelId="{5F05B64E-AEA1-4433-B7D7-BA82770744EB}" type="pres">
      <dgm:prSet presAssocID="{761B09D6-5962-44D9-B5F8-A43FDE727E7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45FB243-183C-417D-BA59-DE2A7FFB02FB}" type="pres">
      <dgm:prSet presAssocID="{C6C048D5-38F2-47B1-A850-57D00D657CB4}" presName="boxAndChildren" presStyleCnt="0"/>
      <dgm:spPr/>
    </dgm:pt>
    <dgm:pt modelId="{3DF29A53-647A-416E-9153-DB90A84EA24C}" type="pres">
      <dgm:prSet presAssocID="{C6C048D5-38F2-47B1-A850-57D00D657CB4}" presName="parentTextBox" presStyleLbl="node1" presStyleIdx="0" presStyleCnt="3"/>
      <dgm:spPr/>
      <dgm:t>
        <a:bodyPr/>
        <a:lstStyle/>
        <a:p>
          <a:endParaRPr lang="es-PE"/>
        </a:p>
      </dgm:t>
    </dgm:pt>
    <dgm:pt modelId="{DB4685DB-31FE-4C6D-B083-47C99D50B161}" type="pres">
      <dgm:prSet presAssocID="{C6C048D5-38F2-47B1-A850-57D00D657CB4}" presName="entireBox" presStyleLbl="node1" presStyleIdx="0" presStyleCnt="3"/>
      <dgm:spPr/>
      <dgm:t>
        <a:bodyPr/>
        <a:lstStyle/>
        <a:p>
          <a:endParaRPr lang="es-PE"/>
        </a:p>
      </dgm:t>
    </dgm:pt>
    <dgm:pt modelId="{57C1E7BA-EBE9-4C40-8AD8-0C73AC1CBED4}" type="pres">
      <dgm:prSet presAssocID="{C6C048D5-38F2-47B1-A850-57D00D657CB4}" presName="descendantBox" presStyleCnt="0"/>
      <dgm:spPr/>
    </dgm:pt>
    <dgm:pt modelId="{FB244897-546C-4774-889C-E3DDC636EDB6}" type="pres">
      <dgm:prSet presAssocID="{6518CA8F-3F40-46BF-B8CD-A5FB5F036867}" presName="childTextBox" presStyleLbl="fgAccFollowNode1" presStyleIdx="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61DC849-A0A7-4511-945F-CB7926E026ED}" type="pres">
      <dgm:prSet presAssocID="{4E2C4ABA-6CDD-4A68-8C68-1E2FEBD81286}" presName="childTextBox" presStyleLbl="fgAccFollowNode1" presStyleIdx="1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CB82FB-42CA-4BEC-B6F7-FF580849ECC9}" type="pres">
      <dgm:prSet presAssocID="{94580E0C-79B9-40F1-AE82-B8FF91C03E87}" presName="childTextBox" presStyleLbl="fgAccFollowNode1" presStyleIdx="2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79A47CA-AD29-4184-B309-360C6AFC59F8}" type="pres">
      <dgm:prSet presAssocID="{739434F4-A072-44CB-85AA-536C73F5616F}" presName="childTextBox" presStyleLbl="fgAccFollowNode1" presStyleIdx="3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4362E6E-6081-453D-A719-7A789B665C77}" type="pres">
      <dgm:prSet presAssocID="{DB38F9BD-B3F7-4FD1-B9EE-CBED2471F2ED}" presName="childTextBox" presStyleLbl="fgAccFollowNode1" presStyleIdx="4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DBE11EC-E1AD-46A2-932D-B1816E7A8853}" type="pres">
      <dgm:prSet presAssocID="{6FCA98AA-A0DE-41CF-AF00-6276882C0F44}" presName="sp" presStyleCnt="0"/>
      <dgm:spPr/>
    </dgm:pt>
    <dgm:pt modelId="{B0C87D02-4251-4A99-BD5E-88DBD207233D}" type="pres">
      <dgm:prSet presAssocID="{F8A54FD5-83E3-4458-8F03-6F29F86611CB}" presName="arrowAndChildren" presStyleCnt="0"/>
      <dgm:spPr/>
    </dgm:pt>
    <dgm:pt modelId="{17A53EF8-07B0-4AFD-9F1C-C28FE9C2FD77}" type="pres">
      <dgm:prSet presAssocID="{F8A54FD5-83E3-4458-8F03-6F29F86611CB}" presName="parentTextArrow" presStyleLbl="node1" presStyleIdx="0" presStyleCnt="3"/>
      <dgm:spPr/>
      <dgm:t>
        <a:bodyPr/>
        <a:lstStyle/>
        <a:p>
          <a:endParaRPr lang="es-PE"/>
        </a:p>
      </dgm:t>
    </dgm:pt>
    <dgm:pt modelId="{F897B8A4-2593-479E-A097-7767919DDC0B}" type="pres">
      <dgm:prSet presAssocID="{F8A54FD5-83E3-4458-8F03-6F29F86611CB}" presName="arrow" presStyleLbl="node1" presStyleIdx="1" presStyleCnt="3"/>
      <dgm:spPr/>
      <dgm:t>
        <a:bodyPr/>
        <a:lstStyle/>
        <a:p>
          <a:endParaRPr lang="es-PE"/>
        </a:p>
      </dgm:t>
    </dgm:pt>
    <dgm:pt modelId="{D2CAE91C-7F0A-4DC9-BF27-6D1C72898A2C}" type="pres">
      <dgm:prSet presAssocID="{F8A54FD5-83E3-4458-8F03-6F29F86611CB}" presName="descendantArrow" presStyleCnt="0"/>
      <dgm:spPr/>
    </dgm:pt>
    <dgm:pt modelId="{FA36ABE6-F1E1-4C74-9871-665B3044B504}" type="pres">
      <dgm:prSet presAssocID="{9B160BBC-6BA1-4BBC-AACE-E1B77F9A5CCD}" presName="childTextArrow" presStyleLbl="fgAccFollowNode1" presStyleIdx="5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C725BD7-6D47-4804-89FE-13813260BABB}" type="pres">
      <dgm:prSet presAssocID="{33B6BC8E-7E22-434E-B865-B3FD5972E837}" presName="childTextArrow" presStyleLbl="fgAccFollowNode1" presStyleIdx="6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F29972D-E67C-4839-828B-6EBDB8DEAAEE}" type="pres">
      <dgm:prSet presAssocID="{830C1A4F-EC6D-477A-98AF-23761355051F}" presName="childTextArrow" presStyleLbl="fgAccFollowNode1" presStyleIdx="7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BE3C7F-CA6D-4882-A7F3-DDB28984B09C}" type="pres">
      <dgm:prSet presAssocID="{B4D6FF7C-8D31-4BD2-87F0-69227C6EA277}" presName="sp" presStyleCnt="0"/>
      <dgm:spPr/>
    </dgm:pt>
    <dgm:pt modelId="{96FDB310-9468-4A79-8E54-44D67FC2F17C}" type="pres">
      <dgm:prSet presAssocID="{D97587B0-688C-49F9-B27E-39D6FC1F0BFA}" presName="arrowAndChildren" presStyleCnt="0"/>
      <dgm:spPr/>
    </dgm:pt>
    <dgm:pt modelId="{6CB7C739-81C9-4ED6-9536-2C266FC5348F}" type="pres">
      <dgm:prSet presAssocID="{D97587B0-688C-49F9-B27E-39D6FC1F0BFA}" presName="parentTextArrow" presStyleLbl="node1" presStyleIdx="1" presStyleCnt="3"/>
      <dgm:spPr/>
      <dgm:t>
        <a:bodyPr/>
        <a:lstStyle/>
        <a:p>
          <a:endParaRPr lang="es-PE"/>
        </a:p>
      </dgm:t>
    </dgm:pt>
    <dgm:pt modelId="{C426628A-1D98-44AD-9F04-FBB0C7AD99D0}" type="pres">
      <dgm:prSet presAssocID="{D97587B0-688C-49F9-B27E-39D6FC1F0BFA}" presName="arrow" presStyleLbl="node1" presStyleIdx="2" presStyleCnt="3"/>
      <dgm:spPr/>
      <dgm:t>
        <a:bodyPr/>
        <a:lstStyle/>
        <a:p>
          <a:endParaRPr lang="es-PE"/>
        </a:p>
      </dgm:t>
    </dgm:pt>
    <dgm:pt modelId="{9E96C6CC-000C-4B30-AA35-41D1BF24F928}" type="pres">
      <dgm:prSet presAssocID="{D97587B0-688C-49F9-B27E-39D6FC1F0BFA}" presName="descendantArrow" presStyleCnt="0"/>
      <dgm:spPr/>
    </dgm:pt>
    <dgm:pt modelId="{FFB4A47F-A657-4040-B9D3-1308F7B37399}" type="pres">
      <dgm:prSet presAssocID="{FAB2A5C6-A322-4936-B6C3-09D8B001D395}" presName="childTextArrow" presStyleLbl="fgAccFollowNode1" presStyleIdx="8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D32854F-6F3A-4635-B9E3-EE36855DB5F8}" type="pres">
      <dgm:prSet presAssocID="{5C46D62E-D6FF-4EC8-8D11-2C0D9E1DA606}" presName="childTextArrow" presStyleLbl="fgAccFollowNode1" presStyleIdx="9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A706083-A83F-4AE2-9AEF-DDC4FEE62578}" type="pres">
      <dgm:prSet presAssocID="{3F809FFC-F72F-46AC-B538-4C667215713B}" presName="childTextArrow" presStyleLbl="fgAccFollow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2A0CFED-5CC6-41F9-8E12-DE7E2A23C4CD}" srcId="{F8A54FD5-83E3-4458-8F03-6F29F86611CB}" destId="{9B160BBC-6BA1-4BBC-AACE-E1B77F9A5CCD}" srcOrd="0" destOrd="0" parTransId="{5E954CBE-EEED-4783-9496-88AB1042761F}" sibTransId="{E8A2BCE2-9313-49FF-986E-068990C35FB9}"/>
    <dgm:cxn modelId="{9FE60020-2DD0-468A-9066-7718F53CA6CE}" type="presOf" srcId="{830C1A4F-EC6D-477A-98AF-23761355051F}" destId="{0F29972D-E67C-4839-828B-6EBDB8DEAAEE}" srcOrd="0" destOrd="0" presId="urn:microsoft.com/office/officeart/2005/8/layout/process4"/>
    <dgm:cxn modelId="{12175EF7-CFDF-4752-B158-9A891FEC729B}" type="presOf" srcId="{6518CA8F-3F40-46BF-B8CD-A5FB5F036867}" destId="{FB244897-546C-4774-889C-E3DDC636EDB6}" srcOrd="0" destOrd="0" presId="urn:microsoft.com/office/officeart/2005/8/layout/process4"/>
    <dgm:cxn modelId="{F84FD8EF-3442-4355-AFB2-5A49464BF1D1}" srcId="{F8A54FD5-83E3-4458-8F03-6F29F86611CB}" destId="{33B6BC8E-7E22-434E-B865-B3FD5972E837}" srcOrd="1" destOrd="0" parTransId="{5773A7B1-5803-4303-9F81-7201D56ED2B2}" sibTransId="{AD9137D8-B618-474F-BBE2-AE1C748F633B}"/>
    <dgm:cxn modelId="{038C4C7A-EBAF-4E03-A161-8E8D0FF3261A}" type="presOf" srcId="{94580E0C-79B9-40F1-AE82-B8FF91C03E87}" destId="{5BCB82FB-42CA-4BEC-B6F7-FF580849ECC9}" srcOrd="0" destOrd="0" presId="urn:microsoft.com/office/officeart/2005/8/layout/process4"/>
    <dgm:cxn modelId="{DCE8B8E3-4E28-425F-B5F1-46126BD07076}" srcId="{C6C048D5-38F2-47B1-A850-57D00D657CB4}" destId="{DB38F9BD-B3F7-4FD1-B9EE-CBED2471F2ED}" srcOrd="4" destOrd="0" parTransId="{AD3D7868-CA84-473B-88A6-C6D69AE61B93}" sibTransId="{094C81B2-25DE-4E70-8710-ACE3CA5FB415}"/>
    <dgm:cxn modelId="{E1D6E764-724A-4A91-BE5D-9C60679A4A7F}" type="presOf" srcId="{33B6BC8E-7E22-434E-B865-B3FD5972E837}" destId="{6C725BD7-6D47-4804-89FE-13813260BABB}" srcOrd="0" destOrd="0" presId="urn:microsoft.com/office/officeart/2005/8/layout/process4"/>
    <dgm:cxn modelId="{C9750BAD-901D-45AA-B82D-53A983308AAA}" type="presOf" srcId="{C6C048D5-38F2-47B1-A850-57D00D657CB4}" destId="{DB4685DB-31FE-4C6D-B083-47C99D50B161}" srcOrd="1" destOrd="0" presId="urn:microsoft.com/office/officeart/2005/8/layout/process4"/>
    <dgm:cxn modelId="{B6A3559D-FA84-4F29-97A6-87F919686E47}" srcId="{C6C048D5-38F2-47B1-A850-57D00D657CB4}" destId="{6518CA8F-3F40-46BF-B8CD-A5FB5F036867}" srcOrd="0" destOrd="0" parTransId="{C8DF4C0B-E53C-4AAE-BA03-CC9FA55ED8FB}" sibTransId="{B06E044C-1C20-4432-B7CA-17A3EA9F3D69}"/>
    <dgm:cxn modelId="{5E9148C5-7AE4-4DD6-B48E-754C3085F12C}" type="presOf" srcId="{5C46D62E-D6FF-4EC8-8D11-2C0D9E1DA606}" destId="{2D32854F-6F3A-4635-B9E3-EE36855DB5F8}" srcOrd="0" destOrd="0" presId="urn:microsoft.com/office/officeart/2005/8/layout/process4"/>
    <dgm:cxn modelId="{DFF29B03-9D84-4FC6-9823-76BB86D8809C}" type="presOf" srcId="{761B09D6-5962-44D9-B5F8-A43FDE727E74}" destId="{5F05B64E-AEA1-4433-B7D7-BA82770744EB}" srcOrd="0" destOrd="0" presId="urn:microsoft.com/office/officeart/2005/8/layout/process4"/>
    <dgm:cxn modelId="{D8BA0A45-8895-4CD0-8491-C83E32E6ABEA}" srcId="{D97587B0-688C-49F9-B27E-39D6FC1F0BFA}" destId="{FAB2A5C6-A322-4936-B6C3-09D8B001D395}" srcOrd="0" destOrd="0" parTransId="{CB2000E1-D9CF-4BB3-A052-FA8C91DBFA93}" sibTransId="{25E3224E-B86A-4849-A4FF-0E53A0A1A555}"/>
    <dgm:cxn modelId="{545A7DEA-9830-4948-BFC9-F89C0EB11AE1}" srcId="{C6C048D5-38F2-47B1-A850-57D00D657CB4}" destId="{4E2C4ABA-6CDD-4A68-8C68-1E2FEBD81286}" srcOrd="1" destOrd="0" parTransId="{4CBD9583-302F-40FE-A8ED-856DEC30A72C}" sibTransId="{E5AC504B-7BDC-4A8B-8097-A7C5D6860945}"/>
    <dgm:cxn modelId="{63449C56-7534-4BCF-B711-3197D7F2F281}" srcId="{D97587B0-688C-49F9-B27E-39D6FC1F0BFA}" destId="{3F809FFC-F72F-46AC-B538-4C667215713B}" srcOrd="2" destOrd="0" parTransId="{3179DCE1-4490-4086-BE1E-E8CACFB5D955}" sibTransId="{C7B25720-D8C5-48E0-B0D6-0CB1CF3C0EAE}"/>
    <dgm:cxn modelId="{3DB2611A-05DD-4234-8376-1BFC54E4F734}" type="presOf" srcId="{D97587B0-688C-49F9-B27E-39D6FC1F0BFA}" destId="{6CB7C739-81C9-4ED6-9536-2C266FC5348F}" srcOrd="0" destOrd="0" presId="urn:microsoft.com/office/officeart/2005/8/layout/process4"/>
    <dgm:cxn modelId="{EDD620B1-DD63-4BB9-B3D3-E29EF18E44B0}" type="presOf" srcId="{4E2C4ABA-6CDD-4A68-8C68-1E2FEBD81286}" destId="{B61DC849-A0A7-4511-945F-CB7926E026ED}" srcOrd="0" destOrd="0" presId="urn:microsoft.com/office/officeart/2005/8/layout/process4"/>
    <dgm:cxn modelId="{3B21A6F2-A890-4209-8FCA-8E536B36961B}" srcId="{761B09D6-5962-44D9-B5F8-A43FDE727E74}" destId="{C6C048D5-38F2-47B1-A850-57D00D657CB4}" srcOrd="2" destOrd="0" parTransId="{548E76F6-72F1-41F2-9B8D-6E0A4A1C079A}" sibTransId="{E9493D2C-78F5-45EE-AF33-BD08AC31C811}"/>
    <dgm:cxn modelId="{EED3C235-C1AE-4290-BCCB-F0309E8852D0}" srcId="{D97587B0-688C-49F9-B27E-39D6FC1F0BFA}" destId="{5C46D62E-D6FF-4EC8-8D11-2C0D9E1DA606}" srcOrd="1" destOrd="0" parTransId="{EE75BC01-5606-4644-9FCC-2CDD86E07478}" sibTransId="{29D7CCFB-0C9D-4FAB-AF4E-B0D03B393CAF}"/>
    <dgm:cxn modelId="{27DF4C14-EED9-493E-9CD4-3D94B101345C}" srcId="{761B09D6-5962-44D9-B5F8-A43FDE727E74}" destId="{D97587B0-688C-49F9-B27E-39D6FC1F0BFA}" srcOrd="0" destOrd="0" parTransId="{240E5CF8-0364-41F8-A528-9204EC4EDDBA}" sibTransId="{B4D6FF7C-8D31-4BD2-87F0-69227C6EA277}"/>
    <dgm:cxn modelId="{E9B01E77-3EB1-4DD5-AFC7-A90672A58B90}" type="presOf" srcId="{C6C048D5-38F2-47B1-A850-57D00D657CB4}" destId="{3DF29A53-647A-416E-9153-DB90A84EA24C}" srcOrd="0" destOrd="0" presId="urn:microsoft.com/office/officeart/2005/8/layout/process4"/>
    <dgm:cxn modelId="{26F3DAEA-CED2-4357-8A66-014AF187D8F9}" type="presOf" srcId="{F8A54FD5-83E3-4458-8F03-6F29F86611CB}" destId="{17A53EF8-07B0-4AFD-9F1C-C28FE9C2FD77}" srcOrd="0" destOrd="0" presId="urn:microsoft.com/office/officeart/2005/8/layout/process4"/>
    <dgm:cxn modelId="{3BF775A0-21FC-4804-AECD-C5BDD0810950}" type="presOf" srcId="{739434F4-A072-44CB-85AA-536C73F5616F}" destId="{579A47CA-AD29-4184-B309-360C6AFC59F8}" srcOrd="0" destOrd="0" presId="urn:microsoft.com/office/officeart/2005/8/layout/process4"/>
    <dgm:cxn modelId="{B1E4B84D-6C69-4BD5-A0EE-71C857A52E1C}" srcId="{C6C048D5-38F2-47B1-A850-57D00D657CB4}" destId="{94580E0C-79B9-40F1-AE82-B8FF91C03E87}" srcOrd="2" destOrd="0" parTransId="{2F2C1487-4DA2-4E7B-8BAF-8ADBA20BA867}" sibTransId="{671A781E-CE3A-4E2E-8D33-578EE62C4D82}"/>
    <dgm:cxn modelId="{EB2D8988-BAE8-42E8-90D7-E8DBA5FA0EEB}" type="presOf" srcId="{3F809FFC-F72F-46AC-B538-4C667215713B}" destId="{DA706083-A83F-4AE2-9AEF-DDC4FEE62578}" srcOrd="0" destOrd="0" presId="urn:microsoft.com/office/officeart/2005/8/layout/process4"/>
    <dgm:cxn modelId="{5A1AA12F-35CC-4645-AD5E-5DF331D1B092}" srcId="{C6C048D5-38F2-47B1-A850-57D00D657CB4}" destId="{739434F4-A072-44CB-85AA-536C73F5616F}" srcOrd="3" destOrd="0" parTransId="{A890BF67-86A1-49D5-9F12-5895D73C26B3}" sibTransId="{AA46A07E-B116-4276-A06B-A231F02B0E29}"/>
    <dgm:cxn modelId="{47C854F8-6851-4F9C-82FF-842F03A85505}" srcId="{761B09D6-5962-44D9-B5F8-A43FDE727E74}" destId="{F8A54FD5-83E3-4458-8F03-6F29F86611CB}" srcOrd="1" destOrd="0" parTransId="{BA1EF242-680E-48FF-9E1C-F5C92399324E}" sibTransId="{6FCA98AA-A0DE-41CF-AF00-6276882C0F44}"/>
    <dgm:cxn modelId="{D4C17EA0-9DA7-4E06-8FCF-439A5EE5BE8F}" srcId="{F8A54FD5-83E3-4458-8F03-6F29F86611CB}" destId="{830C1A4F-EC6D-477A-98AF-23761355051F}" srcOrd="2" destOrd="0" parTransId="{BED871CE-8393-447C-BBA4-545EA5BC918F}" sibTransId="{2EA61EC9-2632-4E4D-A54D-32E17B3969DC}"/>
    <dgm:cxn modelId="{C72953EE-53A8-4FFA-AE9E-86287040D36A}" type="presOf" srcId="{DB38F9BD-B3F7-4FD1-B9EE-CBED2471F2ED}" destId="{94362E6E-6081-453D-A719-7A789B665C77}" srcOrd="0" destOrd="0" presId="urn:microsoft.com/office/officeart/2005/8/layout/process4"/>
    <dgm:cxn modelId="{753FBBF5-133E-4907-A386-DAF927C7C325}" type="presOf" srcId="{F8A54FD5-83E3-4458-8F03-6F29F86611CB}" destId="{F897B8A4-2593-479E-A097-7767919DDC0B}" srcOrd="1" destOrd="0" presId="urn:microsoft.com/office/officeart/2005/8/layout/process4"/>
    <dgm:cxn modelId="{48AF46A7-2B4B-45E7-B8BC-51AE8C222FF2}" type="presOf" srcId="{FAB2A5C6-A322-4936-B6C3-09D8B001D395}" destId="{FFB4A47F-A657-4040-B9D3-1308F7B37399}" srcOrd="0" destOrd="0" presId="urn:microsoft.com/office/officeart/2005/8/layout/process4"/>
    <dgm:cxn modelId="{5C2C2E06-0CE6-4877-87E8-848C4F240A08}" type="presOf" srcId="{9B160BBC-6BA1-4BBC-AACE-E1B77F9A5CCD}" destId="{FA36ABE6-F1E1-4C74-9871-665B3044B504}" srcOrd="0" destOrd="0" presId="urn:microsoft.com/office/officeart/2005/8/layout/process4"/>
    <dgm:cxn modelId="{BB586B79-14BF-4D94-8F0D-574C2C28407A}" type="presOf" srcId="{D97587B0-688C-49F9-B27E-39D6FC1F0BFA}" destId="{C426628A-1D98-44AD-9F04-FBB0C7AD99D0}" srcOrd="1" destOrd="0" presId="urn:microsoft.com/office/officeart/2005/8/layout/process4"/>
    <dgm:cxn modelId="{C254E85A-68E8-4910-ADFA-0DA2362F0AB1}" type="presParOf" srcId="{5F05B64E-AEA1-4433-B7D7-BA82770744EB}" destId="{945FB243-183C-417D-BA59-DE2A7FFB02FB}" srcOrd="0" destOrd="0" presId="urn:microsoft.com/office/officeart/2005/8/layout/process4"/>
    <dgm:cxn modelId="{88714DE6-6827-40F3-B305-3348DFA74E2B}" type="presParOf" srcId="{945FB243-183C-417D-BA59-DE2A7FFB02FB}" destId="{3DF29A53-647A-416E-9153-DB90A84EA24C}" srcOrd="0" destOrd="0" presId="urn:microsoft.com/office/officeart/2005/8/layout/process4"/>
    <dgm:cxn modelId="{14A69CEB-BDCC-44DE-833C-DC114C4E09E0}" type="presParOf" srcId="{945FB243-183C-417D-BA59-DE2A7FFB02FB}" destId="{DB4685DB-31FE-4C6D-B083-47C99D50B161}" srcOrd="1" destOrd="0" presId="urn:microsoft.com/office/officeart/2005/8/layout/process4"/>
    <dgm:cxn modelId="{A83B5016-04CF-4C89-A855-3DCCEE4A204E}" type="presParOf" srcId="{945FB243-183C-417D-BA59-DE2A7FFB02FB}" destId="{57C1E7BA-EBE9-4C40-8AD8-0C73AC1CBED4}" srcOrd="2" destOrd="0" presId="urn:microsoft.com/office/officeart/2005/8/layout/process4"/>
    <dgm:cxn modelId="{9A54DBCF-3AE0-4CA1-9E1D-08E5D826FB65}" type="presParOf" srcId="{57C1E7BA-EBE9-4C40-8AD8-0C73AC1CBED4}" destId="{FB244897-546C-4774-889C-E3DDC636EDB6}" srcOrd="0" destOrd="0" presId="urn:microsoft.com/office/officeart/2005/8/layout/process4"/>
    <dgm:cxn modelId="{AD48C8CF-1B1F-48A7-B9E2-4554E49AFAF9}" type="presParOf" srcId="{57C1E7BA-EBE9-4C40-8AD8-0C73AC1CBED4}" destId="{B61DC849-A0A7-4511-945F-CB7926E026ED}" srcOrd="1" destOrd="0" presId="urn:microsoft.com/office/officeart/2005/8/layout/process4"/>
    <dgm:cxn modelId="{A39523D4-D4FB-476E-A3D5-BEDCC09527B9}" type="presParOf" srcId="{57C1E7BA-EBE9-4C40-8AD8-0C73AC1CBED4}" destId="{5BCB82FB-42CA-4BEC-B6F7-FF580849ECC9}" srcOrd="2" destOrd="0" presId="urn:microsoft.com/office/officeart/2005/8/layout/process4"/>
    <dgm:cxn modelId="{E7182D94-FD98-4F73-A7B2-9C4DB45445C9}" type="presParOf" srcId="{57C1E7BA-EBE9-4C40-8AD8-0C73AC1CBED4}" destId="{579A47CA-AD29-4184-B309-360C6AFC59F8}" srcOrd="3" destOrd="0" presId="urn:microsoft.com/office/officeart/2005/8/layout/process4"/>
    <dgm:cxn modelId="{5261AE8A-1873-4937-A960-164625BA54D1}" type="presParOf" srcId="{57C1E7BA-EBE9-4C40-8AD8-0C73AC1CBED4}" destId="{94362E6E-6081-453D-A719-7A789B665C77}" srcOrd="4" destOrd="0" presId="urn:microsoft.com/office/officeart/2005/8/layout/process4"/>
    <dgm:cxn modelId="{C877BAD0-31E2-423A-AC14-E2FD4297A095}" type="presParOf" srcId="{5F05B64E-AEA1-4433-B7D7-BA82770744EB}" destId="{0DBE11EC-E1AD-46A2-932D-B1816E7A8853}" srcOrd="1" destOrd="0" presId="urn:microsoft.com/office/officeart/2005/8/layout/process4"/>
    <dgm:cxn modelId="{9E00EFBF-B1F3-41E8-A62A-1C5D3CEB12A5}" type="presParOf" srcId="{5F05B64E-AEA1-4433-B7D7-BA82770744EB}" destId="{B0C87D02-4251-4A99-BD5E-88DBD207233D}" srcOrd="2" destOrd="0" presId="urn:microsoft.com/office/officeart/2005/8/layout/process4"/>
    <dgm:cxn modelId="{20E0CF87-8F6D-4414-A808-049F2D2B08CB}" type="presParOf" srcId="{B0C87D02-4251-4A99-BD5E-88DBD207233D}" destId="{17A53EF8-07B0-4AFD-9F1C-C28FE9C2FD77}" srcOrd="0" destOrd="0" presId="urn:microsoft.com/office/officeart/2005/8/layout/process4"/>
    <dgm:cxn modelId="{01A78325-14C7-410F-87BB-2DEC354301FD}" type="presParOf" srcId="{B0C87D02-4251-4A99-BD5E-88DBD207233D}" destId="{F897B8A4-2593-479E-A097-7767919DDC0B}" srcOrd="1" destOrd="0" presId="urn:microsoft.com/office/officeart/2005/8/layout/process4"/>
    <dgm:cxn modelId="{36FE72CE-FB6B-466E-A2D9-1A56E38ED6F1}" type="presParOf" srcId="{B0C87D02-4251-4A99-BD5E-88DBD207233D}" destId="{D2CAE91C-7F0A-4DC9-BF27-6D1C72898A2C}" srcOrd="2" destOrd="0" presId="urn:microsoft.com/office/officeart/2005/8/layout/process4"/>
    <dgm:cxn modelId="{A77D0104-500E-421E-8F10-8BE2BFF990CB}" type="presParOf" srcId="{D2CAE91C-7F0A-4DC9-BF27-6D1C72898A2C}" destId="{FA36ABE6-F1E1-4C74-9871-665B3044B504}" srcOrd="0" destOrd="0" presId="urn:microsoft.com/office/officeart/2005/8/layout/process4"/>
    <dgm:cxn modelId="{40E246EC-9D1E-420A-A699-D81D4C4D5FE2}" type="presParOf" srcId="{D2CAE91C-7F0A-4DC9-BF27-6D1C72898A2C}" destId="{6C725BD7-6D47-4804-89FE-13813260BABB}" srcOrd="1" destOrd="0" presId="urn:microsoft.com/office/officeart/2005/8/layout/process4"/>
    <dgm:cxn modelId="{821C0DD4-D095-4FBA-B026-99707226298B}" type="presParOf" srcId="{D2CAE91C-7F0A-4DC9-BF27-6D1C72898A2C}" destId="{0F29972D-E67C-4839-828B-6EBDB8DEAAEE}" srcOrd="2" destOrd="0" presId="urn:microsoft.com/office/officeart/2005/8/layout/process4"/>
    <dgm:cxn modelId="{BB2F8B72-0F40-46A8-BEF4-91EE4A5CE1B1}" type="presParOf" srcId="{5F05B64E-AEA1-4433-B7D7-BA82770744EB}" destId="{50BE3C7F-CA6D-4882-A7F3-DDB28984B09C}" srcOrd="3" destOrd="0" presId="urn:microsoft.com/office/officeart/2005/8/layout/process4"/>
    <dgm:cxn modelId="{8E69008C-EB02-4452-8BC3-F57F323BE0BA}" type="presParOf" srcId="{5F05B64E-AEA1-4433-B7D7-BA82770744EB}" destId="{96FDB310-9468-4A79-8E54-44D67FC2F17C}" srcOrd="4" destOrd="0" presId="urn:microsoft.com/office/officeart/2005/8/layout/process4"/>
    <dgm:cxn modelId="{295493AF-8645-4B3B-8788-899537757BE2}" type="presParOf" srcId="{96FDB310-9468-4A79-8E54-44D67FC2F17C}" destId="{6CB7C739-81C9-4ED6-9536-2C266FC5348F}" srcOrd="0" destOrd="0" presId="urn:microsoft.com/office/officeart/2005/8/layout/process4"/>
    <dgm:cxn modelId="{F0C32C8A-2E16-4D62-B005-B70D2DCFD043}" type="presParOf" srcId="{96FDB310-9468-4A79-8E54-44D67FC2F17C}" destId="{C426628A-1D98-44AD-9F04-FBB0C7AD99D0}" srcOrd="1" destOrd="0" presId="urn:microsoft.com/office/officeart/2005/8/layout/process4"/>
    <dgm:cxn modelId="{19513243-B226-4BD6-90D2-90B0D98CDCF8}" type="presParOf" srcId="{96FDB310-9468-4A79-8E54-44D67FC2F17C}" destId="{9E96C6CC-000C-4B30-AA35-41D1BF24F928}" srcOrd="2" destOrd="0" presId="urn:microsoft.com/office/officeart/2005/8/layout/process4"/>
    <dgm:cxn modelId="{DBFB3C14-6DE5-46CD-B46E-C81F72FB50A9}" type="presParOf" srcId="{9E96C6CC-000C-4B30-AA35-41D1BF24F928}" destId="{FFB4A47F-A657-4040-B9D3-1308F7B37399}" srcOrd="0" destOrd="0" presId="urn:microsoft.com/office/officeart/2005/8/layout/process4"/>
    <dgm:cxn modelId="{8042EF46-6041-42AB-8949-ABBEE30DCF81}" type="presParOf" srcId="{9E96C6CC-000C-4B30-AA35-41D1BF24F928}" destId="{2D32854F-6F3A-4635-B9E3-EE36855DB5F8}" srcOrd="1" destOrd="0" presId="urn:microsoft.com/office/officeart/2005/8/layout/process4"/>
    <dgm:cxn modelId="{3DC65A32-9084-44D5-8474-64512D88C691}" type="presParOf" srcId="{9E96C6CC-000C-4B30-AA35-41D1BF24F928}" destId="{DA706083-A83F-4AE2-9AEF-DDC4FEE62578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685DB-31FE-4C6D-B083-47C99D50B161}">
      <dsp:nvSpPr>
        <dsp:cNvPr id="0" name=""/>
        <dsp:cNvSpPr/>
      </dsp:nvSpPr>
      <dsp:spPr>
        <a:xfrm>
          <a:off x="0" y="3523275"/>
          <a:ext cx="6192688" cy="1156417"/>
        </a:xfrm>
        <a:prstGeom prst="rect">
          <a:avLst/>
        </a:prstGeom>
        <a:solidFill>
          <a:schemeClr val="accent2"/>
        </a:solidFill>
        <a:ln w="48000" cap="flat" cmpd="thickThin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b="1" kern="1200"/>
            <a:t>MACROPROCESOS DE SOPORTE</a:t>
          </a:r>
        </a:p>
      </dsp:txBody>
      <dsp:txXfrm>
        <a:off x="0" y="3523275"/>
        <a:ext cx="6192688" cy="624465"/>
      </dsp:txXfrm>
    </dsp:sp>
    <dsp:sp modelId="{FB244897-546C-4774-889C-E3DDC636EDB6}">
      <dsp:nvSpPr>
        <dsp:cNvPr id="0" name=""/>
        <dsp:cNvSpPr/>
      </dsp:nvSpPr>
      <dsp:spPr>
        <a:xfrm>
          <a:off x="755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Contabilidad y Presupuestos</a:t>
          </a:r>
        </a:p>
      </dsp:txBody>
      <dsp:txXfrm>
        <a:off x="755" y="4124612"/>
        <a:ext cx="1238235" cy="531952"/>
      </dsp:txXfrm>
    </dsp:sp>
    <dsp:sp modelId="{B61DC849-A0A7-4511-945F-CB7926E026ED}">
      <dsp:nvSpPr>
        <dsp:cNvPr id="0" name=""/>
        <dsp:cNvSpPr/>
      </dsp:nvSpPr>
      <dsp:spPr>
        <a:xfrm>
          <a:off x="1238991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502582"/>
            <a:satOff val="-438"/>
            <a:lumOff val="-1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502582"/>
              <a:satOff val="-438"/>
              <a:lumOff val="-1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Abastecimiento</a:t>
          </a:r>
        </a:p>
      </dsp:txBody>
      <dsp:txXfrm>
        <a:off x="1238991" y="4124612"/>
        <a:ext cx="1238235" cy="531952"/>
      </dsp:txXfrm>
    </dsp:sp>
    <dsp:sp modelId="{5BCB82FB-42CA-4BEC-B6F7-FF580849ECC9}">
      <dsp:nvSpPr>
        <dsp:cNvPr id="0" name=""/>
        <dsp:cNvSpPr/>
      </dsp:nvSpPr>
      <dsp:spPr>
        <a:xfrm>
          <a:off x="2477226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1005164"/>
            <a:satOff val="-876"/>
            <a:lumOff val="-1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1005164"/>
              <a:satOff val="-876"/>
              <a:lumOff val="-1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Obras Civiles</a:t>
          </a:r>
        </a:p>
      </dsp:txBody>
      <dsp:txXfrm>
        <a:off x="2477226" y="4124612"/>
        <a:ext cx="1238235" cy="531952"/>
      </dsp:txXfrm>
    </dsp:sp>
    <dsp:sp modelId="{579A47CA-AD29-4184-B309-360C6AFC59F8}">
      <dsp:nvSpPr>
        <dsp:cNvPr id="0" name=""/>
        <dsp:cNvSpPr/>
      </dsp:nvSpPr>
      <dsp:spPr>
        <a:xfrm>
          <a:off x="3715461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1507746"/>
            <a:satOff val="-1313"/>
            <a:lumOff val="-2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1507746"/>
              <a:satOff val="-1313"/>
              <a:lumOff val="-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Recursos Humanos</a:t>
          </a:r>
        </a:p>
      </dsp:txBody>
      <dsp:txXfrm>
        <a:off x="3715461" y="4124612"/>
        <a:ext cx="1238235" cy="531952"/>
      </dsp:txXfrm>
    </dsp:sp>
    <dsp:sp modelId="{94362E6E-6081-453D-A719-7A789B665C77}">
      <dsp:nvSpPr>
        <dsp:cNvPr id="0" name=""/>
        <dsp:cNvSpPr/>
      </dsp:nvSpPr>
      <dsp:spPr>
        <a:xfrm>
          <a:off x="4953696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2010328"/>
            <a:satOff val="-1751"/>
            <a:lumOff val="-2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2010328"/>
              <a:satOff val="-1751"/>
              <a:lumOff val="-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Control de Pagos</a:t>
          </a:r>
        </a:p>
      </dsp:txBody>
      <dsp:txXfrm>
        <a:off x="4953696" y="4124612"/>
        <a:ext cx="1238235" cy="531952"/>
      </dsp:txXfrm>
    </dsp:sp>
    <dsp:sp modelId="{F897B8A4-2593-479E-A097-7767919DDC0B}">
      <dsp:nvSpPr>
        <dsp:cNvPr id="0" name=""/>
        <dsp:cNvSpPr/>
      </dsp:nvSpPr>
      <dsp:spPr>
        <a:xfrm rot="10800000">
          <a:off x="0" y="1762051"/>
          <a:ext cx="6192688" cy="1778570"/>
        </a:xfrm>
        <a:prstGeom prst="upArrowCallout">
          <a:avLst/>
        </a:prstGeom>
        <a:solidFill>
          <a:schemeClr val="accent1"/>
        </a:solidFill>
        <a:ln w="48000" cap="flat" cmpd="thickThin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b="1" kern="1200"/>
            <a:t>MACROPROCESOS OPERATIVOS</a:t>
          </a:r>
        </a:p>
      </dsp:txBody>
      <dsp:txXfrm rot="-10800000">
        <a:off x="0" y="1762051"/>
        <a:ext cx="6192688" cy="624278"/>
      </dsp:txXfrm>
    </dsp:sp>
    <dsp:sp modelId="{FA36ABE6-F1E1-4C74-9871-665B3044B504}">
      <dsp:nvSpPr>
        <dsp:cNvPr id="0" name=""/>
        <dsp:cNvSpPr/>
      </dsp:nvSpPr>
      <dsp:spPr>
        <a:xfrm>
          <a:off x="3023" y="2386329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Aseguramiento de la Calidad Educativa</a:t>
          </a:r>
        </a:p>
      </dsp:txBody>
      <dsp:txXfrm>
        <a:off x="3023" y="2386329"/>
        <a:ext cx="2062213" cy="531792"/>
      </dsp:txXfrm>
    </dsp:sp>
    <dsp:sp modelId="{6C725BD7-6D47-4804-89FE-13813260BABB}">
      <dsp:nvSpPr>
        <dsp:cNvPr id="0" name=""/>
        <dsp:cNvSpPr/>
      </dsp:nvSpPr>
      <dsp:spPr>
        <a:xfrm>
          <a:off x="2065237" y="2386329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3015493"/>
            <a:satOff val="-2627"/>
            <a:lumOff val="-4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3015493"/>
              <a:satOff val="-2627"/>
              <a:lumOff val="-4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Orientación Pastoral</a:t>
          </a:r>
        </a:p>
      </dsp:txBody>
      <dsp:txXfrm>
        <a:off x="2065237" y="2386329"/>
        <a:ext cx="2062213" cy="531792"/>
      </dsp:txXfrm>
    </dsp:sp>
    <dsp:sp modelId="{0F29972D-E67C-4839-828B-6EBDB8DEAAEE}">
      <dsp:nvSpPr>
        <dsp:cNvPr id="0" name=""/>
        <dsp:cNvSpPr/>
      </dsp:nvSpPr>
      <dsp:spPr>
        <a:xfrm>
          <a:off x="4127450" y="2386329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3518074"/>
            <a:satOff val="-3065"/>
            <a:lumOff val="-4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3518074"/>
              <a:satOff val="-3065"/>
              <a:lumOff val="-4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Educación Rural</a:t>
          </a:r>
        </a:p>
      </dsp:txBody>
      <dsp:txXfrm>
        <a:off x="4127450" y="2386329"/>
        <a:ext cx="2062213" cy="531792"/>
      </dsp:txXfrm>
    </dsp:sp>
    <dsp:sp modelId="{C426628A-1D98-44AD-9F04-FBB0C7AD99D0}">
      <dsp:nvSpPr>
        <dsp:cNvPr id="0" name=""/>
        <dsp:cNvSpPr/>
      </dsp:nvSpPr>
      <dsp:spPr>
        <a:xfrm rot="10800000">
          <a:off x="0" y="827"/>
          <a:ext cx="6192688" cy="1778570"/>
        </a:xfrm>
        <a:prstGeom prst="upArrowCallout">
          <a:avLst/>
        </a:prstGeom>
        <a:solidFill>
          <a:schemeClr val="dk1"/>
        </a:solidFill>
        <a:ln w="48000" cap="flat" cmpd="thickThin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b="1" kern="1200" dirty="0"/>
            <a:t>MACROPROCESOS ESTRATÉGICOS</a:t>
          </a:r>
        </a:p>
      </dsp:txBody>
      <dsp:txXfrm rot="-10800000">
        <a:off x="0" y="827"/>
        <a:ext cx="6192688" cy="624278"/>
      </dsp:txXfrm>
    </dsp:sp>
    <dsp:sp modelId="{FFB4A47F-A657-4040-B9D3-1308F7B37399}">
      <dsp:nvSpPr>
        <dsp:cNvPr id="0" name=""/>
        <dsp:cNvSpPr/>
      </dsp:nvSpPr>
      <dsp:spPr>
        <a:xfrm>
          <a:off x="3023" y="625105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4020657"/>
            <a:satOff val="-3502"/>
            <a:lumOff val="-5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4020657"/>
              <a:satOff val="-3502"/>
              <a:lumOff val="-5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 dirty="0"/>
            <a:t>Planificación</a:t>
          </a:r>
        </a:p>
      </dsp:txBody>
      <dsp:txXfrm>
        <a:off x="3023" y="625105"/>
        <a:ext cx="2062213" cy="531792"/>
      </dsp:txXfrm>
    </dsp:sp>
    <dsp:sp modelId="{2D32854F-6F3A-4635-B9E3-EE36855DB5F8}">
      <dsp:nvSpPr>
        <dsp:cNvPr id="0" name=""/>
        <dsp:cNvSpPr/>
      </dsp:nvSpPr>
      <dsp:spPr>
        <a:xfrm>
          <a:off x="2065237" y="625105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4523238"/>
            <a:satOff val="-3940"/>
            <a:lumOff val="-5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4523238"/>
              <a:satOff val="-3940"/>
              <a:lumOff val="-5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 dirty="0"/>
            <a:t>Gestión de Imagen Institucional y Donaciones</a:t>
          </a:r>
        </a:p>
      </dsp:txBody>
      <dsp:txXfrm>
        <a:off x="2065237" y="625105"/>
        <a:ext cx="2062213" cy="531792"/>
      </dsp:txXfrm>
    </dsp:sp>
    <dsp:sp modelId="{DA706083-A83F-4AE2-9AEF-DDC4FEE62578}">
      <dsp:nvSpPr>
        <dsp:cNvPr id="0" name=""/>
        <dsp:cNvSpPr/>
      </dsp:nvSpPr>
      <dsp:spPr>
        <a:xfrm>
          <a:off x="4127450" y="625105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Proyectos</a:t>
          </a:r>
        </a:p>
      </dsp:txBody>
      <dsp:txXfrm>
        <a:off x="4127450" y="625105"/>
        <a:ext cx="2062213" cy="531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3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75313" y="0"/>
            <a:ext cx="4343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ADDFB73-D578-4B8F-978A-A283EC851F4B}" type="datetimeFigureOut">
              <a:rPr lang="es-ES"/>
              <a:pPr>
                <a:defRPr/>
              </a:pPr>
              <a:t>10/07/2011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3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33A5255-C4DD-4EA4-ADB2-6C09657ACA9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5469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3400" cy="344488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5313" y="0"/>
            <a:ext cx="4343400" cy="344488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E73E99F-9284-4912-8447-0ED8513FBF5A}" type="datetimeFigureOut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85" tIns="46442" rIns="92885" bIns="46442" rtlCol="0" anchor="ctr"/>
          <a:lstStyle/>
          <a:p>
            <a:pPr lvl="0"/>
            <a:endParaRPr lang="es-PE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713" y="3271838"/>
            <a:ext cx="8016875" cy="3100387"/>
          </a:xfrm>
          <a:prstGeom prst="rect">
            <a:avLst/>
          </a:prstGeom>
        </p:spPr>
        <p:txBody>
          <a:bodyPr vert="horz" lIns="92885" tIns="46442" rIns="92885" bIns="4644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P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2088"/>
            <a:ext cx="4343400" cy="344487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5313" y="6542088"/>
            <a:ext cx="4343400" cy="344487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80CDAE8-4D9F-43BF-8523-2263FB601090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50244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69524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15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6952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37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40319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fond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813" y="5214938"/>
            <a:ext cx="207168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88B5E-B6C4-4E09-99D1-383ADD98FF6D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847ADB-8FD6-4771-8CC7-CF1E514DF204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8E7E0-1E46-4658-A1DA-A030413D3639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1D2F1-F49F-488F-A57E-10A94061648A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derech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645275" y="0"/>
            <a:ext cx="24987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1"/>
            <a:ext cx="1905000" cy="5368938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A94C2-90E0-48D5-A1C4-2BC523BA2891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597356A-9606-4427-9618-4C8F3ED8EAEC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</p:spPr>
        <p:txBody>
          <a:bodyPr/>
          <a:lstStyle/>
          <a:p>
            <a:r>
              <a:rPr lang="en-US"/>
              <a:t>Haga clic para modificar el estilo de título del patrón</a:t>
            </a:r>
            <a:endParaRPr lang="es-PE"/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457200" y="1774825"/>
            <a:ext cx="8229600" cy="4625975"/>
          </a:xfrm>
        </p:spPr>
        <p:txBody>
          <a:bodyPr/>
          <a:lstStyle/>
          <a:p>
            <a:pPr lvl="0"/>
            <a:endParaRPr lang="es-P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6446D-C952-4584-9D68-15EA3AEED7A8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53DFB-5AF2-4368-9121-FD0480813D9F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58A9E-61E6-4A48-865D-C455F5185569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2640013" y="6477000"/>
            <a:ext cx="55086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204200" y="6477000"/>
            <a:ext cx="7334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4B466-5889-4E22-ACA3-D10D26A36566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B8908-832A-4ADE-93C6-6453C2E2D30C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A18BD-B34A-4A65-9A7B-D6103CEFB862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medi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314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2FF44-D010-4359-A9C2-E873C460A241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BC6DA0C-88F5-4C27-9344-81B08FDD38DA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CB08E-3966-4EE5-8F95-B279D601A944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469E9-9387-4EC1-B2B1-02F072F504B0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595EB-CDB1-44FD-B957-001A386B3087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D6AEE-C0BF-4579-9CD7-700F00361B56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05255-38B8-413F-BDAA-C2653218E467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412C2-DE92-40F2-8AFA-912BAA4674E2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1D43C-DFE0-413A-909B-054B4BC695C5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FDC1372-977E-42AA-B2EF-16B9BD0DB4C2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superio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2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56311-5590-4162-9580-F9E455BE2896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5253FDE-3E65-4BFC-897F-BD3E8049594F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superio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5EEE0-513D-4E5B-B369-A7704579488B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rgbClr val="BCBCBC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DB99E0C-D8BC-4EBE-B9A4-D380521F6DD1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superior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142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9A146AA6-3333-4553-80F1-B410C7668E53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F3F3F"/>
                </a:solidFill>
                <a:latin typeface="Corbel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3F3F3F"/>
                </a:solidFill>
              </a:defRPr>
            </a:lvl1pPr>
          </a:lstStyle>
          <a:p>
            <a:pPr>
              <a:defRPr/>
            </a:pPr>
            <a:fld id="{4A7DF870-0503-464F-9ED6-979CFAC6B4C3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  <p:pic>
        <p:nvPicPr>
          <p:cNvPr id="1033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6" r:id="rId2"/>
    <p:sldLayoutId id="2147483699" r:id="rId3"/>
    <p:sldLayoutId id="2147483695" r:id="rId4"/>
    <p:sldLayoutId id="2147483694" r:id="rId5"/>
    <p:sldLayoutId id="2147483693" r:id="rId6"/>
    <p:sldLayoutId id="2147483700" r:id="rId7"/>
    <p:sldLayoutId id="2147483701" r:id="rId8"/>
    <p:sldLayoutId id="2147483702" r:id="rId9"/>
    <p:sldLayoutId id="2147483692" r:id="rId10"/>
    <p:sldLayoutId id="2147483703" r:id="rId11"/>
    <p:sldLayoutId id="2147483691" r:id="rId12"/>
    <p:sldLayoutId id="2147483697" r:id="rId13"/>
  </p:sldLayoutIdLst>
  <p:transition spd="slow">
    <p:fade thruBlk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E8C84C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6BB1C9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585CF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7E6BC9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3644007"/>
            <a:ext cx="8077200" cy="1153145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just" eaLnBrk="1" hangingPunct="1">
              <a:defRPr/>
            </a:pPr>
            <a:r>
              <a:rPr lang="es-PE" sz="3000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ES" sz="3000" dirty="0" smtClean="0">
              <a:effectLst>
                <a:outerShdw blurRad="38100" dist="38100" dir="2700000" algn="tl">
                  <a:srgbClr val="FFFFFF"/>
                </a:outerShdw>
              </a:effectLst>
              <a:latin typeface="Futura Md B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500188"/>
          </a:xfrm>
        </p:spPr>
        <p:txBody>
          <a:bodyPr/>
          <a:lstStyle/>
          <a:p>
            <a:pPr eaLnBrk="1" hangingPunct="1">
              <a:defRPr/>
            </a:pPr>
            <a:r>
              <a:rPr lang="es-ES" b="1" dirty="0" smtClean="0">
                <a:effectLst>
                  <a:outerShdw blurRad="38100" dist="38100" dir="2700000" algn="tl">
                    <a:srgbClr val="04617B"/>
                  </a:outerShdw>
                </a:effectLst>
              </a:rPr>
              <a:t>Taller de Proyecto 1 – Semana 17</a:t>
            </a:r>
          </a:p>
        </p:txBody>
      </p:sp>
      <p:sp>
        <p:nvSpPr>
          <p:cNvPr id="4" name="Subtitle 2"/>
          <p:cNvSpPr>
            <a:spLocks/>
          </p:cNvSpPr>
          <p:nvPr/>
        </p:nvSpPr>
        <p:spPr bwMode="auto">
          <a:xfrm>
            <a:off x="3635896" y="5517232"/>
            <a:ext cx="5040560" cy="647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872" tIns="0" rIns="45720" bIns="0" anchor="b"/>
          <a:lstStyle/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Ramos Ramírez, José Fernando	200710478</a:t>
            </a:r>
          </a:p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Rios Sarmiento, Susan Pamela	200712032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3848" y="260648"/>
            <a:ext cx="2228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Descripción del Proyecto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62" indent="0" algn="just">
              <a:buNone/>
            </a:pPr>
            <a:r>
              <a:rPr lang="es-ES" sz="2000" dirty="0" smtClean="0"/>
              <a:t>Modelar los </a:t>
            </a:r>
            <a:r>
              <a:rPr lang="es-ES" sz="2000" dirty="0"/>
              <a:t>procesos de las áreas de Administración, Contabilidad y Logística de la Oficina Central de Fe y Alegría Perú e integrarlo al modelado previamente realizado en la Tesis </a:t>
            </a:r>
            <a:r>
              <a:rPr lang="es-ES" sz="2000" b="1" dirty="0">
                <a:solidFill>
                  <a:srgbClr val="FFC000"/>
                </a:solidFill>
              </a:rPr>
              <a:t>“Modelo de Negocios Empresarial de la Oficina Central Fe y Alegría”</a:t>
            </a:r>
            <a:r>
              <a:rPr lang="es-ES" sz="2000" i="1" dirty="0">
                <a:solidFill>
                  <a:srgbClr val="FFC000"/>
                </a:solidFill>
              </a:rPr>
              <a:t> </a:t>
            </a:r>
            <a:r>
              <a:rPr lang="es-ES" sz="2000" dirty="0"/>
              <a:t>de los Ingenieros Nelly Chang Chong y Miguel Concha Álvarez, y de esta manera, obtener </a:t>
            </a:r>
            <a:r>
              <a:rPr lang="es-ES" sz="2000" b="1" dirty="0">
                <a:solidFill>
                  <a:srgbClr val="FFC000"/>
                </a:solidFill>
              </a:rPr>
              <a:t>la Arquitectura de Negocios de la Oficina Central de Fe y Alegría Perú. </a:t>
            </a:r>
            <a:endParaRPr lang="es-PE" sz="2000" b="1" dirty="0">
              <a:solidFill>
                <a:srgbClr val="FFC000"/>
              </a:solidFill>
            </a:endParaRPr>
          </a:p>
          <a:p>
            <a:pPr algn="just"/>
            <a:endParaRPr lang="es-ES" sz="2000" dirty="0" smtClean="0"/>
          </a:p>
          <a:p>
            <a:pPr marL="119062" indent="0" algn="just">
              <a:buNone/>
            </a:pPr>
            <a:r>
              <a:rPr lang="es-ES" sz="2000" dirty="0" smtClean="0"/>
              <a:t>En </a:t>
            </a:r>
            <a:r>
              <a:rPr lang="es-ES" sz="2000" dirty="0"/>
              <a:t>base a esta arquitectura, se podrá construir el Sistema de Información, que en un futuro se implementará y desplegará dentro de la Oficina Central de Fe y Alegría Perú.</a:t>
            </a:r>
            <a:endParaRPr lang="es-PE" sz="2000" dirty="0"/>
          </a:p>
          <a:p>
            <a:pPr algn="just"/>
            <a:endParaRPr lang="es-PE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10</a:t>
            </a:fld>
            <a:endParaRPr lang="es-PE" dirty="0"/>
          </a:p>
        </p:txBody>
      </p:sp>
      <p:pic>
        <p:nvPicPr>
          <p:cNvPr id="3074" name="Picture 2" descr="http://t3.gstatic.com/images?q=tbn:ANd9GcRgMvC1ZTU-4txno_b5jsQ8-mmFCLjYMhZoyvQHoI-Fyoc3rptbwg&amp;t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704631"/>
            <a:ext cx="2095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08119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Objetivos del Proyecto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PE" sz="2000" b="1" dirty="0"/>
              <a:t>Objetivo General </a:t>
            </a:r>
            <a:endParaRPr lang="es-PE" sz="2000" dirty="0"/>
          </a:p>
          <a:p>
            <a:pPr lvl="1"/>
            <a:r>
              <a:rPr lang="es-ES" sz="1600" dirty="0" smtClean="0"/>
              <a:t>Elaborar </a:t>
            </a:r>
            <a:r>
              <a:rPr lang="es-ES" sz="1600" dirty="0"/>
              <a:t>la Arquitectura de Negocios de la Oficina Central de Fe y Alegría Perú.</a:t>
            </a:r>
            <a:endParaRPr lang="es-PE" sz="1600" dirty="0"/>
          </a:p>
          <a:p>
            <a:pPr marL="119062" indent="0">
              <a:buNone/>
            </a:pPr>
            <a:r>
              <a:rPr lang="es-ES" sz="2000" b="1" dirty="0"/>
              <a:t> </a:t>
            </a:r>
            <a:endParaRPr lang="es-PE" sz="2000" dirty="0"/>
          </a:p>
          <a:p>
            <a:pPr lvl="0"/>
            <a:r>
              <a:rPr lang="es-PE" sz="2000" b="1" dirty="0"/>
              <a:t>Objetivos Específicos</a:t>
            </a:r>
            <a:endParaRPr lang="es-PE" sz="2000" dirty="0"/>
          </a:p>
          <a:p>
            <a:pPr lvl="1" algn="just"/>
            <a:r>
              <a:rPr lang="es-ES" sz="1600" dirty="0" smtClean="0"/>
              <a:t>Completar </a:t>
            </a:r>
            <a:r>
              <a:rPr lang="es-ES" sz="1600" dirty="0"/>
              <a:t>el modelado de los Macroprocesos de Gestión de Abastecimiento, Contabilidad y Presupuestos; y Gestión de Obras Civiles.</a:t>
            </a:r>
            <a:endParaRPr lang="es-PE" sz="1600" dirty="0"/>
          </a:p>
          <a:p>
            <a:pPr lvl="1" algn="just"/>
            <a:r>
              <a:rPr lang="es-ES" sz="1600" dirty="0"/>
              <a:t>Realizar el modelado de los Macroprocesos de Gestión de Recursos Humanos, Gestión de Control de Pagos y Gestión de  Educación Rural.</a:t>
            </a:r>
            <a:endParaRPr lang="es-PE" sz="1600" dirty="0"/>
          </a:p>
          <a:p>
            <a:pPr lvl="1" algn="just"/>
            <a:r>
              <a:rPr lang="es-ES" sz="1600" dirty="0"/>
              <a:t>Integrar los nuevos procesos definidos con los que fueron desarrollados en el Proyecto de Tesis “Modelo de Negocios Empresarial de la Oficina Central Fe y Alegría”.</a:t>
            </a:r>
            <a:endParaRPr lang="es-PE" sz="1600" dirty="0"/>
          </a:p>
          <a:p>
            <a:pPr lvl="1" algn="just"/>
            <a:r>
              <a:rPr lang="es-ES" sz="1600" dirty="0"/>
              <a:t>Actualizar todos los documentos elaborados en el Proyecto de Tesis “Modelo de Negocios Empresarial de la Oficina Central Fe y Alegría</a:t>
            </a:r>
            <a:r>
              <a:rPr lang="es-ES" sz="1600" dirty="0" smtClean="0"/>
              <a:t>”.</a:t>
            </a:r>
            <a:endParaRPr lang="es-PE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11</a:t>
            </a:fld>
            <a:endParaRPr lang="es-PE" dirty="0"/>
          </a:p>
        </p:txBody>
      </p:sp>
      <p:pic>
        <p:nvPicPr>
          <p:cNvPr id="4098" name="Picture 2" descr="http://3.bp.blogspot.com/-6xh9A_bawVU/TbdyxgHSecI/AAAAAAAAABE/QRBxbYvEhcU/s1600/autoayuda-estrategias-para-lograr-propongas-460x345-l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229200"/>
            <a:ext cx="4381500" cy="161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19995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Alcance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508104" y="2924944"/>
            <a:ext cx="3096344" cy="3168352"/>
          </a:xfrm>
        </p:spPr>
        <p:txBody>
          <a:bodyPr/>
          <a:lstStyle/>
          <a:p>
            <a:pPr marL="355600" lvl="4" indent="-177800"/>
            <a:r>
              <a:rPr lang="es-ES" sz="1700" dirty="0" smtClean="0"/>
              <a:t>Matriz de Asignación de Responsabilidades (RAM)</a:t>
            </a:r>
            <a:endParaRPr lang="es-PE" sz="1700" dirty="0" smtClean="0"/>
          </a:p>
          <a:p>
            <a:pPr marL="355600" lvl="4" indent="-177800"/>
            <a:r>
              <a:rPr lang="es-ES" sz="1700" dirty="0" smtClean="0"/>
              <a:t>Stakeholders Empresariales</a:t>
            </a:r>
            <a:endParaRPr lang="es-PE" sz="1700" dirty="0" smtClean="0"/>
          </a:p>
          <a:p>
            <a:pPr marL="355600" lvl="4" indent="-177800"/>
            <a:r>
              <a:rPr lang="es-ES" sz="1700" dirty="0" smtClean="0"/>
              <a:t>Modelo de Dominio</a:t>
            </a:r>
            <a:endParaRPr lang="es-PE" sz="1700" dirty="0" smtClean="0"/>
          </a:p>
          <a:p>
            <a:pPr marL="355600" lvl="4" indent="-177800"/>
            <a:r>
              <a:rPr lang="es-ES" sz="1700" dirty="0" smtClean="0"/>
              <a:t>Reglas de Negocio</a:t>
            </a:r>
            <a:endParaRPr lang="es-PE" sz="1700" dirty="0" smtClean="0"/>
          </a:p>
          <a:p>
            <a:pPr marL="355600" lvl="4" indent="-177800"/>
            <a:r>
              <a:rPr lang="es-ES" sz="1700" dirty="0" smtClean="0"/>
              <a:t>Mapeo Entidad – Proceso</a:t>
            </a:r>
            <a:endParaRPr lang="es-PE" sz="1700" dirty="0" smtClean="0"/>
          </a:p>
          <a:p>
            <a:pPr marL="355600" lvl="4" indent="-177800"/>
            <a:r>
              <a:rPr lang="es-ES" sz="1700" dirty="0" smtClean="0"/>
              <a:t>Priorización de Procesos</a:t>
            </a:r>
            <a:endParaRPr lang="es-PE" sz="1700" dirty="0" smtClean="0"/>
          </a:p>
          <a:p>
            <a:pPr marL="355600" lvl="4" indent="-177800"/>
            <a:r>
              <a:rPr lang="es-ES" sz="1700" dirty="0" smtClean="0"/>
              <a:t>Priorización de Entidades</a:t>
            </a:r>
            <a:endParaRPr lang="es-PE" sz="1700" dirty="0" smtClean="0"/>
          </a:p>
          <a:p>
            <a:pPr marL="355600" lvl="4" indent="-177800"/>
            <a:r>
              <a:rPr lang="es-ES" sz="1700" dirty="0" smtClean="0"/>
              <a:t>Descomposición Funcional</a:t>
            </a:r>
            <a:endParaRPr lang="es-PE" sz="1700" dirty="0" smtClean="0"/>
          </a:p>
          <a:p>
            <a:endParaRPr lang="es-PE" sz="17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12</a:t>
            </a:fld>
            <a:endParaRPr lang="es-PE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179512" y="1700808"/>
            <a:ext cx="8659688" cy="1069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ES" sz="2000" b="1" dirty="0" smtClean="0"/>
              <a:t>El Proyecto incluirá:</a:t>
            </a:r>
            <a:endParaRPr lang="es-PE" sz="2000" dirty="0" smtClean="0"/>
          </a:p>
          <a:p>
            <a:pPr marL="119062" indent="0" algn="just">
              <a:buNone/>
            </a:pPr>
            <a:r>
              <a:rPr lang="es-ES" sz="2000" dirty="0" smtClean="0"/>
              <a:t>La actualización y/o desarrollo de los siguientes documentos del Modelo de Negocios Empresarial (EBM):</a:t>
            </a: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179512" y="2924944"/>
            <a:ext cx="496855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55600" lvl="4" indent="-266700"/>
            <a:r>
              <a:rPr lang="es-ES" sz="1700" dirty="0" smtClean="0"/>
              <a:t>Mapa de Procesos</a:t>
            </a:r>
            <a:endParaRPr lang="es-PE" sz="1700" dirty="0" smtClean="0"/>
          </a:p>
          <a:p>
            <a:pPr marL="355600" lvl="4" indent="-266700"/>
            <a:r>
              <a:rPr lang="es-ES" sz="1700" dirty="0" smtClean="0"/>
              <a:t>Mapa de Procesos - Objetivos</a:t>
            </a:r>
            <a:endParaRPr lang="es-PE" sz="1700" dirty="0" smtClean="0"/>
          </a:p>
          <a:p>
            <a:pPr marL="355600" lvl="4" indent="-266700"/>
            <a:r>
              <a:rPr lang="es-ES" sz="1700" dirty="0" smtClean="0"/>
              <a:t>Definición  de Procesos</a:t>
            </a:r>
            <a:endParaRPr lang="es-PE" sz="1700" dirty="0" smtClean="0"/>
          </a:p>
          <a:p>
            <a:pPr marL="622300" lvl="5" indent="-266700"/>
            <a:r>
              <a:rPr lang="es-ES" sz="1700" dirty="0" smtClean="0"/>
              <a:t>Macroproceso de Contabilidad y Presupuestos</a:t>
            </a:r>
            <a:endParaRPr lang="es-PE" sz="1700" dirty="0" smtClean="0"/>
          </a:p>
          <a:p>
            <a:pPr marL="622300" lvl="5" indent="-266700"/>
            <a:r>
              <a:rPr lang="es-ES" sz="1700" dirty="0" smtClean="0"/>
              <a:t>Macroproceso de Gestión de Abastecimiento</a:t>
            </a:r>
            <a:endParaRPr lang="es-PE" sz="1700" dirty="0" smtClean="0"/>
          </a:p>
          <a:p>
            <a:pPr marL="622300" lvl="5" indent="-266700"/>
            <a:r>
              <a:rPr lang="es-ES" sz="1700" dirty="0" smtClean="0"/>
              <a:t>Macroproceso de Gestión de  Obras Civiles</a:t>
            </a:r>
            <a:endParaRPr lang="es-PE" sz="1700" dirty="0" smtClean="0"/>
          </a:p>
          <a:p>
            <a:pPr marL="622300" lvl="5" indent="-266700"/>
            <a:r>
              <a:rPr lang="es-ES" sz="1700" dirty="0" smtClean="0"/>
              <a:t>Macroproceso de Gestión de Recursos Humanos</a:t>
            </a:r>
            <a:endParaRPr lang="es-PE" sz="1700" dirty="0" smtClean="0"/>
          </a:p>
          <a:p>
            <a:pPr marL="622300" lvl="5" indent="-266700"/>
            <a:r>
              <a:rPr lang="es-ES" sz="1700" dirty="0" smtClean="0"/>
              <a:t>Macroproceso de Gestión de Control de Pagos</a:t>
            </a:r>
            <a:endParaRPr lang="es-PE" sz="1700" dirty="0" smtClean="0"/>
          </a:p>
          <a:p>
            <a:pPr marL="622300" lvl="5" indent="-266700"/>
            <a:r>
              <a:rPr lang="es-ES" sz="1700" dirty="0" smtClean="0"/>
              <a:t>Macroproceso de Educación Rural</a:t>
            </a:r>
            <a:endParaRPr lang="es-PE" sz="1700" dirty="0"/>
          </a:p>
          <a:p>
            <a:pPr marL="355600" lvl="4" indent="-266700"/>
            <a:r>
              <a:rPr lang="es-ES" sz="1700" dirty="0"/>
              <a:t>Arquitectura de Procesos</a:t>
            </a:r>
            <a:endParaRPr lang="es-PE" sz="1700" dirty="0"/>
          </a:p>
          <a:p>
            <a:pPr marL="355600" lvl="5" indent="0">
              <a:buNone/>
            </a:pPr>
            <a:endParaRPr lang="es-ES" sz="1700" dirty="0" smtClean="0"/>
          </a:p>
        </p:txBody>
      </p:sp>
      <p:pic>
        <p:nvPicPr>
          <p:cNvPr id="6146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276" y="2437656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56491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Alcance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13</a:t>
            </a:fld>
            <a:endParaRPr lang="es-PE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179512" y="2708920"/>
            <a:ext cx="865968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ES" sz="2000" b="1" dirty="0"/>
              <a:t>El </a:t>
            </a:r>
            <a:r>
              <a:rPr lang="es-ES" sz="2000" b="1" dirty="0" smtClean="0"/>
              <a:t>Proyecto </a:t>
            </a:r>
            <a:r>
              <a:rPr lang="es-ES" sz="2000" b="1" dirty="0"/>
              <a:t>NO incluirá:</a:t>
            </a:r>
            <a:endParaRPr lang="es-PE" sz="2000" dirty="0"/>
          </a:p>
          <a:p>
            <a:pPr lvl="1"/>
            <a:r>
              <a:rPr lang="es-ES" sz="1600" dirty="0"/>
              <a:t>El modelamiento de los procesos que realiza los colegios de Fe y Alegría.</a:t>
            </a:r>
            <a:endParaRPr lang="es-PE" sz="1600" dirty="0"/>
          </a:p>
          <a:p>
            <a:pPr lvl="1"/>
            <a:r>
              <a:rPr lang="es-ES" sz="1600" dirty="0"/>
              <a:t>La elaboración del Portafolio de Proyectos.</a:t>
            </a:r>
            <a:endParaRPr lang="es-PE" sz="1600" dirty="0"/>
          </a:p>
          <a:p>
            <a:pPr lvl="1"/>
            <a:r>
              <a:rPr lang="es-ES" sz="1600" dirty="0"/>
              <a:t>La elaboración de la Arquitectura de Aplicaciones de la Oficina Central de Fe y Alegría Perú.</a:t>
            </a:r>
            <a:endParaRPr lang="es-PE" sz="1600" dirty="0"/>
          </a:p>
          <a:p>
            <a:pPr lvl="1"/>
            <a:r>
              <a:rPr lang="es-ES" sz="1600" dirty="0"/>
              <a:t>La elaboración de la Arquitectura de Redes de la Oficina Central de Fe y Alegría Perú. </a:t>
            </a:r>
            <a:endParaRPr lang="es-PE" sz="1600" dirty="0"/>
          </a:p>
          <a:p>
            <a:pPr lvl="1"/>
            <a:r>
              <a:rPr lang="es-ES" sz="1600" dirty="0"/>
              <a:t>La elaboración de la Arquitectura de Datos de la Oficina Central de Fe y Alegría Perú. </a:t>
            </a:r>
            <a:endParaRPr lang="es-PE" sz="1600" dirty="0"/>
          </a:p>
          <a:p>
            <a:pPr lvl="1"/>
            <a:r>
              <a:rPr lang="es-ES" sz="1600" dirty="0"/>
              <a:t>La implementación de la Arquitectura Empresarial.</a:t>
            </a:r>
            <a:endParaRPr lang="es-PE" sz="1600" dirty="0"/>
          </a:p>
        </p:txBody>
      </p:sp>
      <p:pic>
        <p:nvPicPr>
          <p:cNvPr id="5122" name="Picture 2" descr="http://4.bp.blogspot.com/_njpA9tY6Z5c/Sw1qNq6hr7I/AAAAAAAABa8/g5hDcWQZQc0/s1600/attention+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56490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45119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2910048" y="1700808"/>
            <a:ext cx="3750184" cy="846928"/>
          </a:xfrm>
        </p:spPr>
        <p:txBody>
          <a:bodyPr/>
          <a:lstStyle/>
          <a:p>
            <a:r>
              <a:rPr lang="es-PE" dirty="0" smtClean="0"/>
              <a:t>Ciclo 2011-1</a:t>
            </a:r>
            <a:endParaRPr lang="es-PE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>
          <a:xfrm>
            <a:off x="740664" y="3247256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  <a:p>
            <a:pPr algn="ctr"/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2560530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s-PE" dirty="0"/>
              <a:t>Ciclo </a:t>
            </a:r>
            <a:r>
              <a:rPr lang="es-PE" dirty="0" smtClean="0"/>
              <a:t>2010-1</a:t>
            </a:r>
            <a:br>
              <a:rPr lang="es-PE" dirty="0" smtClean="0"/>
            </a:br>
            <a:r>
              <a:rPr lang="es-PE" sz="2700" dirty="0" smtClean="0"/>
              <a:t>Mapa de Procesos del Proyecto </a:t>
            </a:r>
            <a:r>
              <a:rPr lang="es-PE" sz="2700" dirty="0"/>
              <a:t>“Modelo de Negocios Empresarial de la Oficina Central de </a:t>
            </a:r>
            <a:r>
              <a:rPr lang="es-PE" sz="2700" dirty="0" smtClean="0"/>
              <a:t>Fe y Alegría”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15</a:t>
            </a:fld>
            <a:endParaRPr lang="es-PE" dirty="0"/>
          </a:p>
        </p:txBody>
      </p:sp>
      <p:sp>
        <p:nvSpPr>
          <p:cNvPr id="14" name="Round Diagonal Corner Rectangle 6"/>
          <p:cNvSpPr/>
          <p:nvPr/>
        </p:nvSpPr>
        <p:spPr>
          <a:xfrm>
            <a:off x="2206639" y="1643050"/>
            <a:ext cx="6572296" cy="1500198"/>
          </a:xfrm>
          <a:prstGeom prst="round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ound Diagonal Corner Rectangle 7"/>
          <p:cNvSpPr/>
          <p:nvPr/>
        </p:nvSpPr>
        <p:spPr>
          <a:xfrm>
            <a:off x="2206639" y="3357562"/>
            <a:ext cx="6572296" cy="1500198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ound Diagonal Corner Rectangle 8"/>
          <p:cNvSpPr/>
          <p:nvPr/>
        </p:nvSpPr>
        <p:spPr>
          <a:xfrm>
            <a:off x="2206639" y="5072074"/>
            <a:ext cx="6572296" cy="1500198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9"/>
          <p:cNvSpPr/>
          <p:nvPr/>
        </p:nvSpPr>
        <p:spPr>
          <a:xfrm>
            <a:off x="166607" y="1916832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cap="none" spc="50" dirty="0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cap="none" spc="50" dirty="0" err="1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cap="none" spc="50" dirty="0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cap="none" spc="50" dirty="0" err="1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Estratégicos</a:t>
            </a:r>
            <a:endParaRPr lang="en-US" sz="1600" b="1" cap="none" spc="50" dirty="0">
              <a:ln w="11430"/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0"/>
          <p:cNvSpPr/>
          <p:nvPr/>
        </p:nvSpPr>
        <p:spPr>
          <a:xfrm>
            <a:off x="214282" y="3637473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Operativos</a:t>
            </a:r>
            <a:endParaRPr lang="en-US" sz="1600" b="1" spc="50" dirty="0">
              <a:ln w="11430"/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1"/>
          <p:cNvSpPr/>
          <p:nvPr/>
        </p:nvSpPr>
        <p:spPr>
          <a:xfrm>
            <a:off x="179512" y="5293657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Soporte</a:t>
            </a:r>
            <a:endParaRPr lang="en-US" sz="1600" b="1" spc="50" dirty="0">
              <a:ln w="11430"/>
              <a:solidFill>
                <a:schemeClr val="accent4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ounded Rectangle 12"/>
          <p:cNvSpPr/>
          <p:nvPr/>
        </p:nvSpPr>
        <p:spPr>
          <a:xfrm>
            <a:off x="2563829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Planificación</a:t>
            </a:r>
          </a:p>
        </p:txBody>
      </p:sp>
      <p:sp>
        <p:nvSpPr>
          <p:cNvPr id="21" name="Rounded Rectangle 13"/>
          <p:cNvSpPr/>
          <p:nvPr/>
        </p:nvSpPr>
        <p:spPr>
          <a:xfrm>
            <a:off x="4635531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Imagen Institucional y Donaciones</a:t>
            </a:r>
          </a:p>
        </p:txBody>
      </p:sp>
      <p:sp>
        <p:nvSpPr>
          <p:cNvPr id="22" name="Rounded Rectangle 14"/>
          <p:cNvSpPr/>
          <p:nvPr/>
        </p:nvSpPr>
        <p:spPr>
          <a:xfrm>
            <a:off x="6707233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Proyectos</a:t>
            </a:r>
          </a:p>
        </p:txBody>
      </p:sp>
      <p:sp>
        <p:nvSpPr>
          <p:cNvPr id="23" name="Rounded Rectangle 15"/>
          <p:cNvSpPr/>
          <p:nvPr/>
        </p:nvSpPr>
        <p:spPr>
          <a:xfrm>
            <a:off x="2635267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Aseguramiento de la Calidad Educativa</a:t>
            </a:r>
          </a:p>
        </p:txBody>
      </p:sp>
      <p:sp>
        <p:nvSpPr>
          <p:cNvPr id="24" name="Rounded Rectangle 16"/>
          <p:cNvSpPr/>
          <p:nvPr/>
        </p:nvSpPr>
        <p:spPr>
          <a:xfrm>
            <a:off x="4706969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Orientación Pastoral</a:t>
            </a:r>
          </a:p>
        </p:txBody>
      </p:sp>
      <p:sp>
        <p:nvSpPr>
          <p:cNvPr id="25" name="Rounded Rectangle 17"/>
          <p:cNvSpPr/>
          <p:nvPr/>
        </p:nvSpPr>
        <p:spPr>
          <a:xfrm>
            <a:off x="6778671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latin typeface="Calibri" pitchFamily="34" charset="0"/>
                <a:cs typeface="Calibri" pitchFamily="34" charset="0"/>
              </a:rPr>
              <a:t>Gestión de Educación Rural</a:t>
            </a:r>
            <a:endParaRPr lang="es-E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ounded Rectangle 18"/>
          <p:cNvSpPr/>
          <p:nvPr/>
        </p:nvSpPr>
        <p:spPr>
          <a:xfrm>
            <a:off x="2635267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Contabilidad y Presupuestos</a:t>
            </a:r>
          </a:p>
        </p:txBody>
      </p:sp>
      <p:sp>
        <p:nvSpPr>
          <p:cNvPr id="27" name="Rounded Rectangle 19"/>
          <p:cNvSpPr/>
          <p:nvPr/>
        </p:nvSpPr>
        <p:spPr>
          <a:xfrm>
            <a:off x="4706969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Abastecimiento</a:t>
            </a:r>
          </a:p>
        </p:txBody>
      </p:sp>
      <p:sp>
        <p:nvSpPr>
          <p:cNvPr id="28" name="Rounded Rectangle 20"/>
          <p:cNvSpPr/>
          <p:nvPr/>
        </p:nvSpPr>
        <p:spPr>
          <a:xfrm>
            <a:off x="6778671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latin typeface="Calibri" pitchFamily="34" charset="0"/>
                <a:cs typeface="Calibri" pitchFamily="34" charset="0"/>
              </a:rPr>
              <a:t>Gestión de Obras Civiles</a:t>
            </a:r>
          </a:p>
        </p:txBody>
      </p:sp>
    </p:spTree>
    <p:extLst>
      <p:ext uri="{BB962C8B-B14F-4D97-AF65-F5344CB8AC3E}">
        <p14:creationId xmlns:p14="http://schemas.microsoft.com/office/powerpoint/2010/main" val="330283187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/>
              <a:t>Mapa de Procesos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16</a:t>
            </a:fld>
            <a:endParaRPr lang="es-PE" dirty="0"/>
          </a:p>
        </p:txBody>
      </p:sp>
      <p:graphicFrame>
        <p:nvGraphicFramePr>
          <p:cNvPr id="8" name="7 Diagrama"/>
          <p:cNvGraphicFramePr/>
          <p:nvPr>
            <p:extLst>
              <p:ext uri="{D42A27DB-BD31-4B8C-83A1-F6EECF244321}">
                <p14:modId xmlns:p14="http://schemas.microsoft.com/office/powerpoint/2010/main" val="1860582248"/>
              </p:ext>
            </p:extLst>
          </p:nvPr>
        </p:nvGraphicFramePr>
        <p:xfrm>
          <a:off x="1331640" y="1628800"/>
          <a:ext cx="6192688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936529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8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8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8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8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lvl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Estado del Modelado de Procesos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17</a:t>
            </a:fld>
            <a:endParaRPr lang="es-PE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13120"/>
              </p:ext>
            </p:extLst>
          </p:nvPr>
        </p:nvGraphicFramePr>
        <p:xfrm>
          <a:off x="683568" y="1628800"/>
          <a:ext cx="4896544" cy="4968544"/>
        </p:xfrm>
        <a:graphic>
          <a:graphicData uri="http://schemas.openxmlformats.org/drawingml/2006/table">
            <a:tbl>
              <a:tblPr/>
              <a:tblGrid>
                <a:gridCol w="3600400"/>
                <a:gridCol w="1296144"/>
              </a:tblGrid>
              <a:tr h="25810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PROYECTO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43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diagramados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PROYECTO ANTERIOR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diagramados</a:t>
                      </a:r>
                      <a:endParaRPr lang="es-PE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a modificar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sin modificar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ARQUITECTURA DE NEGOCIOS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diagramados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Macroprocesos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 descr="http://www.habitosvitales.com/wp-content/uploads/2008/10/networ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274" y="2996952"/>
            <a:ext cx="2709971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49359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Estado del Modelado de Procesos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18</a:t>
            </a:fld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45889"/>
              </p:ext>
            </p:extLst>
          </p:nvPr>
        </p:nvGraphicFramePr>
        <p:xfrm>
          <a:off x="1259632" y="2132856"/>
          <a:ext cx="6551145" cy="3070860"/>
        </p:xfrm>
        <a:graphic>
          <a:graphicData uri="http://schemas.openxmlformats.org/drawingml/2006/table">
            <a:tbl>
              <a:tblPr/>
              <a:tblGrid>
                <a:gridCol w="574075"/>
                <a:gridCol w="1177589"/>
                <a:gridCol w="1177589"/>
                <a:gridCol w="1679259"/>
                <a:gridCol w="1152128"/>
                <a:gridCol w="790505"/>
              </a:tblGrid>
              <a:tr h="2280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OBRAS CIVILES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Planificación y Priorización de Construcciones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Selección de Constructora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Seguimiento y Entrega de la Obra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0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ABASTECIMIENTO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Recopilación de Requerimientos Institucionales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Autorizar Compra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Realizar Cotización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Concurso de Precios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Evaluación y Entrega de Fondos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Compra de Bienes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 descr="http://2.bp.blogspot.com/-UmWrOGRTitk/TbnfChKRAuI/AAAAAAAAAAY/AjwkGVMDUc0/s1600/43936989_1-Fotos-de-MAESTRO-DE-OBRAS-CIVI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51435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79647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Estado del Modelado de Procesos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19</a:t>
            </a:fld>
            <a:endParaRPr lang="es-PE" dirty="0"/>
          </a:p>
        </p:txBody>
      </p:sp>
      <p:pic>
        <p:nvPicPr>
          <p:cNvPr id="3074" name="Picture 2" descr="http://definicion.de/wp-content/uploads/2008/03/contabilid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556792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836137"/>
              </p:ext>
            </p:extLst>
          </p:nvPr>
        </p:nvGraphicFramePr>
        <p:xfrm>
          <a:off x="323528" y="2708920"/>
          <a:ext cx="7344815" cy="3324225"/>
        </p:xfrm>
        <a:graphic>
          <a:graphicData uri="http://schemas.openxmlformats.org/drawingml/2006/table">
            <a:tbl>
              <a:tblPr/>
              <a:tblGrid>
                <a:gridCol w="527528"/>
                <a:gridCol w="1082109"/>
                <a:gridCol w="1082109"/>
                <a:gridCol w="1037659"/>
                <a:gridCol w="44450"/>
                <a:gridCol w="1082109"/>
                <a:gridCol w="1082109"/>
                <a:gridCol w="1406742"/>
              </a:tblGrid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CONTROL DE PAGOS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Arqueo de Caja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Recepción y depósito de efectivo a los bancos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Recepción y pago de comprobantes de proveedores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 de Comprobantes de Obligaciones y Servicios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 de Planilla de Remuneraciones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Pagos y Reposición de Caja Chica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 de Presupuesto de Construcción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CONTABILIDAD Y PRESUPUESTO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Codificación de las Cuentas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Auditoría Interna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Elaboración de Informe Financiero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30713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155575"/>
            <a:ext cx="8229600" cy="1252538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Agenda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50405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1800" dirty="0" smtClean="0"/>
              <a:t>Movimiento Fe y Alegría Perú</a:t>
            </a:r>
          </a:p>
          <a:p>
            <a:pPr>
              <a:lnSpc>
                <a:spcPct val="150000"/>
              </a:lnSpc>
            </a:pPr>
            <a:r>
              <a:rPr lang="es-ES" sz="1800" dirty="0" smtClean="0"/>
              <a:t>Situación Actual de la Oficina</a:t>
            </a:r>
          </a:p>
          <a:p>
            <a:pPr>
              <a:lnSpc>
                <a:spcPct val="150000"/>
              </a:lnSpc>
            </a:pPr>
            <a:r>
              <a:rPr lang="es-ES" sz="1800" dirty="0" smtClean="0"/>
              <a:t>¿Qué se propone?</a:t>
            </a:r>
          </a:p>
          <a:p>
            <a:pPr>
              <a:lnSpc>
                <a:spcPct val="150000"/>
              </a:lnSpc>
            </a:pPr>
            <a:r>
              <a:rPr lang="es-ES" sz="1800" dirty="0" smtClean="0"/>
              <a:t>Proyecto Profesional </a:t>
            </a:r>
            <a:r>
              <a:rPr lang="es-ES" sz="1800" b="1" dirty="0" smtClean="0"/>
              <a:t>“Modelo de Negocios Empresarial de la Oficina Central de Fe y Alegría”</a:t>
            </a:r>
          </a:p>
          <a:p>
            <a:pPr>
              <a:lnSpc>
                <a:spcPct val="150000"/>
              </a:lnSpc>
            </a:pPr>
            <a:r>
              <a:rPr lang="es-ES" sz="1800" dirty="0" smtClean="0"/>
              <a:t>Descripción del Proyecto</a:t>
            </a:r>
          </a:p>
          <a:p>
            <a:pPr>
              <a:lnSpc>
                <a:spcPct val="150000"/>
              </a:lnSpc>
            </a:pPr>
            <a:r>
              <a:rPr lang="es-ES" sz="1800" dirty="0" smtClean="0"/>
              <a:t>Objetivos del Proyecto</a:t>
            </a:r>
          </a:p>
          <a:p>
            <a:pPr>
              <a:lnSpc>
                <a:spcPct val="150000"/>
              </a:lnSpc>
            </a:pPr>
            <a:r>
              <a:rPr lang="es-ES" sz="1800" dirty="0" smtClean="0"/>
              <a:t>Alcance</a:t>
            </a:r>
          </a:p>
          <a:p>
            <a:pPr>
              <a:lnSpc>
                <a:spcPct val="150000"/>
              </a:lnSpc>
            </a:pPr>
            <a:r>
              <a:rPr lang="es-PE" sz="1800" dirty="0" smtClean="0"/>
              <a:t>Ciclo 2011 - 1</a:t>
            </a:r>
          </a:p>
          <a:p>
            <a:pPr>
              <a:lnSpc>
                <a:spcPct val="150000"/>
              </a:lnSpc>
            </a:pPr>
            <a:r>
              <a:rPr lang="en-US" sz="1800" dirty="0" err="1" smtClean="0"/>
              <a:t>Ciclo</a:t>
            </a:r>
            <a:r>
              <a:rPr lang="en-US" sz="1800" dirty="0" smtClean="0"/>
              <a:t> 2011 - 2</a:t>
            </a:r>
            <a:endParaRPr lang="es-PE" sz="1800" dirty="0" smtClean="0"/>
          </a:p>
          <a:p>
            <a:pPr>
              <a:lnSpc>
                <a:spcPct val="150000"/>
              </a:lnSpc>
            </a:pPr>
            <a:endParaRPr lang="es-PE" sz="1800" dirty="0" smtClean="0"/>
          </a:p>
          <a:p>
            <a:pPr>
              <a:lnSpc>
                <a:spcPct val="150000"/>
              </a:lnSpc>
            </a:pPr>
            <a:endParaRPr lang="en-US" sz="1800" dirty="0" smtClean="0"/>
          </a:p>
        </p:txBody>
      </p:sp>
      <p:sp>
        <p:nvSpPr>
          <p:cNvPr id="17411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389892D-E590-4CBF-85D1-5E0A982FF327}" type="slidenum">
              <a:rPr lang="es-PE" smtClean="0"/>
              <a:pPr/>
              <a:t>2</a:t>
            </a:fld>
            <a:endParaRPr lang="es-PE" dirty="0" smtClean="0"/>
          </a:p>
        </p:txBody>
      </p:sp>
      <p:pic>
        <p:nvPicPr>
          <p:cNvPr id="17412" name="Picture 12" descr="http://acracb.dxfun.com/GIFS/agenda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3613" y="3215258"/>
            <a:ext cx="3936739" cy="3310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Estado del Modelado de Procesos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20</a:t>
            </a:fld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552841"/>
              </p:ext>
            </p:extLst>
          </p:nvPr>
        </p:nvGraphicFramePr>
        <p:xfrm>
          <a:off x="251520" y="1844824"/>
          <a:ext cx="6058196" cy="4490594"/>
        </p:xfrm>
        <a:graphic>
          <a:graphicData uri="http://schemas.openxmlformats.org/drawingml/2006/table">
            <a:tbl>
              <a:tblPr/>
              <a:tblGrid>
                <a:gridCol w="370327"/>
                <a:gridCol w="1096018"/>
                <a:gridCol w="3539290"/>
                <a:gridCol w="178941"/>
                <a:gridCol w="64641"/>
                <a:gridCol w="44450"/>
                <a:gridCol w="44450"/>
                <a:gridCol w="720079"/>
              </a:tblGrid>
              <a:tr h="25838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RECURSOS HUMANOS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Solicitud de Fondos de Viaje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5.2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Rendición de Gastos de Viaje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Solicitud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Reclutamiento de Postulantes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Evaluación de Postulantes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Contratación e Inducción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Seguimiento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Despido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5.9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Capacitación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38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EDUCACIÓN RURAL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Creación de Programa Educativo Rural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Planificación de los Programas Educativos Rurales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Acompañamiento a los Programas Educativos Rurales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Seguimiento  a los Programas Educativos Rurales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 descr="http://www.microcaos.net/wp-content/uploads/2011/06/Recursos-Human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519" y="2924944"/>
            <a:ext cx="2622208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25027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/>
              <a:t>Hitos </a:t>
            </a:r>
            <a:r>
              <a:rPr lang="es-PE" sz="3300" dirty="0" smtClean="0"/>
              <a:t>Alcanzados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21</a:t>
            </a:fld>
            <a:endParaRPr lang="es-PE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225017"/>
              </p:ext>
            </p:extLst>
          </p:nvPr>
        </p:nvGraphicFramePr>
        <p:xfrm>
          <a:off x="467545" y="1949800"/>
          <a:ext cx="7992887" cy="3785616"/>
        </p:xfrm>
        <a:graphic>
          <a:graphicData uri="http://schemas.openxmlformats.org/drawingml/2006/table">
            <a:tbl>
              <a:tblPr firstCol="1">
                <a:tableStyleId>{2A488322-F2BA-4B5B-9748-0D474271808F}</a:tableStyleId>
              </a:tblPr>
              <a:tblGrid>
                <a:gridCol w="4680520"/>
                <a:gridCol w="2232248"/>
                <a:gridCol w="1080119"/>
              </a:tblGrid>
              <a:tr h="2765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1: 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Aceptación del Cliente del Plan del Proyecto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2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17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2: 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Finalización de los Macroprocesos de Gestión de Obras Civiles y Gestión de Abastecimiento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9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17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3: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Finalización de los Macroprocesos  de Gestión de Control de Pagos y, Contabilidad y Presupuestos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13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621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4: 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Aceptación del 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/>
                        </a:rPr>
                        <a:t>Cliente 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de los Macroprocesos de Gestión de Obras Civiles, Gestión de Abastecimiento, Gestión de Control de Pagos y,  Contabilidad y Presupuestos.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14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170" name="Picture 2" descr="http://4.bp.blogspot.com/-wL6j8kz3CRw/TZMmvsFMynI/AAAAAAAAAQc/Fm3Q35oQg9E/s1600/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348" y="199228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4.bp.blogspot.com/-wL6j8kz3CRw/TZMmvsFMynI/AAAAAAAAAQc/Fm3Q35oQg9E/s1600/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936" y="278092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4.bp.blogspot.com/-wL6j8kz3CRw/TZMmvsFMynI/AAAAAAAAAQc/Fm3Q35oQg9E/s1600/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492" y="371703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2.ethority.com/l/2911/2010-08-05/188MT/2911/10763/Register_YellowCh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9295" r="12904" b="13015"/>
          <a:stretch/>
        </p:blipFill>
        <p:spPr bwMode="auto">
          <a:xfrm>
            <a:off x="7822252" y="4846047"/>
            <a:ext cx="444740" cy="45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26958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63688" y="1775990"/>
            <a:ext cx="5467343" cy="932930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PROJECT CHARTER APROBADO</a:t>
            </a:r>
            <a:endParaRPr lang="es-PE" sz="2600" b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22</a:t>
            </a:fld>
            <a:endParaRPr lang="es-PE" dirty="0"/>
          </a:p>
        </p:txBody>
      </p:sp>
      <p:pic>
        <p:nvPicPr>
          <p:cNvPr id="5122" name="Picture 2" descr="D:\Documents and Settings\Jose\Escritorio\Proyecto Fe y Alegria\Actas en Imagen\6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4" t="3389" r="9083" b="12321"/>
          <a:stretch/>
        </p:blipFill>
        <p:spPr bwMode="auto">
          <a:xfrm>
            <a:off x="5290683" y="2419723"/>
            <a:ext cx="2665693" cy="403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 redondeado"/>
          <p:cNvSpPr/>
          <p:nvPr/>
        </p:nvSpPr>
        <p:spPr>
          <a:xfrm>
            <a:off x="539552" y="1700808"/>
            <a:ext cx="8136904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7" t="36225" r="55239" b="8559"/>
          <a:stretch/>
        </p:blipFill>
        <p:spPr bwMode="auto">
          <a:xfrm>
            <a:off x="740229" y="2276872"/>
            <a:ext cx="3978874" cy="4070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1038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23</a:t>
            </a:fld>
            <a:endParaRPr lang="es-PE" dirty="0"/>
          </a:p>
        </p:txBody>
      </p:sp>
      <p:pic>
        <p:nvPicPr>
          <p:cNvPr id="5123" name="Picture 3" descr="D:\Documents and Settings\Jose\Escritorio\Proyecto Fe y Alegria\Actas en Imagen\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" t="16772" r="7068" b="62963"/>
          <a:stretch/>
        </p:blipFill>
        <p:spPr bwMode="auto">
          <a:xfrm>
            <a:off x="2508312" y="4530393"/>
            <a:ext cx="4343400" cy="146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1907704" y="5935118"/>
            <a:ext cx="5256584" cy="59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ctr">
              <a:buFont typeface="Wingdings 2" pitchFamily="18" charset="2"/>
              <a:buNone/>
            </a:pPr>
            <a:r>
              <a:rPr lang="es-PE" sz="2600" b="1" dirty="0" smtClean="0"/>
              <a:t>PLAN DE PROYECTO APROBADO</a:t>
            </a:r>
            <a:endParaRPr lang="es-PE" sz="26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0" t="30245" r="50295" b="20124"/>
          <a:stretch/>
        </p:blipFill>
        <p:spPr bwMode="auto">
          <a:xfrm>
            <a:off x="539552" y="1700808"/>
            <a:ext cx="3384376" cy="2829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Imagen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074" y="2036233"/>
            <a:ext cx="4490358" cy="241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Rectángulo redondeado"/>
          <p:cNvSpPr/>
          <p:nvPr/>
        </p:nvSpPr>
        <p:spPr>
          <a:xfrm>
            <a:off x="323528" y="1772816"/>
            <a:ext cx="8450798" cy="482453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069706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0" t="33726" r="13809" b="6977"/>
          <a:stretch/>
        </p:blipFill>
        <p:spPr bwMode="auto">
          <a:xfrm>
            <a:off x="4640921" y="2115647"/>
            <a:ext cx="4107543" cy="4371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774825"/>
            <a:ext cx="3960442" cy="932930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400" b="1" dirty="0" smtClean="0"/>
              <a:t>CONTROL DE CAMBIOS</a:t>
            </a:r>
          </a:p>
          <a:p>
            <a:pPr marL="119062" indent="0" algn="ctr">
              <a:buNone/>
            </a:pPr>
            <a:r>
              <a:rPr lang="es-PE" sz="2000" b="1" dirty="0" smtClean="0"/>
              <a:t>Alcance</a:t>
            </a:r>
            <a:endParaRPr lang="es-PE" sz="2000" b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24</a:t>
            </a:fld>
            <a:endParaRPr lang="es-PE" dirty="0"/>
          </a:p>
        </p:txBody>
      </p:sp>
      <p:sp>
        <p:nvSpPr>
          <p:cNvPr id="10" name="9 Rectángulo redondeado"/>
          <p:cNvSpPr/>
          <p:nvPr/>
        </p:nvSpPr>
        <p:spPr>
          <a:xfrm>
            <a:off x="4427984" y="1844824"/>
            <a:ext cx="4464496" cy="4752528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1" name="10 Imagen" descr="D:\Documents and Settings\Jose\Escritorio\Proyecto Fe y Alegria\Actas en Imagen\2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1" t="5060" r="6537" b="12410"/>
          <a:stretch/>
        </p:blipFill>
        <p:spPr bwMode="auto">
          <a:xfrm>
            <a:off x="611560" y="2564904"/>
            <a:ext cx="3240360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 Rectángulo redondeado"/>
          <p:cNvSpPr/>
          <p:nvPr/>
        </p:nvSpPr>
        <p:spPr>
          <a:xfrm>
            <a:off x="251520" y="1844824"/>
            <a:ext cx="3888432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 bwMode="auto">
          <a:xfrm>
            <a:off x="5076057" y="1810407"/>
            <a:ext cx="3672406" cy="610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ctr">
              <a:buFont typeface="Wingdings 2" pitchFamily="18" charset="2"/>
              <a:buNone/>
            </a:pPr>
            <a:r>
              <a:rPr lang="es-PE" sz="2600" b="1" dirty="0" smtClean="0"/>
              <a:t>CONSTANCIA DE QA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73817394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1761" y="1774825"/>
            <a:ext cx="4104456" cy="932930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REUNIÓN</a:t>
            </a:r>
            <a:endParaRPr lang="es-PE" sz="2000" b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25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323528" y="1844824"/>
            <a:ext cx="8352928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170" name="Picture 2" descr="D:\Documents and Settings\Jose\Escritorio\Proyecto Fe y Alegria\Actas en Imagen\Acta0008_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19964"/>
          <a:stretch/>
        </p:blipFill>
        <p:spPr bwMode="auto">
          <a:xfrm>
            <a:off x="899592" y="2420888"/>
            <a:ext cx="3655368" cy="393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:\Documents and Settings\Jose\Escritorio\Proyecto Fe y Alegria\Actas en Imagen\Acta0002_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1" r="6454" b="13046"/>
          <a:stretch/>
        </p:blipFill>
        <p:spPr bwMode="auto">
          <a:xfrm>
            <a:off x="4912568" y="2854920"/>
            <a:ext cx="2780003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11560" y="6354259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i="1" dirty="0" smtClean="0">
                <a:latin typeface="Calibri" pitchFamily="34" charset="0"/>
                <a:cs typeface="Calibri" pitchFamily="34" charset="0"/>
              </a:rPr>
              <a:t>* 8 Reuniones en total</a:t>
            </a:r>
            <a:endParaRPr lang="es-PE" b="1" i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78261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79712" y="1774825"/>
            <a:ext cx="4896543" cy="934095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Obras Civiles</a:t>
            </a:r>
            <a:endParaRPr lang="es-PE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26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323528" y="1844824"/>
            <a:ext cx="8424936" cy="489654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26" name="Picture 2" descr="D:\Documents and Settings\Jose\Escritorio\Actas de Aceptacion\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6" t="4197" r="8733" b="16347"/>
          <a:stretch/>
        </p:blipFill>
        <p:spPr bwMode="auto">
          <a:xfrm>
            <a:off x="3061365" y="2651152"/>
            <a:ext cx="2949262" cy="401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37810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27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323528" y="1844824"/>
            <a:ext cx="8424936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907703" y="1774825"/>
            <a:ext cx="5040562" cy="934095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Abastecimiento</a:t>
            </a:r>
            <a:endParaRPr lang="es-PE" sz="2000" dirty="0"/>
          </a:p>
        </p:txBody>
      </p:sp>
      <p:pic>
        <p:nvPicPr>
          <p:cNvPr id="2052" name="Picture 4" descr="D:\Documents and Settings\Jose\Escritorio\Actas de Aceptacion\2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4" t="4885" r="8126" b="16066"/>
          <a:stretch/>
        </p:blipFill>
        <p:spPr bwMode="auto">
          <a:xfrm>
            <a:off x="4969415" y="2708920"/>
            <a:ext cx="2842945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Documents and Settings\Jose\Escritorio\Actas de Aceptacion\2_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0" t="4885" r="8121" b="16065"/>
          <a:stretch/>
        </p:blipFill>
        <p:spPr bwMode="auto">
          <a:xfrm>
            <a:off x="1224999" y="2708920"/>
            <a:ext cx="2842945" cy="38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95727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28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323528" y="1844824"/>
            <a:ext cx="8424936" cy="489654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763688" y="1774825"/>
            <a:ext cx="5328592" cy="934095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Control de Pagos</a:t>
            </a:r>
            <a:endParaRPr lang="es-PE" sz="2000" dirty="0"/>
          </a:p>
        </p:txBody>
      </p:sp>
      <p:pic>
        <p:nvPicPr>
          <p:cNvPr id="3074" name="Picture 2" descr="D:\Documents and Settings\Jose\Escritorio\Actas de Aceptacion\3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4" t="3468" r="7332" b="14943"/>
          <a:stretch/>
        </p:blipFill>
        <p:spPr bwMode="auto">
          <a:xfrm>
            <a:off x="4981698" y="2636912"/>
            <a:ext cx="2881775" cy="391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Documents and Settings\Jose\Escritorio\Actas de Aceptacion\3_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1" t="3468" r="6372" b="14943"/>
          <a:stretch/>
        </p:blipFill>
        <p:spPr bwMode="auto">
          <a:xfrm>
            <a:off x="1209798" y="2636912"/>
            <a:ext cx="2929277" cy="391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44013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29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323528" y="1844824"/>
            <a:ext cx="8424936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1763687" y="1774825"/>
            <a:ext cx="5328594" cy="93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ctr">
              <a:buFont typeface="Wingdings 2" pitchFamily="18" charset="2"/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Font typeface="Wingdings 2" pitchFamily="18" charset="2"/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Contabilidad y Presupuestos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424584890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541896" y="1700808"/>
            <a:ext cx="6198456" cy="825224"/>
          </a:xfrm>
        </p:spPr>
        <p:txBody>
          <a:bodyPr/>
          <a:lstStyle/>
          <a:p>
            <a:r>
              <a:rPr lang="es-PE" dirty="0" smtClean="0"/>
              <a:t>Contexto del Proyecto</a:t>
            </a:r>
            <a:endParaRPr lang="es-PE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740664" y="3319264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3523321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2910048" y="1789984"/>
            <a:ext cx="3534160" cy="774920"/>
          </a:xfrm>
        </p:spPr>
        <p:txBody>
          <a:bodyPr/>
          <a:lstStyle/>
          <a:p>
            <a:r>
              <a:rPr lang="es-PE" dirty="0" smtClean="0"/>
              <a:t>Ciclo 2011-2</a:t>
            </a:r>
            <a:endParaRPr lang="es-PE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>
          <a:xfrm>
            <a:off x="740664" y="3356992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  <a:p>
            <a:pPr algn="ctr"/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30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334935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Actividades del </a:t>
            </a:r>
            <a:r>
              <a:rPr lang="en-US" dirty="0" err="1" smtClean="0"/>
              <a:t>Ciclo</a:t>
            </a:r>
            <a:r>
              <a:rPr lang="en-US" dirty="0" smtClean="0"/>
              <a:t> 2011-2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sz="2600" b="1" dirty="0" smtClean="0"/>
              <a:t>Finalización y Aceptación de los Macroprocesos </a:t>
            </a:r>
          </a:p>
          <a:p>
            <a:pPr lvl="1" algn="just"/>
            <a:r>
              <a:rPr lang="es-PE" sz="2200" dirty="0" smtClean="0"/>
              <a:t>Gestión de Recursos Humanos</a:t>
            </a:r>
          </a:p>
          <a:p>
            <a:pPr lvl="1" algn="just"/>
            <a:r>
              <a:rPr lang="es-PE" sz="2200" dirty="0" smtClean="0"/>
              <a:t>Gestión de Educación Rural</a:t>
            </a:r>
          </a:p>
          <a:p>
            <a:pPr algn="just"/>
            <a:endParaRPr lang="es-PE" sz="2800" b="1" dirty="0" smtClean="0"/>
          </a:p>
          <a:p>
            <a:pPr algn="just"/>
            <a:r>
              <a:rPr lang="es-PE" sz="2600" b="1" dirty="0" smtClean="0"/>
              <a:t>Actualización y Aceptación de </a:t>
            </a:r>
            <a:r>
              <a:rPr lang="es-PE" sz="2600" b="1" dirty="0"/>
              <a:t>Procesos del Proyecto Anterior</a:t>
            </a:r>
          </a:p>
          <a:p>
            <a:pPr lvl="1" algn="just"/>
            <a:r>
              <a:rPr lang="es-PE" sz="2200" dirty="0" smtClean="0"/>
              <a:t>16 procesos (33 modelados en el Proyecto Anterior)</a:t>
            </a:r>
          </a:p>
          <a:p>
            <a:pPr algn="just"/>
            <a:endParaRPr lang="es-PE" sz="2800" b="1" dirty="0" smtClean="0"/>
          </a:p>
          <a:p>
            <a:pPr algn="just"/>
            <a:r>
              <a:rPr lang="es-PE" sz="2600" b="1" dirty="0" smtClean="0"/>
              <a:t>Integración de Procesos</a:t>
            </a:r>
          </a:p>
          <a:p>
            <a:pPr algn="just"/>
            <a:endParaRPr lang="es-PE" sz="2600" b="1" dirty="0" smtClean="0"/>
          </a:p>
          <a:p>
            <a:pPr algn="just"/>
            <a:r>
              <a:rPr lang="es-PE" sz="2600" b="1" dirty="0" smtClean="0"/>
              <a:t>Arquitectura de Negocios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6908459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3059832" y="1717976"/>
            <a:ext cx="3606168" cy="774920"/>
          </a:xfrm>
        </p:spPr>
        <p:txBody>
          <a:bodyPr/>
          <a:lstStyle/>
          <a:p>
            <a:r>
              <a:rPr lang="es-PE" dirty="0" smtClean="0"/>
              <a:t>¿Preguntas?</a:t>
            </a:r>
            <a:endParaRPr lang="es-PE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>
          <a:xfrm>
            <a:off x="740664" y="3319264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  <a:p>
            <a:pPr algn="ctr"/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334935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xfrm>
            <a:off x="4139952" y="5500266"/>
            <a:ext cx="4764832" cy="1097086"/>
          </a:xfrm>
        </p:spPr>
        <p:txBody>
          <a:bodyPr/>
          <a:lstStyle/>
          <a:p>
            <a:pPr algn="r"/>
            <a:r>
              <a:rPr lang="es-PE" dirty="0" smtClean="0"/>
              <a:t>GRACIAS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C6DA0C-88F5-4C27-9344-81B08FDD38DA}" type="slidenum">
              <a:rPr lang="es-PE" smtClean="0"/>
              <a:pPr>
                <a:defRPr/>
              </a:pPr>
              <a:t>33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6480750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GESTIÓN DE OBRAS CIVILES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34</a:t>
            </a:fld>
            <a:endParaRPr lang="es-PE" dirty="0"/>
          </a:p>
        </p:txBody>
      </p:sp>
      <p:pic>
        <p:nvPicPr>
          <p:cNvPr id="6" name="5 Imagen" descr="D:\Documents and Settings\Jose\Escritorio\Proyecto Fe y Alegria\Gestión de Obras Civiles\MP - Gestión de Obras Civile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26" y="1772816"/>
            <a:ext cx="8891270" cy="38709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7 CuadroTexto"/>
          <p:cNvSpPr txBox="1"/>
          <p:nvPr/>
        </p:nvSpPr>
        <p:spPr>
          <a:xfrm>
            <a:off x="1043608" y="5643776"/>
            <a:ext cx="72449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 Procesos: 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Macroproceso 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"Gestión de Obras Civiles"</a:t>
            </a:r>
          </a:p>
          <a:p>
            <a:pPr algn="ctr"/>
            <a:r>
              <a:rPr lang="es-ES" sz="1400" b="1" dirty="0">
                <a:latin typeface="Calibri" pitchFamily="34" charset="0"/>
                <a:cs typeface="Calibri" pitchFamily="34" charset="0"/>
              </a:rPr>
              <a:t>Fuente: </a:t>
            </a:r>
            <a:r>
              <a:rPr lang="es-ES" sz="1400" dirty="0">
                <a:latin typeface="Calibri" pitchFamily="34" charset="0"/>
                <a:cs typeface="Calibri" pitchFamily="34" charset="0"/>
              </a:rPr>
              <a:t>Elaboración Propia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  <a:p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8 Flecha derecha">
            <a:hlinkClick r:id="rId3" action="ppaction://hlinksldjump"/>
          </p:cNvPr>
          <p:cNvSpPr/>
          <p:nvPr/>
        </p:nvSpPr>
        <p:spPr>
          <a:xfrm>
            <a:off x="287524" y="6237312"/>
            <a:ext cx="2088232" cy="576064"/>
          </a:xfrm>
          <a:prstGeom prst="rightArrow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1" dirty="0" smtClean="0">
                <a:solidFill>
                  <a:schemeClr val="tx1"/>
                </a:solidFill>
              </a:rPr>
              <a:t>Proyecto Anterior</a:t>
            </a:r>
            <a:endParaRPr lang="es-P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44546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GESTIÓN </a:t>
            </a:r>
            <a:r>
              <a:rPr lang="es-PE" dirty="0"/>
              <a:t>DE </a:t>
            </a:r>
            <a:r>
              <a:rPr lang="es-PE" dirty="0" smtClean="0"/>
              <a:t>ABASTECIMIENTO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35</a:t>
            </a:fld>
            <a:endParaRPr lang="es-PE" dirty="0"/>
          </a:p>
        </p:txBody>
      </p:sp>
      <p:pic>
        <p:nvPicPr>
          <p:cNvPr id="6" name="5 Imagen" descr="D:\Documents and Settings\Jose\Escritorio\Proyecto Fe y Alegria\Gestión de Abastecimientos\MP - Gestión de Abastecimiento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55" y="1628800"/>
            <a:ext cx="7012829" cy="446449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6 CuadroTexto"/>
          <p:cNvSpPr txBox="1"/>
          <p:nvPr/>
        </p:nvSpPr>
        <p:spPr>
          <a:xfrm>
            <a:off x="2555776" y="616661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 Procesos: 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Macroproceso 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"Gestión de Abastecimiento"</a:t>
            </a:r>
          </a:p>
          <a:p>
            <a:pPr algn="r"/>
            <a:r>
              <a:rPr lang="es-ES" sz="1400" b="1" dirty="0">
                <a:latin typeface="Calibri" pitchFamily="34" charset="0"/>
                <a:cs typeface="Calibri" pitchFamily="34" charset="0"/>
              </a:rPr>
              <a:t>Fuente</a:t>
            </a:r>
            <a:r>
              <a:rPr lang="es-ES" sz="1400" dirty="0">
                <a:latin typeface="Calibri" pitchFamily="34" charset="0"/>
                <a:cs typeface="Calibri" pitchFamily="34" charset="0"/>
              </a:rPr>
              <a:t>: Elaboración </a:t>
            </a:r>
            <a:r>
              <a:rPr lang="es-ES" sz="1400" dirty="0" smtClean="0">
                <a:latin typeface="Calibri" pitchFamily="34" charset="0"/>
                <a:cs typeface="Calibri" pitchFamily="34" charset="0"/>
              </a:rPr>
              <a:t>Propia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8 Flecha derecha">
            <a:hlinkClick r:id="rId3" action="ppaction://hlinksldjump"/>
          </p:cNvPr>
          <p:cNvSpPr/>
          <p:nvPr/>
        </p:nvSpPr>
        <p:spPr>
          <a:xfrm>
            <a:off x="287524" y="6237312"/>
            <a:ext cx="2088232" cy="576064"/>
          </a:xfrm>
          <a:prstGeom prst="rightArrow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1" dirty="0" smtClean="0">
                <a:solidFill>
                  <a:schemeClr val="tx1"/>
                </a:solidFill>
              </a:rPr>
              <a:t>Proyecto Anterior</a:t>
            </a:r>
            <a:endParaRPr lang="es-P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5965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GESTIÓN DE CONTROL DE PAGOS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36</a:t>
            </a:fld>
            <a:endParaRPr lang="es-PE" dirty="0"/>
          </a:p>
        </p:txBody>
      </p:sp>
      <p:pic>
        <p:nvPicPr>
          <p:cNvPr id="6" name="5 Imagen" descr="D:\Documents and Settings\Jose\Escritorio\Modificados\Gestion de Control de Pago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235" y="1556792"/>
            <a:ext cx="5891530" cy="485076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6 CuadroTexto"/>
          <p:cNvSpPr txBox="1"/>
          <p:nvPr/>
        </p:nvSpPr>
        <p:spPr>
          <a:xfrm>
            <a:off x="1259632" y="6418352"/>
            <a:ext cx="66247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 Procesos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:  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Macroproceso "Gestión 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de Control de Pagos"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s-ES" sz="1400" b="1" dirty="0">
                <a:latin typeface="Calibri" pitchFamily="34" charset="0"/>
                <a:cs typeface="Calibri" pitchFamily="34" charset="0"/>
              </a:rPr>
              <a:t>Fuente: </a:t>
            </a:r>
            <a:r>
              <a:rPr lang="es-ES" sz="1400" dirty="0">
                <a:latin typeface="Calibri" pitchFamily="34" charset="0"/>
                <a:cs typeface="Calibri" pitchFamily="34" charset="0"/>
              </a:rPr>
              <a:t>Elaboración Propia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939405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CONTABILIDAD </a:t>
            </a:r>
            <a:r>
              <a:rPr lang="es-PE" dirty="0"/>
              <a:t>Y PRESUPUESTO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37</a:t>
            </a:fld>
            <a:endParaRPr lang="es-PE" dirty="0"/>
          </a:p>
        </p:txBody>
      </p:sp>
      <p:pic>
        <p:nvPicPr>
          <p:cNvPr id="6" name="5 Imagen" descr="D:\Documents and Settings\Jose\Escritorio\Modificados\Contabilidad y Presupuesto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768752" cy="46805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7 CuadroTexto"/>
          <p:cNvSpPr txBox="1"/>
          <p:nvPr/>
        </p:nvSpPr>
        <p:spPr>
          <a:xfrm>
            <a:off x="2771800" y="623731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 Procesos: 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Macroproceso 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“Contabilidad y Presupuesto"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  <a:p>
            <a:pPr algn="r"/>
            <a:r>
              <a:rPr lang="es-ES" sz="1400" b="1" dirty="0">
                <a:latin typeface="Calibri" pitchFamily="34" charset="0"/>
                <a:cs typeface="Calibri" pitchFamily="34" charset="0"/>
              </a:rPr>
              <a:t>Fuente: </a:t>
            </a:r>
            <a:r>
              <a:rPr lang="es-ES" sz="1400" dirty="0">
                <a:latin typeface="Calibri" pitchFamily="34" charset="0"/>
                <a:cs typeface="Calibri" pitchFamily="34" charset="0"/>
              </a:rPr>
              <a:t>Elaboración </a:t>
            </a:r>
            <a:r>
              <a:rPr lang="es-ES" sz="1400" dirty="0" smtClean="0">
                <a:latin typeface="Calibri" pitchFamily="34" charset="0"/>
                <a:cs typeface="Calibri" pitchFamily="34" charset="0"/>
              </a:rPr>
              <a:t>Propia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8 Flecha derecha">
            <a:hlinkClick r:id="rId4" action="ppaction://hlinksldjump"/>
          </p:cNvPr>
          <p:cNvSpPr/>
          <p:nvPr/>
        </p:nvSpPr>
        <p:spPr>
          <a:xfrm>
            <a:off x="287524" y="6237312"/>
            <a:ext cx="2088232" cy="576064"/>
          </a:xfrm>
          <a:prstGeom prst="rightArrow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1" dirty="0" smtClean="0">
                <a:solidFill>
                  <a:schemeClr val="tx1"/>
                </a:solidFill>
              </a:rPr>
              <a:t>Proyecto Anterior</a:t>
            </a:r>
            <a:endParaRPr lang="es-P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8715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xfrm>
            <a:off x="4139952" y="5500266"/>
            <a:ext cx="4764832" cy="1097086"/>
          </a:xfrm>
        </p:spPr>
        <p:txBody>
          <a:bodyPr/>
          <a:lstStyle/>
          <a:p>
            <a:pPr algn="r"/>
            <a:r>
              <a:rPr lang="es-PE" dirty="0" smtClean="0"/>
              <a:t>GRACIAS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C6DA0C-88F5-4C27-9344-81B08FDD38DA}" type="slidenum">
              <a:rPr lang="es-PE" smtClean="0"/>
              <a:pPr>
                <a:defRPr/>
              </a:pPr>
              <a:t>38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2252584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39</a:t>
            </a:fld>
            <a:endParaRPr lang="es-PE" dirty="0"/>
          </a:p>
        </p:txBody>
      </p:sp>
      <p:sp>
        <p:nvSpPr>
          <p:cNvPr id="6" name="5 Rectángulo"/>
          <p:cNvSpPr/>
          <p:nvPr/>
        </p:nvSpPr>
        <p:spPr>
          <a:xfrm>
            <a:off x="-5984" y="23638"/>
            <a:ext cx="9149983" cy="6834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712060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4.bp.blogspot.com/_a9ISLzeycbo/TNMRivdJRmI/AAAAAAAAAi4/AbR7QBQ9mxk/s1600/Objetivos-inteligentes-metas-sm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352" y="2708920"/>
            <a:ext cx="24384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Movimiento Fe y Alegría Perú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62" indent="0" algn="just">
              <a:buNone/>
            </a:pPr>
            <a:r>
              <a:rPr lang="es-PE" sz="2000" dirty="0"/>
              <a:t>El Movimiento de Fe y Alegría en Perú fue fundado en </a:t>
            </a:r>
            <a:r>
              <a:rPr lang="es-PE" sz="2000" dirty="0" smtClean="0"/>
              <a:t>1965, </a:t>
            </a:r>
            <a:r>
              <a:rPr lang="es-PE" sz="2000" dirty="0"/>
              <a:t>teniendo como principal objetivo: </a:t>
            </a:r>
            <a:r>
              <a:rPr lang="es-PE" sz="2000" b="1" dirty="0">
                <a:solidFill>
                  <a:srgbClr val="FFC000"/>
                </a:solidFill>
              </a:rPr>
              <a:t>“educación integral de calidad para los sectores marginales”.</a:t>
            </a:r>
          </a:p>
          <a:p>
            <a:pPr algn="just"/>
            <a:endParaRPr lang="es-PE" sz="2000" dirty="0" smtClean="0"/>
          </a:p>
          <a:p>
            <a:pPr algn="just"/>
            <a:endParaRPr lang="es-PE" sz="2000" dirty="0"/>
          </a:p>
          <a:p>
            <a:pPr marL="119062" indent="0" algn="just">
              <a:buNone/>
            </a:pPr>
            <a:r>
              <a:rPr lang="es-PE" sz="2000" dirty="0" smtClean="0"/>
              <a:t>Así es como, dentro de este movimiento, la Oficina Central </a:t>
            </a:r>
          </a:p>
          <a:p>
            <a:pPr marL="119062" indent="0" algn="just">
              <a:buNone/>
            </a:pPr>
            <a:r>
              <a:rPr lang="es-PE" sz="2000" dirty="0" smtClean="0"/>
              <a:t>de Fe y Alegría Perú tiene </a:t>
            </a:r>
            <a:r>
              <a:rPr lang="es-PE" sz="2000" dirty="0"/>
              <a:t>como </a:t>
            </a:r>
            <a:r>
              <a:rPr lang="es-PE" sz="2000" dirty="0" smtClean="0"/>
              <a:t>objetivo:</a:t>
            </a:r>
          </a:p>
          <a:p>
            <a:pPr marL="119062" indent="0" algn="just">
              <a:buNone/>
            </a:pPr>
            <a:r>
              <a:rPr lang="es-PE" sz="2000" b="1" dirty="0" smtClean="0">
                <a:solidFill>
                  <a:srgbClr val="FFC000"/>
                </a:solidFill>
              </a:rPr>
              <a:t>“Impulsar la </a:t>
            </a:r>
            <a:r>
              <a:rPr lang="es-PE" sz="2000" b="1" dirty="0">
                <a:solidFill>
                  <a:srgbClr val="FFC000"/>
                </a:solidFill>
              </a:rPr>
              <a:t>ejecución </a:t>
            </a:r>
            <a:r>
              <a:rPr lang="es-PE" sz="2000" b="1" dirty="0" smtClean="0">
                <a:solidFill>
                  <a:srgbClr val="FFC000"/>
                </a:solidFill>
              </a:rPr>
              <a:t>de los </a:t>
            </a:r>
            <a:r>
              <a:rPr lang="es-PE" sz="2000" b="1" dirty="0">
                <a:solidFill>
                  <a:srgbClr val="FFC000"/>
                </a:solidFill>
              </a:rPr>
              <a:t>procesos en cuanto al Plan </a:t>
            </a:r>
            <a:endParaRPr lang="es-PE" sz="2000" b="1" dirty="0" smtClean="0">
              <a:solidFill>
                <a:srgbClr val="FFC000"/>
              </a:solidFill>
            </a:endParaRPr>
          </a:p>
          <a:p>
            <a:pPr marL="119062" indent="0" algn="just">
              <a:buNone/>
            </a:pPr>
            <a:r>
              <a:rPr lang="es-PE" sz="2000" b="1" dirty="0" smtClean="0">
                <a:solidFill>
                  <a:srgbClr val="FFC000"/>
                </a:solidFill>
              </a:rPr>
              <a:t>Estratégico </a:t>
            </a:r>
            <a:r>
              <a:rPr lang="es-PE" sz="2000" b="1" dirty="0">
                <a:solidFill>
                  <a:srgbClr val="FFC000"/>
                </a:solidFill>
              </a:rPr>
              <a:t>y </a:t>
            </a:r>
            <a:r>
              <a:rPr lang="es-PE" sz="2000" b="1" dirty="0" smtClean="0">
                <a:solidFill>
                  <a:srgbClr val="FFC000"/>
                </a:solidFill>
              </a:rPr>
              <a:t>Fortalecimiento </a:t>
            </a:r>
            <a:r>
              <a:rPr lang="es-PE" sz="2000" b="1" dirty="0">
                <a:solidFill>
                  <a:srgbClr val="FFC000"/>
                </a:solidFill>
              </a:rPr>
              <a:t>de la </a:t>
            </a:r>
            <a:r>
              <a:rPr lang="es-PE" sz="2000" b="1" dirty="0" smtClean="0">
                <a:solidFill>
                  <a:srgbClr val="FFC000"/>
                </a:solidFill>
              </a:rPr>
              <a:t>Organización”</a:t>
            </a:r>
            <a:r>
              <a:rPr lang="es-PE" sz="2000" dirty="0" smtClean="0"/>
              <a:t>, </a:t>
            </a:r>
          </a:p>
          <a:p>
            <a:pPr marL="119062" indent="0" algn="just">
              <a:buNone/>
            </a:pPr>
            <a:r>
              <a:rPr lang="es-PE" sz="2000" dirty="0" smtClean="0"/>
              <a:t>para </a:t>
            </a:r>
            <a:r>
              <a:rPr lang="es-PE" sz="2000" dirty="0"/>
              <a:t>que, de esta manera, todos los centros </a:t>
            </a:r>
            <a:r>
              <a:rPr lang="es-PE" sz="2000" dirty="0" smtClean="0"/>
              <a:t>educativos </a:t>
            </a:r>
            <a:r>
              <a:rPr lang="es-PE" sz="2000" b="1" dirty="0" smtClean="0">
                <a:solidFill>
                  <a:srgbClr val="FFC000"/>
                </a:solidFill>
              </a:rPr>
              <a:t>preserven </a:t>
            </a:r>
            <a:r>
              <a:rPr lang="es-PE" sz="2000" b="1" dirty="0">
                <a:solidFill>
                  <a:srgbClr val="FFC000"/>
                </a:solidFill>
              </a:rPr>
              <a:t>la fidelidad a la identidad, misión y principios del Movimiento</a:t>
            </a:r>
            <a:r>
              <a:rPr lang="es-PE" sz="2000" dirty="0"/>
              <a:t>. 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3327443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CONTABILIDAD </a:t>
            </a:r>
            <a:r>
              <a:rPr lang="es-PE" dirty="0"/>
              <a:t>Y </a:t>
            </a:r>
            <a:r>
              <a:rPr lang="es-PE" dirty="0" smtClean="0"/>
              <a:t>PRESUPUESTO </a:t>
            </a:r>
            <a:r>
              <a:rPr lang="es-PE" dirty="0"/>
              <a:t>– Proyecto Anterior</a:t>
            </a:r>
          </a:p>
        </p:txBody>
      </p:sp>
      <p:pic>
        <p:nvPicPr>
          <p:cNvPr id="7" name="Picture 38"/>
          <p:cNvPicPr/>
          <p:nvPr/>
        </p:nvPicPr>
        <p:blipFill>
          <a:blip r:embed="rId2" cstate="print"/>
          <a:srcRect b="14001"/>
          <a:stretch>
            <a:fillRect/>
          </a:stretch>
        </p:blipFill>
        <p:spPr bwMode="auto">
          <a:xfrm>
            <a:off x="1707832" y="1794192"/>
            <a:ext cx="5728335" cy="326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395536" y="5063807"/>
            <a:ext cx="8280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del 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Macroproceso </a:t>
            </a:r>
            <a:r>
              <a:rPr lang="es-PE" sz="1400" b="1" dirty="0">
                <a:latin typeface="Calibri" pitchFamily="34" charset="0"/>
                <a:cs typeface="Calibri" pitchFamily="34" charset="0"/>
              </a:rPr>
              <a:t>“Contabilidad y Presupuestos”</a:t>
            </a:r>
          </a:p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Fuente: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 Memoria de Proyecto “Modelo de Negocios Empresarial de la Oficina Central de Fe y Alegría”</a:t>
            </a:r>
          </a:p>
          <a:p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3 Flecha izquierda">
            <a:hlinkClick r:id="rId3" action="ppaction://hlinksldjump"/>
          </p:cNvPr>
          <p:cNvSpPr/>
          <p:nvPr/>
        </p:nvSpPr>
        <p:spPr>
          <a:xfrm>
            <a:off x="755576" y="5949280"/>
            <a:ext cx="360040" cy="360040"/>
          </a:xfrm>
          <a:prstGeom prst="lef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208829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GESTIÓN </a:t>
            </a:r>
            <a:r>
              <a:rPr lang="es-PE" dirty="0"/>
              <a:t>DE </a:t>
            </a:r>
            <a:r>
              <a:rPr lang="es-PE" dirty="0" smtClean="0"/>
              <a:t>ABASTECIMIENTO </a:t>
            </a:r>
            <a:r>
              <a:rPr lang="es-PE" dirty="0"/>
              <a:t>– Proyecto Anterior</a:t>
            </a:r>
          </a:p>
        </p:txBody>
      </p:sp>
      <p:pic>
        <p:nvPicPr>
          <p:cNvPr id="7" name="Picture 42"/>
          <p:cNvPicPr/>
          <p:nvPr/>
        </p:nvPicPr>
        <p:blipFill>
          <a:blip r:embed="rId2" cstate="print"/>
          <a:srcRect b="7739"/>
          <a:stretch>
            <a:fillRect/>
          </a:stretch>
        </p:blipFill>
        <p:spPr bwMode="auto">
          <a:xfrm>
            <a:off x="1755457" y="1844824"/>
            <a:ext cx="5192807" cy="4313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467544" y="6290156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del macro proceso “Gestión de Abastecimiento”</a:t>
            </a:r>
          </a:p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Fuente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Memoria de Proyecto “Modelo de Negocios Empresarial de la Oficina Central de Fe y Alegría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”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7 Flecha izquierda">
            <a:hlinkClick r:id="rId3" action="ppaction://hlinksldjump"/>
          </p:cNvPr>
          <p:cNvSpPr/>
          <p:nvPr/>
        </p:nvSpPr>
        <p:spPr>
          <a:xfrm>
            <a:off x="575556" y="6198617"/>
            <a:ext cx="360040" cy="360040"/>
          </a:xfrm>
          <a:prstGeom prst="lef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754347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GESTIÓN DE OBRAS </a:t>
            </a:r>
            <a:r>
              <a:rPr lang="es-PE" dirty="0" smtClean="0"/>
              <a:t>CIVILES – Proyecto Anterior</a:t>
            </a:r>
            <a:endParaRPr lang="es-PE" dirty="0"/>
          </a:p>
        </p:txBody>
      </p:sp>
      <p:pic>
        <p:nvPicPr>
          <p:cNvPr id="7" name="Picture 46"/>
          <p:cNvPicPr/>
          <p:nvPr/>
        </p:nvPicPr>
        <p:blipFill>
          <a:blip r:embed="rId2" cstate="print"/>
          <a:srcRect b="25301"/>
          <a:stretch>
            <a:fillRect/>
          </a:stretch>
        </p:blipFill>
        <p:spPr bwMode="auto">
          <a:xfrm>
            <a:off x="1905484" y="2323401"/>
            <a:ext cx="5797952" cy="268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971600" y="5013176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del macro proceso “Gestión de Obras Civiles”</a:t>
            </a:r>
          </a:p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Fuente: 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Memoria de Proyecto “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Modelo de Negocios Empresarial de la Oficina Central de Fe y Alegría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”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  <a:p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5 Flecha izquierda">
            <a:hlinkClick r:id="rId3" action="ppaction://hlinksldjump"/>
          </p:cNvPr>
          <p:cNvSpPr/>
          <p:nvPr/>
        </p:nvSpPr>
        <p:spPr>
          <a:xfrm>
            <a:off x="755576" y="5949280"/>
            <a:ext cx="360040" cy="360040"/>
          </a:xfrm>
          <a:prstGeom prst="lef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491634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Situación Actual de la Oficina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774825"/>
            <a:ext cx="6779096" cy="4625975"/>
          </a:xfrm>
        </p:spPr>
        <p:txBody>
          <a:bodyPr/>
          <a:lstStyle/>
          <a:p>
            <a:pPr algn="just"/>
            <a:r>
              <a:rPr lang="es-PE" sz="2000" b="1" dirty="0" smtClean="0">
                <a:solidFill>
                  <a:srgbClr val="FFC000"/>
                </a:solidFill>
              </a:rPr>
              <a:t>Inadecuada definición de  funciones </a:t>
            </a:r>
            <a:r>
              <a:rPr lang="es-PE" sz="2000" dirty="0" smtClean="0"/>
              <a:t>que </a:t>
            </a:r>
            <a:r>
              <a:rPr lang="es-PE" sz="2000" dirty="0"/>
              <a:t>le corresponde a cada área. </a:t>
            </a:r>
            <a:endParaRPr lang="es-PE" sz="2000" dirty="0" smtClean="0"/>
          </a:p>
          <a:p>
            <a:pPr algn="just"/>
            <a:endParaRPr lang="es-PE" sz="2000" dirty="0"/>
          </a:p>
          <a:p>
            <a:pPr algn="just"/>
            <a:r>
              <a:rPr lang="es-PE" sz="2000" b="1" dirty="0" smtClean="0">
                <a:solidFill>
                  <a:srgbClr val="FFC000"/>
                </a:solidFill>
              </a:rPr>
              <a:t>Trabajo excesivo </a:t>
            </a:r>
            <a:r>
              <a:rPr lang="es-PE" sz="2000" b="1" dirty="0">
                <a:solidFill>
                  <a:srgbClr val="FFC000"/>
                </a:solidFill>
              </a:rPr>
              <a:t>e innecesario </a:t>
            </a:r>
            <a:r>
              <a:rPr lang="es-PE" sz="2000" dirty="0"/>
              <a:t>sobre algunas áreas a las que no les compete.  </a:t>
            </a:r>
            <a:endParaRPr lang="es-PE" sz="2000" dirty="0" smtClean="0"/>
          </a:p>
          <a:p>
            <a:pPr algn="just"/>
            <a:endParaRPr lang="es-PE" sz="2000" dirty="0"/>
          </a:p>
          <a:p>
            <a:pPr algn="just"/>
            <a:r>
              <a:rPr lang="es-PE" sz="2000" b="1" dirty="0" smtClean="0">
                <a:solidFill>
                  <a:srgbClr val="FFC000"/>
                </a:solidFill>
              </a:rPr>
              <a:t>Todos los </a:t>
            </a:r>
            <a:r>
              <a:rPr lang="es-PE" sz="2000" b="1" dirty="0">
                <a:solidFill>
                  <a:srgbClr val="FFC000"/>
                </a:solidFill>
              </a:rPr>
              <a:t>procesos se realizan de manera manual y mecánica</a:t>
            </a:r>
            <a:r>
              <a:rPr lang="es-PE" sz="2000" dirty="0"/>
              <a:t>, a excepción del Departamento de Administración, que hace uso de un  software que permite realizar operaciones contables. </a:t>
            </a:r>
            <a:endParaRPr lang="es-PE" sz="2000" dirty="0" smtClean="0"/>
          </a:p>
          <a:p>
            <a:pPr algn="just"/>
            <a:endParaRPr lang="es-PE" sz="2000" dirty="0" smtClean="0"/>
          </a:p>
          <a:p>
            <a:pPr algn="just"/>
            <a:r>
              <a:rPr lang="es-PE" sz="2000" b="1" dirty="0" smtClean="0">
                <a:solidFill>
                  <a:srgbClr val="FFC000"/>
                </a:solidFill>
              </a:rPr>
              <a:t>Exceso </a:t>
            </a:r>
            <a:r>
              <a:rPr lang="es-PE" sz="2000" b="1" dirty="0">
                <a:solidFill>
                  <a:srgbClr val="FFC000"/>
                </a:solidFill>
              </a:rPr>
              <a:t>de tiempo</a:t>
            </a:r>
            <a:r>
              <a:rPr lang="es-PE" sz="2000" dirty="0"/>
              <a:t> para cumplir con las actividades cotidianas y que </a:t>
            </a:r>
            <a:r>
              <a:rPr lang="es-PE" sz="2000" dirty="0" smtClean="0"/>
              <a:t>éstas se </a:t>
            </a:r>
            <a:r>
              <a:rPr lang="es-PE" sz="2000" dirty="0"/>
              <a:t>vuelvan ineficientes.</a:t>
            </a:r>
          </a:p>
          <a:p>
            <a:pPr algn="just"/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5</a:t>
            </a:fld>
            <a:endParaRPr lang="es-PE" dirty="0"/>
          </a:p>
        </p:txBody>
      </p:sp>
      <p:pic>
        <p:nvPicPr>
          <p:cNvPr id="2052" name="Picture 4" descr="http://www.freewebs.com/windandwater9/Cluter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3" t="19158" r="19140" b="8860"/>
          <a:stretch/>
        </p:blipFill>
        <p:spPr bwMode="auto">
          <a:xfrm>
            <a:off x="6948264" y="2564904"/>
            <a:ext cx="2021576" cy="267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94099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se propone?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62" indent="0" algn="just">
              <a:buNone/>
            </a:pPr>
            <a:r>
              <a:rPr lang="es-ES" sz="1800" dirty="0" smtClean="0"/>
              <a:t>Surge </a:t>
            </a:r>
            <a:r>
              <a:rPr lang="es-ES" sz="1800" dirty="0"/>
              <a:t>la necesidad de elaborar una </a:t>
            </a:r>
            <a:r>
              <a:rPr lang="es-ES" sz="1800" b="1" dirty="0">
                <a:solidFill>
                  <a:srgbClr val="FFC000"/>
                </a:solidFill>
              </a:rPr>
              <a:t>Arquitectura de </a:t>
            </a:r>
            <a:r>
              <a:rPr lang="es-ES" sz="1800" b="1" dirty="0" smtClean="0">
                <a:solidFill>
                  <a:srgbClr val="FFC000"/>
                </a:solidFill>
              </a:rPr>
              <a:t>Negocios </a:t>
            </a:r>
            <a:r>
              <a:rPr lang="es-ES" sz="1800" dirty="0" smtClean="0"/>
              <a:t>porque aquí se definirán todos </a:t>
            </a:r>
            <a:r>
              <a:rPr lang="es-ES" sz="1800" dirty="0"/>
              <a:t>los procesos del negocio, </a:t>
            </a:r>
            <a:r>
              <a:rPr lang="es-ES" sz="1800" dirty="0" smtClean="0"/>
              <a:t>y se </a:t>
            </a:r>
            <a:r>
              <a:rPr lang="es-ES" sz="1800" dirty="0"/>
              <a:t>muestra cómo estos se alinean a sus objetivos del negocio y, de acuerdo a ello, se analizará cuáles serán las partes automatizables.</a:t>
            </a:r>
            <a:endParaRPr lang="es-PE" sz="1800" dirty="0"/>
          </a:p>
          <a:p>
            <a:pPr algn="just"/>
            <a:endParaRPr lang="es-PE" sz="1800" dirty="0"/>
          </a:p>
          <a:p>
            <a:pPr marL="119062" indent="0" algn="just">
              <a:buNone/>
            </a:pPr>
            <a:r>
              <a:rPr lang="es-ES" sz="1800" dirty="0"/>
              <a:t>El elaborar una Arquitectura de Negocios nos permite tener una mejor visión sobre:</a:t>
            </a:r>
            <a:endParaRPr lang="es-PE" sz="1800" dirty="0"/>
          </a:p>
          <a:p>
            <a:pPr lvl="1" algn="just"/>
            <a:r>
              <a:rPr lang="es-PE" sz="1800" dirty="0"/>
              <a:t>los procesos que se realizan dentro de la organización;</a:t>
            </a:r>
          </a:p>
          <a:p>
            <a:pPr lvl="1" algn="just"/>
            <a:r>
              <a:rPr lang="es-PE" sz="1800" dirty="0"/>
              <a:t>las personas que los realizan;</a:t>
            </a:r>
          </a:p>
          <a:p>
            <a:pPr lvl="1" algn="just"/>
            <a:r>
              <a:rPr lang="es-PE" sz="1800" dirty="0"/>
              <a:t>la información – documentos, manuales, reglas de negocio, etc. – utilizada para las diversas actividades; así como,</a:t>
            </a:r>
          </a:p>
          <a:p>
            <a:pPr lvl="1" algn="just"/>
            <a:r>
              <a:rPr lang="es-PE" sz="1800" dirty="0"/>
              <a:t>la relación entre todos ellos.</a:t>
            </a:r>
          </a:p>
          <a:p>
            <a:pPr marL="119062" indent="0" algn="just">
              <a:buNone/>
            </a:pPr>
            <a:r>
              <a:rPr lang="es-ES" sz="1800" dirty="0"/>
              <a:t> </a:t>
            </a:r>
            <a:endParaRPr lang="es-PE" sz="1800" dirty="0"/>
          </a:p>
          <a:p>
            <a:pPr marL="119062" indent="0" algn="just">
              <a:buNone/>
            </a:pPr>
            <a:r>
              <a:rPr lang="es-ES" sz="1800" b="1" dirty="0" smtClean="0">
                <a:solidFill>
                  <a:srgbClr val="FFC000"/>
                </a:solidFill>
              </a:rPr>
              <a:t>RESULTADO:</a:t>
            </a:r>
            <a:r>
              <a:rPr lang="es-ES" sz="1800" dirty="0" smtClean="0"/>
              <a:t> una </a:t>
            </a:r>
            <a:r>
              <a:rPr lang="es-ES" sz="1800" dirty="0"/>
              <a:t>visión </a:t>
            </a:r>
            <a:r>
              <a:rPr lang="es-ES" sz="1800" dirty="0" smtClean="0"/>
              <a:t>global del </a:t>
            </a:r>
            <a:r>
              <a:rPr lang="es-ES" sz="1800" dirty="0"/>
              <a:t>estado en el que se encuentra una organización, </a:t>
            </a:r>
            <a:r>
              <a:rPr lang="es-ES" sz="1800" dirty="0" smtClean="0"/>
              <a:t>	             y cómo todas las </a:t>
            </a:r>
            <a:r>
              <a:rPr lang="es-ES" sz="1800" dirty="0"/>
              <a:t>partes: personas, procesos, información y </a:t>
            </a:r>
            <a:endParaRPr lang="es-ES" sz="1800" dirty="0" smtClean="0"/>
          </a:p>
          <a:p>
            <a:pPr marL="119062" indent="0" algn="just">
              <a:buNone/>
            </a:pPr>
            <a:r>
              <a:rPr lang="es-ES" sz="1800" dirty="0"/>
              <a:t>	</a:t>
            </a:r>
            <a:r>
              <a:rPr lang="es-ES" sz="1800" dirty="0" smtClean="0"/>
              <a:t>             tecnologías</a:t>
            </a:r>
            <a:r>
              <a:rPr lang="es-ES" sz="1800" dirty="0"/>
              <a:t>, </a:t>
            </a:r>
            <a:r>
              <a:rPr lang="es-ES" sz="1800" dirty="0" smtClean="0"/>
              <a:t>se </a:t>
            </a:r>
            <a:r>
              <a:rPr lang="es-ES" sz="1800" dirty="0"/>
              <a:t>vinculan e integran.</a:t>
            </a:r>
            <a:endParaRPr lang="es-PE" sz="1800" dirty="0"/>
          </a:p>
          <a:p>
            <a:pPr algn="just"/>
            <a:endParaRPr lang="es-PE" sz="18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6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353274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000" dirty="0"/>
              <a:t>Proyecto Profesional “Modelo de Negocios Empresarial de la Oficina Central de Fe y Alegría</a:t>
            </a:r>
            <a:r>
              <a:rPr lang="es-ES" sz="3000" dirty="0" smtClean="0"/>
              <a:t>”</a:t>
            </a:r>
            <a:endParaRPr lang="es-PE" sz="3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4822527"/>
          </a:xfrm>
        </p:spPr>
        <p:txBody>
          <a:bodyPr/>
          <a:lstStyle/>
          <a:p>
            <a:pPr marL="119062" indent="0" algn="just">
              <a:buNone/>
            </a:pPr>
            <a:r>
              <a:rPr lang="es-ES" sz="1900" b="1" dirty="0" smtClean="0">
                <a:solidFill>
                  <a:srgbClr val="FFC000"/>
                </a:solidFill>
              </a:rPr>
              <a:t>Autores: </a:t>
            </a:r>
            <a:r>
              <a:rPr lang="es-ES" sz="1900" dirty="0" smtClean="0"/>
              <a:t>Nelly </a:t>
            </a:r>
            <a:r>
              <a:rPr lang="es-ES" sz="1900" dirty="0"/>
              <a:t>Chang Chong  y Miguel Concha Álvarez, egresados ambos en el año 2010-I. </a:t>
            </a:r>
            <a:endParaRPr lang="es-PE" sz="1900" dirty="0"/>
          </a:p>
          <a:p>
            <a:endParaRPr lang="es-PE" sz="1900" dirty="0"/>
          </a:p>
          <a:p>
            <a:pPr marL="119062" indent="0" algn="just">
              <a:buNone/>
            </a:pPr>
            <a:r>
              <a:rPr lang="es-ES" sz="1900" b="1" dirty="0" smtClean="0">
                <a:solidFill>
                  <a:srgbClr val="FFC000"/>
                </a:solidFill>
              </a:rPr>
              <a:t>Objetivo inicial del proyecto:</a:t>
            </a:r>
            <a:r>
              <a:rPr lang="es-ES" sz="1900" dirty="0" smtClean="0"/>
              <a:t> desarrollar la Arquitectura </a:t>
            </a:r>
            <a:r>
              <a:rPr lang="es-ES" sz="1900" dirty="0"/>
              <a:t>E</a:t>
            </a:r>
            <a:r>
              <a:rPr lang="es-ES" sz="1900" dirty="0" smtClean="0"/>
              <a:t>mpresarial de la Oficina de Fe </a:t>
            </a:r>
            <a:r>
              <a:rPr lang="es-ES" sz="1900" dirty="0"/>
              <a:t>y Alegría desde la Oficina Central Fe y Alegría Perú</a:t>
            </a:r>
            <a:r>
              <a:rPr lang="es-ES" sz="1900" dirty="0" smtClean="0"/>
              <a:t>. Esto incluiría la Arquitectura de Negocios, Arquitectura de Aplicaciones, Arquitectura de Datos y la Arquitectura de Redes.</a:t>
            </a:r>
          </a:p>
          <a:p>
            <a:pPr marL="119062" indent="0" algn="just">
              <a:buNone/>
            </a:pPr>
            <a:endParaRPr lang="es-ES" sz="1900" dirty="0"/>
          </a:p>
          <a:p>
            <a:pPr marL="119062" indent="0" algn="just">
              <a:buNone/>
            </a:pPr>
            <a:r>
              <a:rPr lang="es-ES" sz="1900" b="1" dirty="0">
                <a:solidFill>
                  <a:srgbClr val="FFC000"/>
                </a:solidFill>
              </a:rPr>
              <a:t>Complicaciones:</a:t>
            </a:r>
          </a:p>
          <a:p>
            <a:pPr marL="119062" indent="0" algn="just">
              <a:buNone/>
            </a:pPr>
            <a:r>
              <a:rPr lang="es-ES" sz="1900" dirty="0"/>
              <a:t>El alcance se redujo a sólo realizar el Modelo de Negocios de la mayoría de Procesos de la Oficina Central de Fe y Alegría Perú, dejando los procesos de Administración y Contabilidad fuera del alcance.</a:t>
            </a:r>
            <a:endParaRPr lang="es-PE" sz="1900" dirty="0"/>
          </a:p>
          <a:p>
            <a:pPr marL="119062" indent="0" algn="just">
              <a:buNone/>
            </a:pPr>
            <a:endParaRPr lang="es-ES" sz="1900" b="1" dirty="0" smtClean="0">
              <a:solidFill>
                <a:srgbClr val="FFC000"/>
              </a:solidFill>
            </a:endParaRPr>
          </a:p>
          <a:p>
            <a:pPr marL="119062" indent="0" algn="just">
              <a:buNone/>
            </a:pPr>
            <a:r>
              <a:rPr lang="es-ES" sz="1900" b="1" dirty="0" smtClean="0">
                <a:solidFill>
                  <a:srgbClr val="FFC000"/>
                </a:solidFill>
              </a:rPr>
              <a:t>Objetivo </a:t>
            </a:r>
            <a:r>
              <a:rPr lang="es-ES" sz="1900" b="1" dirty="0">
                <a:solidFill>
                  <a:srgbClr val="FFC000"/>
                </a:solidFill>
              </a:rPr>
              <a:t>del proyecto:</a:t>
            </a:r>
            <a:r>
              <a:rPr lang="es-ES" sz="1900" dirty="0"/>
              <a:t> desarrollar un modelo de negocios </a:t>
            </a:r>
            <a:endParaRPr lang="es-ES" sz="1900" dirty="0" smtClean="0"/>
          </a:p>
          <a:p>
            <a:pPr marL="119062" indent="0" algn="just">
              <a:buNone/>
            </a:pPr>
            <a:r>
              <a:rPr lang="es-ES" sz="1900" dirty="0" smtClean="0"/>
              <a:t>empresarial para </a:t>
            </a:r>
            <a:r>
              <a:rPr lang="es-ES" sz="1900" dirty="0"/>
              <a:t>apoyar la mejora de la gestión de los centros </a:t>
            </a:r>
            <a:endParaRPr lang="es-ES" sz="1900" dirty="0" smtClean="0"/>
          </a:p>
          <a:p>
            <a:pPr marL="119062" indent="0" algn="just">
              <a:buNone/>
            </a:pPr>
            <a:r>
              <a:rPr lang="es-ES" sz="1900" dirty="0" smtClean="0"/>
              <a:t>educativos </a:t>
            </a:r>
            <a:r>
              <a:rPr lang="es-ES" sz="1900" dirty="0"/>
              <a:t>Fe </a:t>
            </a:r>
            <a:r>
              <a:rPr lang="es-ES" sz="1900" dirty="0" smtClean="0"/>
              <a:t>y </a:t>
            </a:r>
            <a:r>
              <a:rPr lang="es-ES" sz="1900" dirty="0"/>
              <a:t>Alegría desde la Oficina Central Fe y Alegría Perú.</a:t>
            </a:r>
            <a:endParaRPr lang="es-PE" sz="1900" dirty="0"/>
          </a:p>
          <a:p>
            <a:pPr marL="119062" indent="0">
              <a:buNone/>
            </a:pPr>
            <a:r>
              <a:rPr lang="es-ES" sz="2000" dirty="0"/>
              <a:t> </a:t>
            </a:r>
            <a:endParaRPr lang="es-PE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7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4036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000" dirty="0"/>
              <a:t>Proyecto Profesional “Modelo de Negocios Empresarial de la Oficina Central de Fe y Alegría”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8</a:t>
            </a:fld>
            <a:endParaRPr lang="es-PE" dirty="0"/>
          </a:p>
        </p:txBody>
      </p:sp>
      <p:sp>
        <p:nvSpPr>
          <p:cNvPr id="14" name="Round Diagonal Corner Rectangle 6"/>
          <p:cNvSpPr/>
          <p:nvPr/>
        </p:nvSpPr>
        <p:spPr>
          <a:xfrm>
            <a:off x="2206639" y="1643050"/>
            <a:ext cx="6572296" cy="1500198"/>
          </a:xfrm>
          <a:prstGeom prst="round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ound Diagonal Corner Rectangle 7"/>
          <p:cNvSpPr/>
          <p:nvPr/>
        </p:nvSpPr>
        <p:spPr>
          <a:xfrm>
            <a:off x="2206639" y="3357562"/>
            <a:ext cx="6572296" cy="1500198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ound Diagonal Corner Rectangle 8"/>
          <p:cNvSpPr/>
          <p:nvPr/>
        </p:nvSpPr>
        <p:spPr>
          <a:xfrm>
            <a:off x="2206639" y="5072074"/>
            <a:ext cx="6572296" cy="1500198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9"/>
          <p:cNvSpPr/>
          <p:nvPr/>
        </p:nvSpPr>
        <p:spPr>
          <a:xfrm>
            <a:off x="166607" y="1916832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cap="none" spc="50" dirty="0" smtClean="0">
                <a:ln w="11430"/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cap="none" spc="50" dirty="0" err="1" smtClean="0">
                <a:ln w="11430"/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cap="none" spc="50" dirty="0" smtClean="0">
                <a:ln w="11430"/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cap="none" spc="50" dirty="0" err="1" smtClean="0">
                <a:ln w="11430"/>
                <a:latin typeface="Calibri" pitchFamily="34" charset="0"/>
                <a:cs typeface="Calibri" pitchFamily="34" charset="0"/>
              </a:rPr>
              <a:t>Estratégicos</a:t>
            </a:r>
            <a:endParaRPr lang="en-US" sz="1600" b="1" cap="none" spc="50" dirty="0">
              <a:ln w="11430"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0"/>
          <p:cNvSpPr/>
          <p:nvPr/>
        </p:nvSpPr>
        <p:spPr>
          <a:xfrm>
            <a:off x="214282" y="3637473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Operativos</a:t>
            </a:r>
            <a:endParaRPr lang="en-US" sz="1600" b="1" spc="50" dirty="0">
              <a:ln w="11430"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1"/>
          <p:cNvSpPr/>
          <p:nvPr/>
        </p:nvSpPr>
        <p:spPr>
          <a:xfrm>
            <a:off x="179512" y="5293657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Soporte</a:t>
            </a:r>
            <a:endParaRPr lang="en-US" sz="1600" b="1" spc="50" dirty="0">
              <a:ln w="11430"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ounded Rectangle 12"/>
          <p:cNvSpPr/>
          <p:nvPr/>
        </p:nvSpPr>
        <p:spPr>
          <a:xfrm>
            <a:off x="2563829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Planificación</a:t>
            </a:r>
          </a:p>
        </p:txBody>
      </p:sp>
      <p:sp>
        <p:nvSpPr>
          <p:cNvPr id="21" name="Rounded Rectangle 13"/>
          <p:cNvSpPr/>
          <p:nvPr/>
        </p:nvSpPr>
        <p:spPr>
          <a:xfrm>
            <a:off x="4635531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Imagen Institucional y Donaciones</a:t>
            </a:r>
          </a:p>
        </p:txBody>
      </p:sp>
      <p:sp>
        <p:nvSpPr>
          <p:cNvPr id="22" name="Rounded Rectangle 14"/>
          <p:cNvSpPr/>
          <p:nvPr/>
        </p:nvSpPr>
        <p:spPr>
          <a:xfrm>
            <a:off x="6707233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Proyectos</a:t>
            </a:r>
          </a:p>
        </p:txBody>
      </p:sp>
      <p:sp>
        <p:nvSpPr>
          <p:cNvPr id="23" name="Rounded Rectangle 15"/>
          <p:cNvSpPr/>
          <p:nvPr/>
        </p:nvSpPr>
        <p:spPr>
          <a:xfrm>
            <a:off x="2635267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Aseguramiento de la Calidad Educativa</a:t>
            </a:r>
          </a:p>
        </p:txBody>
      </p:sp>
      <p:sp>
        <p:nvSpPr>
          <p:cNvPr id="24" name="Rounded Rectangle 16"/>
          <p:cNvSpPr/>
          <p:nvPr/>
        </p:nvSpPr>
        <p:spPr>
          <a:xfrm>
            <a:off x="4706969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Orientación Pastoral</a:t>
            </a:r>
          </a:p>
        </p:txBody>
      </p:sp>
      <p:sp>
        <p:nvSpPr>
          <p:cNvPr id="25" name="Rounded Rectangle 17"/>
          <p:cNvSpPr/>
          <p:nvPr/>
        </p:nvSpPr>
        <p:spPr>
          <a:xfrm>
            <a:off x="6778671" y="3500438"/>
            <a:ext cx="1714512" cy="114300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Educación Rural</a:t>
            </a:r>
            <a:endParaRPr lang="es-ES" sz="16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ounded Rectangle 18"/>
          <p:cNvSpPr/>
          <p:nvPr/>
        </p:nvSpPr>
        <p:spPr>
          <a:xfrm>
            <a:off x="2635267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Contabilidad y Presupuestos</a:t>
            </a:r>
          </a:p>
        </p:txBody>
      </p:sp>
      <p:sp>
        <p:nvSpPr>
          <p:cNvPr id="27" name="Rounded Rectangle 19"/>
          <p:cNvSpPr/>
          <p:nvPr/>
        </p:nvSpPr>
        <p:spPr>
          <a:xfrm>
            <a:off x="4706969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Abastecimiento</a:t>
            </a:r>
          </a:p>
        </p:txBody>
      </p:sp>
      <p:sp>
        <p:nvSpPr>
          <p:cNvPr id="28" name="Rounded Rectangle 20"/>
          <p:cNvSpPr/>
          <p:nvPr/>
        </p:nvSpPr>
        <p:spPr>
          <a:xfrm>
            <a:off x="6778671" y="5214950"/>
            <a:ext cx="1714512" cy="114300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Obras Civiles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3961166" y="2559602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6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6026671" y="25792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5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8100392" y="25792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4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033174" y="42838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5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6121406" y="42838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3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033174" y="6011996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2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6121406" y="6011996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1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67740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2987824" y="1717976"/>
            <a:ext cx="3534160" cy="846928"/>
          </a:xfrm>
        </p:spPr>
        <p:txBody>
          <a:bodyPr/>
          <a:lstStyle/>
          <a:p>
            <a:r>
              <a:rPr lang="es-PE" dirty="0" smtClean="0"/>
              <a:t>El Proyecto</a:t>
            </a:r>
            <a:endParaRPr lang="es-PE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740664" y="3319264"/>
            <a:ext cx="8022336" cy="685800"/>
          </a:xfrm>
        </p:spPr>
        <p:txBody>
          <a:bodyPr/>
          <a:lstStyle/>
          <a:p>
            <a:pPr algn="ctr"/>
            <a:r>
              <a:rPr lang="es-PE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9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4848978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gcol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3297</TotalTime>
  <Words>1805</Words>
  <Application>Microsoft Office PowerPoint</Application>
  <PresentationFormat>Presentación en pantalla (4:3)</PresentationFormat>
  <Paragraphs>481</Paragraphs>
  <Slides>42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3" baseType="lpstr">
      <vt:lpstr>sigcol2</vt:lpstr>
      <vt:lpstr>ARQUITECTURA DE NEGOCIOS  DE LA OFICINA CENTRAL DE FE Y ALEGRÍA PERÚ</vt:lpstr>
      <vt:lpstr>Agenda</vt:lpstr>
      <vt:lpstr>Contexto del Proyecto</vt:lpstr>
      <vt:lpstr>Movimiento Fe y Alegría Perú</vt:lpstr>
      <vt:lpstr>Situación Actual de la Oficina</vt:lpstr>
      <vt:lpstr>¿Qué se propone?</vt:lpstr>
      <vt:lpstr>Proyecto Profesional “Modelo de Negocios Empresarial de la Oficina Central de Fe y Alegría”</vt:lpstr>
      <vt:lpstr>Proyecto Profesional “Modelo de Negocios Empresarial de la Oficina Central de Fe y Alegría”</vt:lpstr>
      <vt:lpstr>El Proyecto</vt:lpstr>
      <vt:lpstr>Descripción del Proyecto</vt:lpstr>
      <vt:lpstr>Objetivos del Proyecto</vt:lpstr>
      <vt:lpstr>Alcance</vt:lpstr>
      <vt:lpstr>Alcance</vt:lpstr>
      <vt:lpstr>Ciclo 2011-1</vt:lpstr>
      <vt:lpstr>Ciclo 2010-1 Mapa de Procesos del Proyecto “Modelo de Negocios Empresarial de la Oficina Central de Fe y Alegría”</vt:lpstr>
      <vt:lpstr>Ciclo 2011-1 Mapa de Procesos</vt:lpstr>
      <vt:lpstr>Ciclo 2011-1 Estado del Modelado de Procesos</vt:lpstr>
      <vt:lpstr>Ciclo 2011-1 Estado del Modelado de Procesos</vt:lpstr>
      <vt:lpstr>Ciclo 2011-1 Estado del Modelado de Procesos</vt:lpstr>
      <vt:lpstr>Ciclo 2011-1 Estado del Modelado de Procesos</vt:lpstr>
      <vt:lpstr>Ciclo 2011-1 Hitos Alcanzados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2011-2</vt:lpstr>
      <vt:lpstr>Actividades del Ciclo 2011-2</vt:lpstr>
      <vt:lpstr>¿Preguntas?</vt:lpstr>
      <vt:lpstr>GRACIAS</vt:lpstr>
      <vt:lpstr>GESTIÓN DE OBRAS CIVILES</vt:lpstr>
      <vt:lpstr>GESTIÓN DE ABASTECIMIENTO</vt:lpstr>
      <vt:lpstr>GESTIÓN DE CONTROL DE PAGOS</vt:lpstr>
      <vt:lpstr>CONTABILIDAD Y PRESUPUESTO</vt:lpstr>
      <vt:lpstr>GRACIAS</vt:lpstr>
      <vt:lpstr>Presentación de PowerPoint</vt:lpstr>
      <vt:lpstr>CONTABILIDAD Y PRESUPUESTO – Proyecto Anterior</vt:lpstr>
      <vt:lpstr>GESTIÓN DE ABASTECIMIENTO – Proyecto Anterior</vt:lpstr>
      <vt:lpstr>GESTIÓN DE OBRAS CIVILES – Proyecto Anterior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Integrado de Gestión de Colegios</dc:title>
  <dc:creator>Gonzalo Núñez Valverde</dc:creator>
  <cp:lastModifiedBy>doc</cp:lastModifiedBy>
  <cp:revision>323</cp:revision>
  <dcterms:created xsi:type="dcterms:W3CDTF">2008-07-20T21:53:13Z</dcterms:created>
  <dcterms:modified xsi:type="dcterms:W3CDTF">2011-07-11T04:07:46Z</dcterms:modified>
</cp:coreProperties>
</file>