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76" r:id="rId4"/>
    <p:sldId id="258" r:id="rId5"/>
    <p:sldId id="259" r:id="rId6"/>
    <p:sldId id="260" r:id="rId7"/>
    <p:sldId id="262" r:id="rId8"/>
    <p:sldId id="268" r:id="rId9"/>
    <p:sldId id="277" r:id="rId10"/>
    <p:sldId id="261" r:id="rId11"/>
    <p:sldId id="263" r:id="rId12"/>
    <p:sldId id="264" r:id="rId13"/>
    <p:sldId id="265" r:id="rId14"/>
    <p:sldId id="278" r:id="rId15"/>
    <p:sldId id="269" r:id="rId16"/>
    <p:sldId id="267" r:id="rId17"/>
    <p:sldId id="270" r:id="rId18"/>
    <p:sldId id="271" r:id="rId19"/>
    <p:sldId id="272" r:id="rId20"/>
    <p:sldId id="273" r:id="rId21"/>
    <p:sldId id="275" r:id="rId22"/>
    <p:sldId id="281" r:id="rId23"/>
    <p:sldId id="286" r:id="rId24"/>
    <p:sldId id="282" r:id="rId25"/>
    <p:sldId id="283" r:id="rId26"/>
    <p:sldId id="284" r:id="rId27"/>
    <p:sldId id="289" r:id="rId28"/>
    <p:sldId id="288" r:id="rId29"/>
    <p:sldId id="287" r:id="rId30"/>
    <p:sldId id="279" r:id="rId31"/>
    <p:sldId id="274" r:id="rId32"/>
    <p:sldId id="280" r:id="rId33"/>
    <p:sldId id="285" r:id="rId34"/>
    <p:sldId id="290" r:id="rId35"/>
    <p:sldId id="291" r:id="rId36"/>
    <p:sldId id="292" r:id="rId37"/>
    <p:sldId id="293" r:id="rId38"/>
    <p:sldId id="299" r:id="rId39"/>
    <p:sldId id="300" r:id="rId40"/>
    <p:sldId id="297" r:id="rId41"/>
    <p:sldId id="295" r:id="rId42"/>
    <p:sldId id="298" r:id="rId43"/>
  </p:sldIdLst>
  <p:sldSz cx="9144000" cy="6858000" type="screen4x3"/>
  <p:notesSz cx="10020300" cy="6888163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653"/>
    <a:srgbClr val="E9E40E"/>
    <a:srgbClr val="E8C84C"/>
    <a:srgbClr val="FF6600"/>
    <a:srgbClr val="004F8A"/>
    <a:srgbClr val="E6E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3884" autoAdjust="0"/>
  </p:normalViewPr>
  <p:slideViewPr>
    <p:cSldViewPr>
      <p:cViewPr>
        <p:scale>
          <a:sx n="74" d="100"/>
          <a:sy n="74" d="100"/>
        </p:scale>
        <p:origin x="-1380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1C2F05-A4F5-4386-8519-99668962198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D24AF71-5C30-4CE3-82A8-8CE85C71A6D8}">
      <dgm:prSet phldrT="[Texto]"/>
      <dgm:spPr>
        <a:solidFill>
          <a:schemeClr val="tx1"/>
        </a:solidFill>
        <a:ln w="38100" cmpd="sng">
          <a:solidFill>
            <a:schemeClr val="tx1"/>
          </a:solidFill>
          <a:prstDash val="solid"/>
        </a:ln>
      </dgm:spPr>
      <dgm:t>
        <a:bodyPr/>
        <a:lstStyle/>
        <a:p>
          <a:r>
            <a:rPr lang="es-ES" b="1" dirty="0" smtClean="0"/>
            <a:t>OBJETIVO INICIAL DEL PROYECTO</a:t>
          </a:r>
          <a:r>
            <a:rPr lang="es-ES" dirty="0" smtClean="0"/>
            <a:t> </a:t>
          </a:r>
        </a:p>
        <a:p>
          <a:r>
            <a:rPr lang="es-ES" i="1" dirty="0" smtClean="0"/>
            <a:t>Desarrollar la Arquitectura Empresarial de la Oficina de Fe y Alegría desde la Oficina Central Fe y Alegría Perú</a:t>
          </a:r>
          <a:endParaRPr lang="es-PE" i="1" dirty="0"/>
        </a:p>
      </dgm:t>
    </dgm:pt>
    <dgm:pt modelId="{0BBDC63A-9F4C-4B89-8B44-AFB6EC17E1D8}" type="parTrans" cxnId="{586EF142-5CBC-4DEA-AE5E-47D4F13BB072}">
      <dgm:prSet/>
      <dgm:spPr/>
      <dgm:t>
        <a:bodyPr/>
        <a:lstStyle/>
        <a:p>
          <a:endParaRPr lang="es-PE"/>
        </a:p>
      </dgm:t>
    </dgm:pt>
    <dgm:pt modelId="{4BD4EE57-DDA6-4573-9F33-B8A46C568779}" type="sibTrans" cxnId="{586EF142-5CBC-4DEA-AE5E-47D4F13BB072}">
      <dgm:prSet/>
      <dgm:spPr/>
      <dgm:t>
        <a:bodyPr/>
        <a:lstStyle/>
        <a:p>
          <a:endParaRPr lang="es-PE"/>
        </a:p>
      </dgm:t>
    </dgm:pt>
    <dgm:pt modelId="{D2FC32CB-F095-42BE-AC4A-BB0F359DB4F7}">
      <dgm:prSet phldrT="[Texto]"/>
      <dgm:spPr>
        <a:solidFill>
          <a:schemeClr val="tx1">
            <a:lumMod val="65000"/>
            <a:lumOff val="35000"/>
          </a:schemeClr>
        </a:solidFill>
        <a:ln w="38100" cmpd="sng">
          <a:solidFill>
            <a:schemeClr val="tx1"/>
          </a:solidFill>
          <a:prstDash val="solid"/>
        </a:ln>
      </dgm:spPr>
      <dgm:t>
        <a:bodyPr/>
        <a:lstStyle/>
        <a:p>
          <a:r>
            <a:rPr lang="es-ES" b="1" dirty="0" smtClean="0"/>
            <a:t>COMPLICACIONES</a:t>
          </a:r>
        </a:p>
        <a:p>
          <a:r>
            <a:rPr lang="es-PE" i="1" dirty="0" smtClean="0"/>
            <a:t>Falta de apoyo del Departamento de Administración debido a realización de Auditoría Tributaria</a:t>
          </a:r>
          <a:endParaRPr lang="es-PE" i="1" dirty="0"/>
        </a:p>
      </dgm:t>
    </dgm:pt>
    <dgm:pt modelId="{12713445-8FBD-4D81-A062-E89C9FE7EDCC}" type="parTrans" cxnId="{3DA24950-DA58-467E-93F2-A764CF69E3EE}">
      <dgm:prSet/>
      <dgm:spPr/>
      <dgm:t>
        <a:bodyPr/>
        <a:lstStyle/>
        <a:p>
          <a:endParaRPr lang="es-PE"/>
        </a:p>
      </dgm:t>
    </dgm:pt>
    <dgm:pt modelId="{0B63B89A-0AC2-4131-88FA-773991C93122}" type="sibTrans" cxnId="{3DA24950-DA58-467E-93F2-A764CF69E3EE}">
      <dgm:prSet/>
      <dgm:spPr/>
      <dgm:t>
        <a:bodyPr/>
        <a:lstStyle/>
        <a:p>
          <a:endParaRPr lang="es-PE"/>
        </a:p>
      </dgm:t>
    </dgm:pt>
    <dgm:pt modelId="{C7CF8F14-1BA5-435E-9E5E-BB8D63F410B4}">
      <dgm:prSet/>
      <dgm:spPr>
        <a:solidFill>
          <a:schemeClr val="bg1">
            <a:lumMod val="75000"/>
          </a:schemeClr>
        </a:solidFill>
        <a:ln w="38100" cmpd="sng">
          <a:solidFill>
            <a:schemeClr val="tx1"/>
          </a:solidFill>
          <a:prstDash val="solid"/>
        </a:ln>
      </dgm:spPr>
      <dgm:t>
        <a:bodyPr/>
        <a:lstStyle/>
        <a:p>
          <a:r>
            <a:rPr lang="es-ES" b="1" dirty="0" smtClean="0">
              <a:solidFill>
                <a:schemeClr val="tx1"/>
              </a:solidFill>
            </a:rPr>
            <a:t>OBJETIVO FINAL DEL PROYECTO</a:t>
          </a:r>
          <a:endParaRPr lang="es-ES" dirty="0" smtClean="0">
            <a:solidFill>
              <a:schemeClr val="tx1"/>
            </a:solidFill>
          </a:endParaRPr>
        </a:p>
        <a:p>
          <a:r>
            <a:rPr lang="es-ES" i="1" dirty="0" smtClean="0">
              <a:solidFill>
                <a:schemeClr val="tx1"/>
              </a:solidFill>
            </a:rPr>
            <a:t>Desarrollar un modelo de negocios empresarial para apoyar a mejora de la gestión de los centros educativos Fe y Alegría desde la Oficina Central Fe y Alegría Perú</a:t>
          </a:r>
          <a:endParaRPr lang="es-PE" i="1" dirty="0">
            <a:solidFill>
              <a:schemeClr val="tx1"/>
            </a:solidFill>
          </a:endParaRPr>
        </a:p>
      </dgm:t>
    </dgm:pt>
    <dgm:pt modelId="{E9542C35-F6A0-410A-9B4F-FD9D7981BB03}" type="sibTrans" cxnId="{C638205F-FE79-4F75-9F68-76306C521E08}">
      <dgm:prSet/>
      <dgm:spPr/>
      <dgm:t>
        <a:bodyPr/>
        <a:lstStyle/>
        <a:p>
          <a:endParaRPr lang="es-PE"/>
        </a:p>
      </dgm:t>
    </dgm:pt>
    <dgm:pt modelId="{3C2AD85D-275E-465A-A1E9-F7F11DE835B6}" type="parTrans" cxnId="{C638205F-FE79-4F75-9F68-76306C521E08}">
      <dgm:prSet/>
      <dgm:spPr/>
      <dgm:t>
        <a:bodyPr/>
        <a:lstStyle/>
        <a:p>
          <a:endParaRPr lang="es-PE"/>
        </a:p>
      </dgm:t>
    </dgm:pt>
    <dgm:pt modelId="{A3162E4F-6263-45DF-94D4-25C689A865CF}" type="pres">
      <dgm:prSet presAssocID="{E41C2F05-A4F5-4386-8519-996689621980}" presName="CompostProcess" presStyleCnt="0">
        <dgm:presLayoutVars>
          <dgm:dir/>
          <dgm:resizeHandles val="exact"/>
        </dgm:presLayoutVars>
      </dgm:prSet>
      <dgm:spPr/>
    </dgm:pt>
    <dgm:pt modelId="{B154954F-BD1D-44B3-BE45-1CACF5973855}" type="pres">
      <dgm:prSet presAssocID="{E41C2F05-A4F5-4386-8519-996689621980}" presName="arrow" presStyleLbl="bgShp" presStyleIdx="0" presStyleCnt="1"/>
      <dgm:spPr>
        <a:solidFill>
          <a:srgbClr val="E8C84C"/>
        </a:solidFill>
        <a:ln w="38100" cmpd="sng">
          <a:solidFill>
            <a:schemeClr val="tx1"/>
          </a:solidFill>
          <a:prstDash val="solid"/>
        </a:ln>
      </dgm:spPr>
    </dgm:pt>
    <dgm:pt modelId="{D7A8DAF0-8CEF-4833-B5BB-946F8CE7B695}" type="pres">
      <dgm:prSet presAssocID="{E41C2F05-A4F5-4386-8519-996689621980}" presName="linearProcess" presStyleCnt="0"/>
      <dgm:spPr/>
    </dgm:pt>
    <dgm:pt modelId="{A8A1F048-8F30-4686-A4B0-3F980C36F541}" type="pres">
      <dgm:prSet presAssocID="{9D24AF71-5C30-4CE3-82A8-8CE85C71A6D8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20BE108-B404-41E4-BA1D-33AF69FE0AEC}" type="pres">
      <dgm:prSet presAssocID="{4BD4EE57-DDA6-4573-9F33-B8A46C568779}" presName="sibTrans" presStyleCnt="0"/>
      <dgm:spPr/>
    </dgm:pt>
    <dgm:pt modelId="{35D9E6C0-E0B5-4D2C-87B2-AF47198864D9}" type="pres">
      <dgm:prSet presAssocID="{D2FC32CB-F095-42BE-AC4A-BB0F359DB4F7}" presName="textNode" presStyleLbl="node1" presStyleIdx="1" presStyleCnt="3" custScaleX="7571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A89AD5B-79F4-436F-8116-444348799A2B}" type="pres">
      <dgm:prSet presAssocID="{0B63B89A-0AC2-4131-88FA-773991C93122}" presName="sibTrans" presStyleCnt="0"/>
      <dgm:spPr/>
    </dgm:pt>
    <dgm:pt modelId="{09B6BDF7-4FC8-49F5-BC24-556B94FDA05A}" type="pres">
      <dgm:prSet presAssocID="{C7CF8F14-1BA5-435E-9E5E-BB8D63F410B4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95F236CC-CAE7-4A68-A618-3C2C6841E1F1}" type="presOf" srcId="{E41C2F05-A4F5-4386-8519-996689621980}" destId="{A3162E4F-6263-45DF-94D4-25C689A865CF}" srcOrd="0" destOrd="0" presId="urn:microsoft.com/office/officeart/2005/8/layout/hProcess9"/>
    <dgm:cxn modelId="{586EF142-5CBC-4DEA-AE5E-47D4F13BB072}" srcId="{E41C2F05-A4F5-4386-8519-996689621980}" destId="{9D24AF71-5C30-4CE3-82A8-8CE85C71A6D8}" srcOrd="0" destOrd="0" parTransId="{0BBDC63A-9F4C-4B89-8B44-AFB6EC17E1D8}" sibTransId="{4BD4EE57-DDA6-4573-9F33-B8A46C568779}"/>
    <dgm:cxn modelId="{4A0042C2-7D1E-480B-96B8-6412A9EF6652}" type="presOf" srcId="{9D24AF71-5C30-4CE3-82A8-8CE85C71A6D8}" destId="{A8A1F048-8F30-4686-A4B0-3F980C36F541}" srcOrd="0" destOrd="0" presId="urn:microsoft.com/office/officeart/2005/8/layout/hProcess9"/>
    <dgm:cxn modelId="{C638205F-FE79-4F75-9F68-76306C521E08}" srcId="{E41C2F05-A4F5-4386-8519-996689621980}" destId="{C7CF8F14-1BA5-435E-9E5E-BB8D63F410B4}" srcOrd="2" destOrd="0" parTransId="{3C2AD85D-275E-465A-A1E9-F7F11DE835B6}" sibTransId="{E9542C35-F6A0-410A-9B4F-FD9D7981BB03}"/>
    <dgm:cxn modelId="{E4712463-1BD4-46CA-8C1B-C02157AFB8E7}" type="presOf" srcId="{C7CF8F14-1BA5-435E-9E5E-BB8D63F410B4}" destId="{09B6BDF7-4FC8-49F5-BC24-556B94FDA05A}" srcOrd="0" destOrd="0" presId="urn:microsoft.com/office/officeart/2005/8/layout/hProcess9"/>
    <dgm:cxn modelId="{3DA24950-DA58-467E-93F2-A764CF69E3EE}" srcId="{E41C2F05-A4F5-4386-8519-996689621980}" destId="{D2FC32CB-F095-42BE-AC4A-BB0F359DB4F7}" srcOrd="1" destOrd="0" parTransId="{12713445-8FBD-4D81-A062-E89C9FE7EDCC}" sibTransId="{0B63B89A-0AC2-4131-88FA-773991C93122}"/>
    <dgm:cxn modelId="{83F68E58-FF91-4EA9-B87F-BC7C527D4CD7}" type="presOf" srcId="{D2FC32CB-F095-42BE-AC4A-BB0F359DB4F7}" destId="{35D9E6C0-E0B5-4D2C-87B2-AF47198864D9}" srcOrd="0" destOrd="0" presId="urn:microsoft.com/office/officeart/2005/8/layout/hProcess9"/>
    <dgm:cxn modelId="{1972745C-A51C-4D14-B926-16CC8D3456F8}" type="presParOf" srcId="{A3162E4F-6263-45DF-94D4-25C689A865CF}" destId="{B154954F-BD1D-44B3-BE45-1CACF5973855}" srcOrd="0" destOrd="0" presId="urn:microsoft.com/office/officeart/2005/8/layout/hProcess9"/>
    <dgm:cxn modelId="{E70591D7-A098-498B-AE0F-02A0815DD1E8}" type="presParOf" srcId="{A3162E4F-6263-45DF-94D4-25C689A865CF}" destId="{D7A8DAF0-8CEF-4833-B5BB-946F8CE7B695}" srcOrd="1" destOrd="0" presId="urn:microsoft.com/office/officeart/2005/8/layout/hProcess9"/>
    <dgm:cxn modelId="{21231C2A-E9F0-41A4-A4F4-388104C681EA}" type="presParOf" srcId="{D7A8DAF0-8CEF-4833-B5BB-946F8CE7B695}" destId="{A8A1F048-8F30-4686-A4B0-3F980C36F541}" srcOrd="0" destOrd="0" presId="urn:microsoft.com/office/officeart/2005/8/layout/hProcess9"/>
    <dgm:cxn modelId="{75E16FD9-3137-4364-830C-0F97FCC1EDE0}" type="presParOf" srcId="{D7A8DAF0-8CEF-4833-B5BB-946F8CE7B695}" destId="{A20BE108-B404-41E4-BA1D-33AF69FE0AEC}" srcOrd="1" destOrd="0" presId="urn:microsoft.com/office/officeart/2005/8/layout/hProcess9"/>
    <dgm:cxn modelId="{7EAD0043-C703-485D-813B-A8F914039C14}" type="presParOf" srcId="{D7A8DAF0-8CEF-4833-B5BB-946F8CE7B695}" destId="{35D9E6C0-E0B5-4D2C-87B2-AF47198864D9}" srcOrd="2" destOrd="0" presId="urn:microsoft.com/office/officeart/2005/8/layout/hProcess9"/>
    <dgm:cxn modelId="{31B90D53-91FE-4E0B-B759-E4A4CF47711C}" type="presParOf" srcId="{D7A8DAF0-8CEF-4833-B5BB-946F8CE7B695}" destId="{9A89AD5B-79F4-436F-8116-444348799A2B}" srcOrd="3" destOrd="0" presId="urn:microsoft.com/office/officeart/2005/8/layout/hProcess9"/>
    <dgm:cxn modelId="{29FE5032-164C-4FEF-A7C6-0EC989715AE5}" type="presParOf" srcId="{D7A8DAF0-8CEF-4833-B5BB-946F8CE7B695}" destId="{09B6BDF7-4FC8-49F5-BC24-556B94FDA05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1B09D6-5962-44D9-B5F8-A43FDE727E74}" type="doc">
      <dgm:prSet loTypeId="urn:microsoft.com/office/officeart/2005/8/layout/process4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D97587B0-688C-49F9-B27E-39D6FC1F0BFA}">
      <dgm:prSet phldrT="[Tex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 dirty="0"/>
            <a:t>MACROPROCESOS ESTRATÉGICOS</a:t>
          </a:r>
        </a:p>
      </dgm:t>
    </dgm:pt>
    <dgm:pt modelId="{240E5CF8-0364-41F8-A528-9204EC4EDDBA}" type="parTrans" cxnId="{27DF4C14-EED9-493E-9CD4-3D94B101345C}">
      <dgm:prSet/>
      <dgm:spPr/>
      <dgm:t>
        <a:bodyPr/>
        <a:lstStyle/>
        <a:p>
          <a:endParaRPr lang="es-PE"/>
        </a:p>
      </dgm:t>
    </dgm:pt>
    <dgm:pt modelId="{B4D6FF7C-8D31-4BD2-87F0-69227C6EA277}" type="sibTrans" cxnId="{27DF4C14-EED9-493E-9CD4-3D94B101345C}">
      <dgm:prSet/>
      <dgm:spPr/>
      <dgm:t>
        <a:bodyPr/>
        <a:lstStyle/>
        <a:p>
          <a:endParaRPr lang="es-PE"/>
        </a:p>
      </dgm:t>
    </dgm:pt>
    <dgm:pt modelId="{FAB2A5C6-A322-4936-B6C3-09D8B001D395}">
      <dgm:prSet phldrT="[Texto]"/>
      <dgm:spPr/>
      <dgm:t>
        <a:bodyPr/>
        <a:lstStyle/>
        <a:p>
          <a:r>
            <a:rPr lang="es-PE" dirty="0"/>
            <a:t>Planificación</a:t>
          </a:r>
        </a:p>
      </dgm:t>
    </dgm:pt>
    <dgm:pt modelId="{CB2000E1-D9CF-4BB3-A052-FA8C91DBFA93}" type="parTrans" cxnId="{D8BA0A45-8895-4CD0-8491-C83E32E6ABEA}">
      <dgm:prSet/>
      <dgm:spPr/>
      <dgm:t>
        <a:bodyPr/>
        <a:lstStyle/>
        <a:p>
          <a:endParaRPr lang="es-PE"/>
        </a:p>
      </dgm:t>
    </dgm:pt>
    <dgm:pt modelId="{25E3224E-B86A-4849-A4FF-0E53A0A1A555}" type="sibTrans" cxnId="{D8BA0A45-8895-4CD0-8491-C83E32E6ABEA}">
      <dgm:prSet/>
      <dgm:spPr/>
      <dgm:t>
        <a:bodyPr/>
        <a:lstStyle/>
        <a:p>
          <a:endParaRPr lang="es-PE"/>
        </a:p>
      </dgm:t>
    </dgm:pt>
    <dgm:pt modelId="{3F809FFC-F72F-46AC-B538-4C667215713B}">
      <dgm:prSet phldrT="[Texto]"/>
      <dgm:spPr/>
      <dgm:t>
        <a:bodyPr/>
        <a:lstStyle/>
        <a:p>
          <a:r>
            <a:rPr lang="es-PE"/>
            <a:t>Gestión de Proyectos</a:t>
          </a:r>
        </a:p>
      </dgm:t>
    </dgm:pt>
    <dgm:pt modelId="{3179DCE1-4490-4086-BE1E-E8CACFB5D955}" type="parTrans" cxnId="{63449C56-7534-4BCF-B711-3197D7F2F281}">
      <dgm:prSet/>
      <dgm:spPr/>
      <dgm:t>
        <a:bodyPr/>
        <a:lstStyle/>
        <a:p>
          <a:endParaRPr lang="es-PE"/>
        </a:p>
      </dgm:t>
    </dgm:pt>
    <dgm:pt modelId="{C7B25720-D8C5-48E0-B0D6-0CB1CF3C0EAE}" type="sibTrans" cxnId="{63449C56-7534-4BCF-B711-3197D7F2F281}">
      <dgm:prSet/>
      <dgm:spPr/>
      <dgm:t>
        <a:bodyPr/>
        <a:lstStyle/>
        <a:p>
          <a:endParaRPr lang="es-PE"/>
        </a:p>
      </dgm:t>
    </dgm:pt>
    <dgm:pt modelId="{F8A54FD5-83E3-4458-8F03-6F29F86611CB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/>
            <a:t>MACROPROCESOS OPERATIVOS</a:t>
          </a:r>
        </a:p>
      </dgm:t>
    </dgm:pt>
    <dgm:pt modelId="{BA1EF242-680E-48FF-9E1C-F5C92399324E}" type="parTrans" cxnId="{47C854F8-6851-4F9C-82FF-842F03A85505}">
      <dgm:prSet/>
      <dgm:spPr/>
      <dgm:t>
        <a:bodyPr/>
        <a:lstStyle/>
        <a:p>
          <a:endParaRPr lang="es-PE"/>
        </a:p>
      </dgm:t>
    </dgm:pt>
    <dgm:pt modelId="{6FCA98AA-A0DE-41CF-AF00-6276882C0F44}" type="sibTrans" cxnId="{47C854F8-6851-4F9C-82FF-842F03A85505}">
      <dgm:prSet/>
      <dgm:spPr/>
      <dgm:t>
        <a:bodyPr/>
        <a:lstStyle/>
        <a:p>
          <a:endParaRPr lang="es-PE"/>
        </a:p>
      </dgm:t>
    </dgm:pt>
    <dgm:pt modelId="{9B160BBC-6BA1-4BBC-AACE-E1B77F9A5CCD}">
      <dgm:prSet phldrT="[Texto]"/>
      <dgm:spPr/>
      <dgm:t>
        <a:bodyPr/>
        <a:lstStyle/>
        <a:p>
          <a:r>
            <a:rPr lang="es-PE"/>
            <a:t>Gestión de Aseguramiento de la Calidad Educativa</a:t>
          </a:r>
        </a:p>
      </dgm:t>
    </dgm:pt>
    <dgm:pt modelId="{5E954CBE-EEED-4783-9496-88AB1042761F}" type="parTrans" cxnId="{D2A0CFED-5CC6-41F9-8E12-DE7E2A23C4CD}">
      <dgm:prSet/>
      <dgm:spPr/>
      <dgm:t>
        <a:bodyPr/>
        <a:lstStyle/>
        <a:p>
          <a:endParaRPr lang="es-PE"/>
        </a:p>
      </dgm:t>
    </dgm:pt>
    <dgm:pt modelId="{E8A2BCE2-9313-49FF-986E-068990C35FB9}" type="sibTrans" cxnId="{D2A0CFED-5CC6-41F9-8E12-DE7E2A23C4CD}">
      <dgm:prSet/>
      <dgm:spPr/>
      <dgm:t>
        <a:bodyPr/>
        <a:lstStyle/>
        <a:p>
          <a:endParaRPr lang="es-PE"/>
        </a:p>
      </dgm:t>
    </dgm:pt>
    <dgm:pt modelId="{C6C048D5-38F2-47B1-A850-57D00D657CB4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PE" b="1"/>
            <a:t>MACROPROCESOS DE SOPORTE</a:t>
          </a:r>
        </a:p>
      </dgm:t>
    </dgm:pt>
    <dgm:pt modelId="{548E76F6-72F1-41F2-9B8D-6E0A4A1C079A}" type="parTrans" cxnId="{3B21A6F2-A890-4209-8FCA-8E536B36961B}">
      <dgm:prSet/>
      <dgm:spPr/>
      <dgm:t>
        <a:bodyPr/>
        <a:lstStyle/>
        <a:p>
          <a:endParaRPr lang="es-PE"/>
        </a:p>
      </dgm:t>
    </dgm:pt>
    <dgm:pt modelId="{E9493D2C-78F5-45EE-AF33-BD08AC31C811}" type="sibTrans" cxnId="{3B21A6F2-A890-4209-8FCA-8E536B36961B}">
      <dgm:prSet/>
      <dgm:spPr/>
      <dgm:t>
        <a:bodyPr/>
        <a:lstStyle/>
        <a:p>
          <a:endParaRPr lang="es-PE"/>
        </a:p>
      </dgm:t>
    </dgm:pt>
    <dgm:pt modelId="{6518CA8F-3F40-46BF-B8CD-A5FB5F036867}">
      <dgm:prSet phldrT="[Texto]"/>
      <dgm:spPr/>
      <dgm:t>
        <a:bodyPr/>
        <a:lstStyle/>
        <a:p>
          <a:r>
            <a:rPr lang="es-PE"/>
            <a:t>Contabilidad y Presupuestos</a:t>
          </a:r>
        </a:p>
      </dgm:t>
    </dgm:pt>
    <dgm:pt modelId="{C8DF4C0B-E53C-4AAE-BA03-CC9FA55ED8FB}" type="parTrans" cxnId="{B6A3559D-FA84-4F29-97A6-87F919686E47}">
      <dgm:prSet/>
      <dgm:spPr/>
      <dgm:t>
        <a:bodyPr/>
        <a:lstStyle/>
        <a:p>
          <a:endParaRPr lang="es-PE"/>
        </a:p>
      </dgm:t>
    </dgm:pt>
    <dgm:pt modelId="{B06E044C-1C20-4432-B7CA-17A3EA9F3D69}" type="sibTrans" cxnId="{B6A3559D-FA84-4F29-97A6-87F919686E47}">
      <dgm:prSet/>
      <dgm:spPr/>
      <dgm:t>
        <a:bodyPr/>
        <a:lstStyle/>
        <a:p>
          <a:endParaRPr lang="es-PE"/>
        </a:p>
      </dgm:t>
    </dgm:pt>
    <dgm:pt modelId="{5C46D62E-D6FF-4EC8-8D11-2C0D9E1DA606}">
      <dgm:prSet phldrT="[Texto]"/>
      <dgm:spPr/>
      <dgm:t>
        <a:bodyPr/>
        <a:lstStyle/>
        <a:p>
          <a:r>
            <a:rPr lang="es-PE" dirty="0"/>
            <a:t>Gestión de Imagen Institucional y Donaciones</a:t>
          </a:r>
        </a:p>
      </dgm:t>
    </dgm:pt>
    <dgm:pt modelId="{EE75BC01-5606-4644-9FCC-2CDD86E07478}" type="parTrans" cxnId="{EED3C235-C1AE-4290-BCCB-F0309E8852D0}">
      <dgm:prSet/>
      <dgm:spPr/>
      <dgm:t>
        <a:bodyPr/>
        <a:lstStyle/>
        <a:p>
          <a:endParaRPr lang="es-PE"/>
        </a:p>
      </dgm:t>
    </dgm:pt>
    <dgm:pt modelId="{29D7CCFB-0C9D-4FAB-AF4E-B0D03B393CAF}" type="sibTrans" cxnId="{EED3C235-C1AE-4290-BCCB-F0309E8852D0}">
      <dgm:prSet/>
      <dgm:spPr/>
      <dgm:t>
        <a:bodyPr/>
        <a:lstStyle/>
        <a:p>
          <a:endParaRPr lang="es-PE"/>
        </a:p>
      </dgm:t>
    </dgm:pt>
    <dgm:pt modelId="{33B6BC8E-7E22-434E-B865-B3FD5972E837}">
      <dgm:prSet phldrT="[Texto]"/>
      <dgm:spPr/>
      <dgm:t>
        <a:bodyPr/>
        <a:lstStyle/>
        <a:p>
          <a:r>
            <a:rPr lang="es-PE"/>
            <a:t>Gestión de Orientación Pastoral</a:t>
          </a:r>
        </a:p>
      </dgm:t>
    </dgm:pt>
    <dgm:pt modelId="{5773A7B1-5803-4303-9F81-7201D56ED2B2}" type="parTrans" cxnId="{F84FD8EF-3442-4355-AFB2-5A49464BF1D1}">
      <dgm:prSet/>
      <dgm:spPr/>
      <dgm:t>
        <a:bodyPr/>
        <a:lstStyle/>
        <a:p>
          <a:endParaRPr lang="es-PE"/>
        </a:p>
      </dgm:t>
    </dgm:pt>
    <dgm:pt modelId="{AD9137D8-B618-474F-BBE2-AE1C748F633B}" type="sibTrans" cxnId="{F84FD8EF-3442-4355-AFB2-5A49464BF1D1}">
      <dgm:prSet/>
      <dgm:spPr/>
      <dgm:t>
        <a:bodyPr/>
        <a:lstStyle/>
        <a:p>
          <a:endParaRPr lang="es-PE"/>
        </a:p>
      </dgm:t>
    </dgm:pt>
    <dgm:pt modelId="{830C1A4F-EC6D-477A-98AF-23761355051F}">
      <dgm:prSet phldrT="[Texto]"/>
      <dgm:spPr/>
      <dgm:t>
        <a:bodyPr/>
        <a:lstStyle/>
        <a:p>
          <a:r>
            <a:rPr lang="es-PE"/>
            <a:t>Gestión de Educación Rural</a:t>
          </a:r>
        </a:p>
      </dgm:t>
    </dgm:pt>
    <dgm:pt modelId="{BED871CE-8393-447C-BBA4-545EA5BC918F}" type="parTrans" cxnId="{D4C17EA0-9DA7-4E06-8FCF-439A5EE5BE8F}">
      <dgm:prSet/>
      <dgm:spPr/>
      <dgm:t>
        <a:bodyPr/>
        <a:lstStyle/>
        <a:p>
          <a:endParaRPr lang="es-PE"/>
        </a:p>
      </dgm:t>
    </dgm:pt>
    <dgm:pt modelId="{2EA61EC9-2632-4E4D-A54D-32E17B3969DC}" type="sibTrans" cxnId="{D4C17EA0-9DA7-4E06-8FCF-439A5EE5BE8F}">
      <dgm:prSet/>
      <dgm:spPr/>
      <dgm:t>
        <a:bodyPr/>
        <a:lstStyle/>
        <a:p>
          <a:endParaRPr lang="es-PE"/>
        </a:p>
      </dgm:t>
    </dgm:pt>
    <dgm:pt modelId="{4E2C4ABA-6CDD-4A68-8C68-1E2FEBD81286}">
      <dgm:prSet phldrT="[Texto]"/>
      <dgm:spPr/>
      <dgm:t>
        <a:bodyPr/>
        <a:lstStyle/>
        <a:p>
          <a:r>
            <a:rPr lang="es-PE"/>
            <a:t>Gestión de Abastecimiento</a:t>
          </a:r>
        </a:p>
      </dgm:t>
    </dgm:pt>
    <dgm:pt modelId="{4CBD9583-302F-40FE-A8ED-856DEC30A72C}" type="parTrans" cxnId="{545A7DEA-9830-4948-BFC9-F89C0EB11AE1}">
      <dgm:prSet/>
      <dgm:spPr/>
      <dgm:t>
        <a:bodyPr/>
        <a:lstStyle/>
        <a:p>
          <a:endParaRPr lang="es-PE"/>
        </a:p>
      </dgm:t>
    </dgm:pt>
    <dgm:pt modelId="{E5AC504B-7BDC-4A8B-8097-A7C5D6860945}" type="sibTrans" cxnId="{545A7DEA-9830-4948-BFC9-F89C0EB11AE1}">
      <dgm:prSet/>
      <dgm:spPr/>
      <dgm:t>
        <a:bodyPr/>
        <a:lstStyle/>
        <a:p>
          <a:endParaRPr lang="es-PE"/>
        </a:p>
      </dgm:t>
    </dgm:pt>
    <dgm:pt modelId="{94580E0C-79B9-40F1-AE82-B8FF91C03E87}">
      <dgm:prSet phldrT="[Texto]"/>
      <dgm:spPr/>
      <dgm:t>
        <a:bodyPr/>
        <a:lstStyle/>
        <a:p>
          <a:r>
            <a:rPr lang="es-PE"/>
            <a:t>Gestión de Obras Civiles</a:t>
          </a:r>
        </a:p>
      </dgm:t>
    </dgm:pt>
    <dgm:pt modelId="{2F2C1487-4DA2-4E7B-8BAF-8ADBA20BA867}" type="parTrans" cxnId="{B1E4B84D-6C69-4BD5-A0EE-71C857A52E1C}">
      <dgm:prSet/>
      <dgm:spPr/>
      <dgm:t>
        <a:bodyPr/>
        <a:lstStyle/>
        <a:p>
          <a:endParaRPr lang="es-PE"/>
        </a:p>
      </dgm:t>
    </dgm:pt>
    <dgm:pt modelId="{671A781E-CE3A-4E2E-8D33-578EE62C4D82}" type="sibTrans" cxnId="{B1E4B84D-6C69-4BD5-A0EE-71C857A52E1C}">
      <dgm:prSet/>
      <dgm:spPr/>
      <dgm:t>
        <a:bodyPr/>
        <a:lstStyle/>
        <a:p>
          <a:endParaRPr lang="es-PE"/>
        </a:p>
      </dgm:t>
    </dgm:pt>
    <dgm:pt modelId="{739434F4-A072-44CB-85AA-536C73F5616F}">
      <dgm:prSet phldrT="[Texto]"/>
      <dgm:spPr/>
      <dgm:t>
        <a:bodyPr/>
        <a:lstStyle/>
        <a:p>
          <a:r>
            <a:rPr lang="es-PE"/>
            <a:t>Gestión de Recursos Humanos</a:t>
          </a:r>
        </a:p>
      </dgm:t>
    </dgm:pt>
    <dgm:pt modelId="{A890BF67-86A1-49D5-9F12-5895D73C26B3}" type="parTrans" cxnId="{5A1AA12F-35CC-4645-AD5E-5DF331D1B092}">
      <dgm:prSet/>
      <dgm:spPr/>
      <dgm:t>
        <a:bodyPr/>
        <a:lstStyle/>
        <a:p>
          <a:endParaRPr lang="es-PE"/>
        </a:p>
      </dgm:t>
    </dgm:pt>
    <dgm:pt modelId="{AA46A07E-B116-4276-A06B-A231F02B0E29}" type="sibTrans" cxnId="{5A1AA12F-35CC-4645-AD5E-5DF331D1B092}">
      <dgm:prSet/>
      <dgm:spPr/>
      <dgm:t>
        <a:bodyPr/>
        <a:lstStyle/>
        <a:p>
          <a:endParaRPr lang="es-PE"/>
        </a:p>
      </dgm:t>
    </dgm:pt>
    <dgm:pt modelId="{DB38F9BD-B3F7-4FD1-B9EE-CBED2471F2ED}">
      <dgm:prSet phldrT="[Texto]"/>
      <dgm:spPr/>
      <dgm:t>
        <a:bodyPr/>
        <a:lstStyle/>
        <a:p>
          <a:r>
            <a:rPr lang="es-PE"/>
            <a:t>Gestión de Control de Pagos</a:t>
          </a:r>
        </a:p>
      </dgm:t>
    </dgm:pt>
    <dgm:pt modelId="{AD3D7868-CA84-473B-88A6-C6D69AE61B93}" type="parTrans" cxnId="{DCE8B8E3-4E28-425F-B5F1-46126BD07076}">
      <dgm:prSet/>
      <dgm:spPr/>
      <dgm:t>
        <a:bodyPr/>
        <a:lstStyle/>
        <a:p>
          <a:endParaRPr lang="es-PE"/>
        </a:p>
      </dgm:t>
    </dgm:pt>
    <dgm:pt modelId="{094C81B2-25DE-4E70-8710-ACE3CA5FB415}" type="sibTrans" cxnId="{DCE8B8E3-4E28-425F-B5F1-46126BD07076}">
      <dgm:prSet/>
      <dgm:spPr/>
      <dgm:t>
        <a:bodyPr/>
        <a:lstStyle/>
        <a:p>
          <a:endParaRPr lang="es-PE"/>
        </a:p>
      </dgm:t>
    </dgm:pt>
    <dgm:pt modelId="{5F05B64E-AEA1-4433-B7D7-BA82770744EB}" type="pres">
      <dgm:prSet presAssocID="{761B09D6-5962-44D9-B5F8-A43FDE727E7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45FB243-183C-417D-BA59-DE2A7FFB02FB}" type="pres">
      <dgm:prSet presAssocID="{C6C048D5-38F2-47B1-A850-57D00D657CB4}" presName="boxAndChildren" presStyleCnt="0"/>
      <dgm:spPr/>
    </dgm:pt>
    <dgm:pt modelId="{3DF29A53-647A-416E-9153-DB90A84EA24C}" type="pres">
      <dgm:prSet presAssocID="{C6C048D5-38F2-47B1-A850-57D00D657CB4}" presName="parentTextBox" presStyleLbl="node1" presStyleIdx="0" presStyleCnt="3"/>
      <dgm:spPr/>
      <dgm:t>
        <a:bodyPr/>
        <a:lstStyle/>
        <a:p>
          <a:endParaRPr lang="es-PE"/>
        </a:p>
      </dgm:t>
    </dgm:pt>
    <dgm:pt modelId="{DB4685DB-31FE-4C6D-B083-47C99D50B161}" type="pres">
      <dgm:prSet presAssocID="{C6C048D5-38F2-47B1-A850-57D00D657CB4}" presName="entireBox" presStyleLbl="node1" presStyleIdx="0" presStyleCnt="3"/>
      <dgm:spPr/>
      <dgm:t>
        <a:bodyPr/>
        <a:lstStyle/>
        <a:p>
          <a:endParaRPr lang="es-PE"/>
        </a:p>
      </dgm:t>
    </dgm:pt>
    <dgm:pt modelId="{57C1E7BA-EBE9-4C40-8AD8-0C73AC1CBED4}" type="pres">
      <dgm:prSet presAssocID="{C6C048D5-38F2-47B1-A850-57D00D657CB4}" presName="descendantBox" presStyleCnt="0"/>
      <dgm:spPr/>
    </dgm:pt>
    <dgm:pt modelId="{FB244897-546C-4774-889C-E3DDC636EDB6}" type="pres">
      <dgm:prSet presAssocID="{6518CA8F-3F40-46BF-B8CD-A5FB5F036867}" presName="childTextBox" presStyleLbl="f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61DC849-A0A7-4511-945F-CB7926E026ED}" type="pres">
      <dgm:prSet presAssocID="{4E2C4ABA-6CDD-4A68-8C68-1E2FEBD81286}" presName="childTextBox" presStyleLbl="f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CB82FB-42CA-4BEC-B6F7-FF580849ECC9}" type="pres">
      <dgm:prSet presAssocID="{94580E0C-79B9-40F1-AE82-B8FF91C03E87}" presName="childTextBox" presStyleLbl="f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79A47CA-AD29-4184-B309-360C6AFC59F8}" type="pres">
      <dgm:prSet presAssocID="{739434F4-A072-44CB-85AA-536C73F5616F}" presName="childTextBox" presStyleLbl="f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4362E6E-6081-453D-A719-7A789B665C77}" type="pres">
      <dgm:prSet presAssocID="{DB38F9BD-B3F7-4FD1-B9EE-CBED2471F2ED}" presName="childTextBox" presStyleLbl="f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DBE11EC-E1AD-46A2-932D-B1816E7A8853}" type="pres">
      <dgm:prSet presAssocID="{6FCA98AA-A0DE-41CF-AF00-6276882C0F44}" presName="sp" presStyleCnt="0"/>
      <dgm:spPr/>
    </dgm:pt>
    <dgm:pt modelId="{B0C87D02-4251-4A99-BD5E-88DBD207233D}" type="pres">
      <dgm:prSet presAssocID="{F8A54FD5-83E3-4458-8F03-6F29F86611CB}" presName="arrowAndChildren" presStyleCnt="0"/>
      <dgm:spPr/>
    </dgm:pt>
    <dgm:pt modelId="{17A53EF8-07B0-4AFD-9F1C-C28FE9C2FD77}" type="pres">
      <dgm:prSet presAssocID="{F8A54FD5-83E3-4458-8F03-6F29F86611CB}" presName="parentTextArrow" presStyleLbl="node1" presStyleIdx="0" presStyleCnt="3"/>
      <dgm:spPr/>
      <dgm:t>
        <a:bodyPr/>
        <a:lstStyle/>
        <a:p>
          <a:endParaRPr lang="es-PE"/>
        </a:p>
      </dgm:t>
    </dgm:pt>
    <dgm:pt modelId="{F897B8A4-2593-479E-A097-7767919DDC0B}" type="pres">
      <dgm:prSet presAssocID="{F8A54FD5-83E3-4458-8F03-6F29F86611CB}" presName="arrow" presStyleLbl="node1" presStyleIdx="1" presStyleCnt="3"/>
      <dgm:spPr/>
      <dgm:t>
        <a:bodyPr/>
        <a:lstStyle/>
        <a:p>
          <a:endParaRPr lang="es-PE"/>
        </a:p>
      </dgm:t>
    </dgm:pt>
    <dgm:pt modelId="{D2CAE91C-7F0A-4DC9-BF27-6D1C72898A2C}" type="pres">
      <dgm:prSet presAssocID="{F8A54FD5-83E3-4458-8F03-6F29F86611CB}" presName="descendantArrow" presStyleCnt="0"/>
      <dgm:spPr/>
    </dgm:pt>
    <dgm:pt modelId="{FA36ABE6-F1E1-4C74-9871-665B3044B504}" type="pres">
      <dgm:prSet presAssocID="{9B160BBC-6BA1-4BBC-AACE-E1B77F9A5CCD}" presName="childTextArrow" presStyleLbl="f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C725BD7-6D47-4804-89FE-13813260BABB}" type="pres">
      <dgm:prSet presAssocID="{33B6BC8E-7E22-434E-B865-B3FD5972E837}" presName="childTextArrow" presStyleLbl="f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F29972D-E67C-4839-828B-6EBDB8DEAAEE}" type="pres">
      <dgm:prSet presAssocID="{830C1A4F-EC6D-477A-98AF-23761355051F}" presName="childTextArrow" presStyleLbl="f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BE3C7F-CA6D-4882-A7F3-DDB28984B09C}" type="pres">
      <dgm:prSet presAssocID="{B4D6FF7C-8D31-4BD2-87F0-69227C6EA277}" presName="sp" presStyleCnt="0"/>
      <dgm:spPr/>
    </dgm:pt>
    <dgm:pt modelId="{96FDB310-9468-4A79-8E54-44D67FC2F17C}" type="pres">
      <dgm:prSet presAssocID="{D97587B0-688C-49F9-B27E-39D6FC1F0BFA}" presName="arrowAndChildren" presStyleCnt="0"/>
      <dgm:spPr/>
    </dgm:pt>
    <dgm:pt modelId="{6CB7C739-81C9-4ED6-9536-2C266FC5348F}" type="pres">
      <dgm:prSet presAssocID="{D97587B0-688C-49F9-B27E-39D6FC1F0BFA}" presName="parentTextArrow" presStyleLbl="node1" presStyleIdx="1" presStyleCnt="3"/>
      <dgm:spPr/>
      <dgm:t>
        <a:bodyPr/>
        <a:lstStyle/>
        <a:p>
          <a:endParaRPr lang="es-PE"/>
        </a:p>
      </dgm:t>
    </dgm:pt>
    <dgm:pt modelId="{C426628A-1D98-44AD-9F04-FBB0C7AD99D0}" type="pres">
      <dgm:prSet presAssocID="{D97587B0-688C-49F9-B27E-39D6FC1F0BFA}" presName="arrow" presStyleLbl="node1" presStyleIdx="2" presStyleCnt="3"/>
      <dgm:spPr/>
      <dgm:t>
        <a:bodyPr/>
        <a:lstStyle/>
        <a:p>
          <a:endParaRPr lang="es-PE"/>
        </a:p>
      </dgm:t>
    </dgm:pt>
    <dgm:pt modelId="{9E96C6CC-000C-4B30-AA35-41D1BF24F928}" type="pres">
      <dgm:prSet presAssocID="{D97587B0-688C-49F9-B27E-39D6FC1F0BFA}" presName="descendantArrow" presStyleCnt="0"/>
      <dgm:spPr/>
    </dgm:pt>
    <dgm:pt modelId="{FFB4A47F-A657-4040-B9D3-1308F7B37399}" type="pres">
      <dgm:prSet presAssocID="{FAB2A5C6-A322-4936-B6C3-09D8B001D395}" presName="childTextArrow" presStyleLbl="f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D32854F-6F3A-4635-B9E3-EE36855DB5F8}" type="pres">
      <dgm:prSet presAssocID="{5C46D62E-D6FF-4EC8-8D11-2C0D9E1DA606}" presName="childTextArrow" presStyleLbl="f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A706083-A83F-4AE2-9AEF-DDC4FEE62578}" type="pres">
      <dgm:prSet presAssocID="{3F809FFC-F72F-46AC-B538-4C667215713B}" presName="childTextArrow" presStyleLbl="f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2A0CFED-5CC6-41F9-8E12-DE7E2A23C4CD}" srcId="{F8A54FD5-83E3-4458-8F03-6F29F86611CB}" destId="{9B160BBC-6BA1-4BBC-AACE-E1B77F9A5CCD}" srcOrd="0" destOrd="0" parTransId="{5E954CBE-EEED-4783-9496-88AB1042761F}" sibTransId="{E8A2BCE2-9313-49FF-986E-068990C35FB9}"/>
    <dgm:cxn modelId="{9FE60020-2DD0-468A-9066-7718F53CA6CE}" type="presOf" srcId="{830C1A4F-EC6D-477A-98AF-23761355051F}" destId="{0F29972D-E67C-4839-828B-6EBDB8DEAAEE}" srcOrd="0" destOrd="0" presId="urn:microsoft.com/office/officeart/2005/8/layout/process4"/>
    <dgm:cxn modelId="{12175EF7-CFDF-4752-B158-9A891FEC729B}" type="presOf" srcId="{6518CA8F-3F40-46BF-B8CD-A5FB5F036867}" destId="{FB244897-546C-4774-889C-E3DDC636EDB6}" srcOrd="0" destOrd="0" presId="urn:microsoft.com/office/officeart/2005/8/layout/process4"/>
    <dgm:cxn modelId="{F84FD8EF-3442-4355-AFB2-5A49464BF1D1}" srcId="{F8A54FD5-83E3-4458-8F03-6F29F86611CB}" destId="{33B6BC8E-7E22-434E-B865-B3FD5972E837}" srcOrd="1" destOrd="0" parTransId="{5773A7B1-5803-4303-9F81-7201D56ED2B2}" sibTransId="{AD9137D8-B618-474F-BBE2-AE1C748F633B}"/>
    <dgm:cxn modelId="{038C4C7A-EBAF-4E03-A161-8E8D0FF3261A}" type="presOf" srcId="{94580E0C-79B9-40F1-AE82-B8FF91C03E87}" destId="{5BCB82FB-42CA-4BEC-B6F7-FF580849ECC9}" srcOrd="0" destOrd="0" presId="urn:microsoft.com/office/officeart/2005/8/layout/process4"/>
    <dgm:cxn modelId="{DCE8B8E3-4E28-425F-B5F1-46126BD07076}" srcId="{C6C048D5-38F2-47B1-A850-57D00D657CB4}" destId="{DB38F9BD-B3F7-4FD1-B9EE-CBED2471F2ED}" srcOrd="4" destOrd="0" parTransId="{AD3D7868-CA84-473B-88A6-C6D69AE61B93}" sibTransId="{094C81B2-25DE-4E70-8710-ACE3CA5FB415}"/>
    <dgm:cxn modelId="{E1D6E764-724A-4A91-BE5D-9C60679A4A7F}" type="presOf" srcId="{33B6BC8E-7E22-434E-B865-B3FD5972E837}" destId="{6C725BD7-6D47-4804-89FE-13813260BABB}" srcOrd="0" destOrd="0" presId="urn:microsoft.com/office/officeart/2005/8/layout/process4"/>
    <dgm:cxn modelId="{C9750BAD-901D-45AA-B82D-53A983308AAA}" type="presOf" srcId="{C6C048D5-38F2-47B1-A850-57D00D657CB4}" destId="{DB4685DB-31FE-4C6D-B083-47C99D50B161}" srcOrd="1" destOrd="0" presId="urn:microsoft.com/office/officeart/2005/8/layout/process4"/>
    <dgm:cxn modelId="{B6A3559D-FA84-4F29-97A6-87F919686E47}" srcId="{C6C048D5-38F2-47B1-A850-57D00D657CB4}" destId="{6518CA8F-3F40-46BF-B8CD-A5FB5F036867}" srcOrd="0" destOrd="0" parTransId="{C8DF4C0B-E53C-4AAE-BA03-CC9FA55ED8FB}" sibTransId="{B06E044C-1C20-4432-B7CA-17A3EA9F3D69}"/>
    <dgm:cxn modelId="{5E9148C5-7AE4-4DD6-B48E-754C3085F12C}" type="presOf" srcId="{5C46D62E-D6FF-4EC8-8D11-2C0D9E1DA606}" destId="{2D32854F-6F3A-4635-B9E3-EE36855DB5F8}" srcOrd="0" destOrd="0" presId="urn:microsoft.com/office/officeart/2005/8/layout/process4"/>
    <dgm:cxn modelId="{DFF29B03-9D84-4FC6-9823-76BB86D8809C}" type="presOf" srcId="{761B09D6-5962-44D9-B5F8-A43FDE727E74}" destId="{5F05B64E-AEA1-4433-B7D7-BA82770744EB}" srcOrd="0" destOrd="0" presId="urn:microsoft.com/office/officeart/2005/8/layout/process4"/>
    <dgm:cxn modelId="{D8BA0A45-8895-4CD0-8491-C83E32E6ABEA}" srcId="{D97587B0-688C-49F9-B27E-39D6FC1F0BFA}" destId="{FAB2A5C6-A322-4936-B6C3-09D8B001D395}" srcOrd="0" destOrd="0" parTransId="{CB2000E1-D9CF-4BB3-A052-FA8C91DBFA93}" sibTransId="{25E3224E-B86A-4849-A4FF-0E53A0A1A555}"/>
    <dgm:cxn modelId="{545A7DEA-9830-4948-BFC9-F89C0EB11AE1}" srcId="{C6C048D5-38F2-47B1-A850-57D00D657CB4}" destId="{4E2C4ABA-6CDD-4A68-8C68-1E2FEBD81286}" srcOrd="1" destOrd="0" parTransId="{4CBD9583-302F-40FE-A8ED-856DEC30A72C}" sibTransId="{E5AC504B-7BDC-4A8B-8097-A7C5D6860945}"/>
    <dgm:cxn modelId="{63449C56-7534-4BCF-B711-3197D7F2F281}" srcId="{D97587B0-688C-49F9-B27E-39D6FC1F0BFA}" destId="{3F809FFC-F72F-46AC-B538-4C667215713B}" srcOrd="2" destOrd="0" parTransId="{3179DCE1-4490-4086-BE1E-E8CACFB5D955}" sibTransId="{C7B25720-D8C5-48E0-B0D6-0CB1CF3C0EAE}"/>
    <dgm:cxn modelId="{3DB2611A-05DD-4234-8376-1BFC54E4F734}" type="presOf" srcId="{D97587B0-688C-49F9-B27E-39D6FC1F0BFA}" destId="{6CB7C739-81C9-4ED6-9536-2C266FC5348F}" srcOrd="0" destOrd="0" presId="urn:microsoft.com/office/officeart/2005/8/layout/process4"/>
    <dgm:cxn modelId="{EDD620B1-DD63-4BB9-B3D3-E29EF18E44B0}" type="presOf" srcId="{4E2C4ABA-6CDD-4A68-8C68-1E2FEBD81286}" destId="{B61DC849-A0A7-4511-945F-CB7926E026ED}" srcOrd="0" destOrd="0" presId="urn:microsoft.com/office/officeart/2005/8/layout/process4"/>
    <dgm:cxn modelId="{3B21A6F2-A890-4209-8FCA-8E536B36961B}" srcId="{761B09D6-5962-44D9-B5F8-A43FDE727E74}" destId="{C6C048D5-38F2-47B1-A850-57D00D657CB4}" srcOrd="2" destOrd="0" parTransId="{548E76F6-72F1-41F2-9B8D-6E0A4A1C079A}" sibTransId="{E9493D2C-78F5-45EE-AF33-BD08AC31C811}"/>
    <dgm:cxn modelId="{EED3C235-C1AE-4290-BCCB-F0309E8852D0}" srcId="{D97587B0-688C-49F9-B27E-39D6FC1F0BFA}" destId="{5C46D62E-D6FF-4EC8-8D11-2C0D9E1DA606}" srcOrd="1" destOrd="0" parTransId="{EE75BC01-5606-4644-9FCC-2CDD86E07478}" sibTransId="{29D7CCFB-0C9D-4FAB-AF4E-B0D03B393CAF}"/>
    <dgm:cxn modelId="{27DF4C14-EED9-493E-9CD4-3D94B101345C}" srcId="{761B09D6-5962-44D9-B5F8-A43FDE727E74}" destId="{D97587B0-688C-49F9-B27E-39D6FC1F0BFA}" srcOrd="0" destOrd="0" parTransId="{240E5CF8-0364-41F8-A528-9204EC4EDDBA}" sibTransId="{B4D6FF7C-8D31-4BD2-87F0-69227C6EA277}"/>
    <dgm:cxn modelId="{E9B01E77-3EB1-4DD5-AFC7-A90672A58B90}" type="presOf" srcId="{C6C048D5-38F2-47B1-A850-57D00D657CB4}" destId="{3DF29A53-647A-416E-9153-DB90A84EA24C}" srcOrd="0" destOrd="0" presId="urn:microsoft.com/office/officeart/2005/8/layout/process4"/>
    <dgm:cxn modelId="{26F3DAEA-CED2-4357-8A66-014AF187D8F9}" type="presOf" srcId="{F8A54FD5-83E3-4458-8F03-6F29F86611CB}" destId="{17A53EF8-07B0-4AFD-9F1C-C28FE9C2FD77}" srcOrd="0" destOrd="0" presId="urn:microsoft.com/office/officeart/2005/8/layout/process4"/>
    <dgm:cxn modelId="{3BF775A0-21FC-4804-AECD-C5BDD0810950}" type="presOf" srcId="{739434F4-A072-44CB-85AA-536C73F5616F}" destId="{579A47CA-AD29-4184-B309-360C6AFC59F8}" srcOrd="0" destOrd="0" presId="urn:microsoft.com/office/officeart/2005/8/layout/process4"/>
    <dgm:cxn modelId="{B1E4B84D-6C69-4BD5-A0EE-71C857A52E1C}" srcId="{C6C048D5-38F2-47B1-A850-57D00D657CB4}" destId="{94580E0C-79B9-40F1-AE82-B8FF91C03E87}" srcOrd="2" destOrd="0" parTransId="{2F2C1487-4DA2-4E7B-8BAF-8ADBA20BA867}" sibTransId="{671A781E-CE3A-4E2E-8D33-578EE62C4D82}"/>
    <dgm:cxn modelId="{EB2D8988-BAE8-42E8-90D7-E8DBA5FA0EEB}" type="presOf" srcId="{3F809FFC-F72F-46AC-B538-4C667215713B}" destId="{DA706083-A83F-4AE2-9AEF-DDC4FEE62578}" srcOrd="0" destOrd="0" presId="urn:microsoft.com/office/officeart/2005/8/layout/process4"/>
    <dgm:cxn modelId="{5A1AA12F-35CC-4645-AD5E-5DF331D1B092}" srcId="{C6C048D5-38F2-47B1-A850-57D00D657CB4}" destId="{739434F4-A072-44CB-85AA-536C73F5616F}" srcOrd="3" destOrd="0" parTransId="{A890BF67-86A1-49D5-9F12-5895D73C26B3}" sibTransId="{AA46A07E-B116-4276-A06B-A231F02B0E29}"/>
    <dgm:cxn modelId="{47C854F8-6851-4F9C-82FF-842F03A85505}" srcId="{761B09D6-5962-44D9-B5F8-A43FDE727E74}" destId="{F8A54FD5-83E3-4458-8F03-6F29F86611CB}" srcOrd="1" destOrd="0" parTransId="{BA1EF242-680E-48FF-9E1C-F5C92399324E}" sibTransId="{6FCA98AA-A0DE-41CF-AF00-6276882C0F44}"/>
    <dgm:cxn modelId="{D4C17EA0-9DA7-4E06-8FCF-439A5EE5BE8F}" srcId="{F8A54FD5-83E3-4458-8F03-6F29F86611CB}" destId="{830C1A4F-EC6D-477A-98AF-23761355051F}" srcOrd="2" destOrd="0" parTransId="{BED871CE-8393-447C-BBA4-545EA5BC918F}" sibTransId="{2EA61EC9-2632-4E4D-A54D-32E17B3969DC}"/>
    <dgm:cxn modelId="{C72953EE-53A8-4FFA-AE9E-86287040D36A}" type="presOf" srcId="{DB38F9BD-B3F7-4FD1-B9EE-CBED2471F2ED}" destId="{94362E6E-6081-453D-A719-7A789B665C77}" srcOrd="0" destOrd="0" presId="urn:microsoft.com/office/officeart/2005/8/layout/process4"/>
    <dgm:cxn modelId="{753FBBF5-133E-4907-A386-DAF927C7C325}" type="presOf" srcId="{F8A54FD5-83E3-4458-8F03-6F29F86611CB}" destId="{F897B8A4-2593-479E-A097-7767919DDC0B}" srcOrd="1" destOrd="0" presId="urn:microsoft.com/office/officeart/2005/8/layout/process4"/>
    <dgm:cxn modelId="{48AF46A7-2B4B-45E7-B8BC-51AE8C222FF2}" type="presOf" srcId="{FAB2A5C6-A322-4936-B6C3-09D8B001D395}" destId="{FFB4A47F-A657-4040-B9D3-1308F7B37399}" srcOrd="0" destOrd="0" presId="urn:microsoft.com/office/officeart/2005/8/layout/process4"/>
    <dgm:cxn modelId="{5C2C2E06-0CE6-4877-87E8-848C4F240A08}" type="presOf" srcId="{9B160BBC-6BA1-4BBC-AACE-E1B77F9A5CCD}" destId="{FA36ABE6-F1E1-4C74-9871-665B3044B504}" srcOrd="0" destOrd="0" presId="urn:microsoft.com/office/officeart/2005/8/layout/process4"/>
    <dgm:cxn modelId="{BB586B79-14BF-4D94-8F0D-574C2C28407A}" type="presOf" srcId="{D97587B0-688C-49F9-B27E-39D6FC1F0BFA}" destId="{C426628A-1D98-44AD-9F04-FBB0C7AD99D0}" srcOrd="1" destOrd="0" presId="urn:microsoft.com/office/officeart/2005/8/layout/process4"/>
    <dgm:cxn modelId="{C254E85A-68E8-4910-ADFA-0DA2362F0AB1}" type="presParOf" srcId="{5F05B64E-AEA1-4433-B7D7-BA82770744EB}" destId="{945FB243-183C-417D-BA59-DE2A7FFB02FB}" srcOrd="0" destOrd="0" presId="urn:microsoft.com/office/officeart/2005/8/layout/process4"/>
    <dgm:cxn modelId="{88714DE6-6827-40F3-B305-3348DFA74E2B}" type="presParOf" srcId="{945FB243-183C-417D-BA59-DE2A7FFB02FB}" destId="{3DF29A53-647A-416E-9153-DB90A84EA24C}" srcOrd="0" destOrd="0" presId="urn:microsoft.com/office/officeart/2005/8/layout/process4"/>
    <dgm:cxn modelId="{14A69CEB-BDCC-44DE-833C-DC114C4E09E0}" type="presParOf" srcId="{945FB243-183C-417D-BA59-DE2A7FFB02FB}" destId="{DB4685DB-31FE-4C6D-B083-47C99D50B161}" srcOrd="1" destOrd="0" presId="urn:microsoft.com/office/officeart/2005/8/layout/process4"/>
    <dgm:cxn modelId="{A83B5016-04CF-4C89-A855-3DCCEE4A204E}" type="presParOf" srcId="{945FB243-183C-417D-BA59-DE2A7FFB02FB}" destId="{57C1E7BA-EBE9-4C40-8AD8-0C73AC1CBED4}" srcOrd="2" destOrd="0" presId="urn:microsoft.com/office/officeart/2005/8/layout/process4"/>
    <dgm:cxn modelId="{9A54DBCF-3AE0-4CA1-9E1D-08E5D826FB65}" type="presParOf" srcId="{57C1E7BA-EBE9-4C40-8AD8-0C73AC1CBED4}" destId="{FB244897-546C-4774-889C-E3DDC636EDB6}" srcOrd="0" destOrd="0" presId="urn:microsoft.com/office/officeart/2005/8/layout/process4"/>
    <dgm:cxn modelId="{AD48C8CF-1B1F-48A7-B9E2-4554E49AFAF9}" type="presParOf" srcId="{57C1E7BA-EBE9-4C40-8AD8-0C73AC1CBED4}" destId="{B61DC849-A0A7-4511-945F-CB7926E026ED}" srcOrd="1" destOrd="0" presId="urn:microsoft.com/office/officeart/2005/8/layout/process4"/>
    <dgm:cxn modelId="{A39523D4-D4FB-476E-A3D5-BEDCC09527B9}" type="presParOf" srcId="{57C1E7BA-EBE9-4C40-8AD8-0C73AC1CBED4}" destId="{5BCB82FB-42CA-4BEC-B6F7-FF580849ECC9}" srcOrd="2" destOrd="0" presId="urn:microsoft.com/office/officeart/2005/8/layout/process4"/>
    <dgm:cxn modelId="{E7182D94-FD98-4F73-A7B2-9C4DB45445C9}" type="presParOf" srcId="{57C1E7BA-EBE9-4C40-8AD8-0C73AC1CBED4}" destId="{579A47CA-AD29-4184-B309-360C6AFC59F8}" srcOrd="3" destOrd="0" presId="urn:microsoft.com/office/officeart/2005/8/layout/process4"/>
    <dgm:cxn modelId="{5261AE8A-1873-4937-A960-164625BA54D1}" type="presParOf" srcId="{57C1E7BA-EBE9-4C40-8AD8-0C73AC1CBED4}" destId="{94362E6E-6081-453D-A719-7A789B665C77}" srcOrd="4" destOrd="0" presId="urn:microsoft.com/office/officeart/2005/8/layout/process4"/>
    <dgm:cxn modelId="{C877BAD0-31E2-423A-AC14-E2FD4297A095}" type="presParOf" srcId="{5F05B64E-AEA1-4433-B7D7-BA82770744EB}" destId="{0DBE11EC-E1AD-46A2-932D-B1816E7A8853}" srcOrd="1" destOrd="0" presId="urn:microsoft.com/office/officeart/2005/8/layout/process4"/>
    <dgm:cxn modelId="{9E00EFBF-B1F3-41E8-A62A-1C5D3CEB12A5}" type="presParOf" srcId="{5F05B64E-AEA1-4433-B7D7-BA82770744EB}" destId="{B0C87D02-4251-4A99-BD5E-88DBD207233D}" srcOrd="2" destOrd="0" presId="urn:microsoft.com/office/officeart/2005/8/layout/process4"/>
    <dgm:cxn modelId="{20E0CF87-8F6D-4414-A808-049F2D2B08CB}" type="presParOf" srcId="{B0C87D02-4251-4A99-BD5E-88DBD207233D}" destId="{17A53EF8-07B0-4AFD-9F1C-C28FE9C2FD77}" srcOrd="0" destOrd="0" presId="urn:microsoft.com/office/officeart/2005/8/layout/process4"/>
    <dgm:cxn modelId="{01A78325-14C7-410F-87BB-2DEC354301FD}" type="presParOf" srcId="{B0C87D02-4251-4A99-BD5E-88DBD207233D}" destId="{F897B8A4-2593-479E-A097-7767919DDC0B}" srcOrd="1" destOrd="0" presId="urn:microsoft.com/office/officeart/2005/8/layout/process4"/>
    <dgm:cxn modelId="{36FE72CE-FB6B-466E-A2D9-1A56E38ED6F1}" type="presParOf" srcId="{B0C87D02-4251-4A99-BD5E-88DBD207233D}" destId="{D2CAE91C-7F0A-4DC9-BF27-6D1C72898A2C}" srcOrd="2" destOrd="0" presId="urn:microsoft.com/office/officeart/2005/8/layout/process4"/>
    <dgm:cxn modelId="{A77D0104-500E-421E-8F10-8BE2BFF990CB}" type="presParOf" srcId="{D2CAE91C-7F0A-4DC9-BF27-6D1C72898A2C}" destId="{FA36ABE6-F1E1-4C74-9871-665B3044B504}" srcOrd="0" destOrd="0" presId="urn:microsoft.com/office/officeart/2005/8/layout/process4"/>
    <dgm:cxn modelId="{40E246EC-9D1E-420A-A699-D81D4C4D5FE2}" type="presParOf" srcId="{D2CAE91C-7F0A-4DC9-BF27-6D1C72898A2C}" destId="{6C725BD7-6D47-4804-89FE-13813260BABB}" srcOrd="1" destOrd="0" presId="urn:microsoft.com/office/officeart/2005/8/layout/process4"/>
    <dgm:cxn modelId="{821C0DD4-D095-4FBA-B026-99707226298B}" type="presParOf" srcId="{D2CAE91C-7F0A-4DC9-BF27-6D1C72898A2C}" destId="{0F29972D-E67C-4839-828B-6EBDB8DEAAEE}" srcOrd="2" destOrd="0" presId="urn:microsoft.com/office/officeart/2005/8/layout/process4"/>
    <dgm:cxn modelId="{BB2F8B72-0F40-46A8-BEF4-91EE4A5CE1B1}" type="presParOf" srcId="{5F05B64E-AEA1-4433-B7D7-BA82770744EB}" destId="{50BE3C7F-CA6D-4882-A7F3-DDB28984B09C}" srcOrd="3" destOrd="0" presId="urn:microsoft.com/office/officeart/2005/8/layout/process4"/>
    <dgm:cxn modelId="{8E69008C-EB02-4452-8BC3-F57F323BE0BA}" type="presParOf" srcId="{5F05B64E-AEA1-4433-B7D7-BA82770744EB}" destId="{96FDB310-9468-4A79-8E54-44D67FC2F17C}" srcOrd="4" destOrd="0" presId="urn:microsoft.com/office/officeart/2005/8/layout/process4"/>
    <dgm:cxn modelId="{295493AF-8645-4B3B-8788-899537757BE2}" type="presParOf" srcId="{96FDB310-9468-4A79-8E54-44D67FC2F17C}" destId="{6CB7C739-81C9-4ED6-9536-2C266FC5348F}" srcOrd="0" destOrd="0" presId="urn:microsoft.com/office/officeart/2005/8/layout/process4"/>
    <dgm:cxn modelId="{F0C32C8A-2E16-4D62-B005-B70D2DCFD043}" type="presParOf" srcId="{96FDB310-9468-4A79-8E54-44D67FC2F17C}" destId="{C426628A-1D98-44AD-9F04-FBB0C7AD99D0}" srcOrd="1" destOrd="0" presId="urn:microsoft.com/office/officeart/2005/8/layout/process4"/>
    <dgm:cxn modelId="{19513243-B226-4BD6-90D2-90B0D98CDCF8}" type="presParOf" srcId="{96FDB310-9468-4A79-8E54-44D67FC2F17C}" destId="{9E96C6CC-000C-4B30-AA35-41D1BF24F928}" srcOrd="2" destOrd="0" presId="urn:microsoft.com/office/officeart/2005/8/layout/process4"/>
    <dgm:cxn modelId="{DBFB3C14-6DE5-46CD-B46E-C81F72FB50A9}" type="presParOf" srcId="{9E96C6CC-000C-4B30-AA35-41D1BF24F928}" destId="{FFB4A47F-A657-4040-B9D3-1308F7B37399}" srcOrd="0" destOrd="0" presId="urn:microsoft.com/office/officeart/2005/8/layout/process4"/>
    <dgm:cxn modelId="{8042EF46-6041-42AB-8949-ABBEE30DCF81}" type="presParOf" srcId="{9E96C6CC-000C-4B30-AA35-41D1BF24F928}" destId="{2D32854F-6F3A-4635-B9E3-EE36855DB5F8}" srcOrd="1" destOrd="0" presId="urn:microsoft.com/office/officeart/2005/8/layout/process4"/>
    <dgm:cxn modelId="{3DC65A32-9084-44D5-8474-64512D88C691}" type="presParOf" srcId="{9E96C6CC-000C-4B30-AA35-41D1BF24F928}" destId="{DA706083-A83F-4AE2-9AEF-DDC4FEE62578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4954F-BD1D-44B3-BE45-1CACF5973855}">
      <dsp:nvSpPr>
        <dsp:cNvPr id="0" name=""/>
        <dsp:cNvSpPr/>
      </dsp:nvSpPr>
      <dsp:spPr>
        <a:xfrm>
          <a:off x="642671" y="0"/>
          <a:ext cx="7283609" cy="4064000"/>
        </a:xfrm>
        <a:prstGeom prst="rightArrow">
          <a:avLst/>
        </a:prstGeom>
        <a:solidFill>
          <a:srgbClr val="E8C84C"/>
        </a:solidFill>
        <a:ln w="38100" cmpd="sng">
          <a:solidFill>
            <a:schemeClr val="tx1"/>
          </a:solidFill>
          <a:prstDash val="solid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A1F048-8F30-4686-A4B0-3F980C36F541}">
      <dsp:nvSpPr>
        <dsp:cNvPr id="0" name=""/>
        <dsp:cNvSpPr/>
      </dsp:nvSpPr>
      <dsp:spPr>
        <a:xfrm>
          <a:off x="74031" y="1219199"/>
          <a:ext cx="2945577" cy="1625600"/>
        </a:xfrm>
        <a:prstGeom prst="roundRect">
          <a:avLst/>
        </a:prstGeom>
        <a:solidFill>
          <a:schemeClr val="tx1"/>
        </a:solidFill>
        <a:ln w="381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OBJETIVO INICIAL DEL PROYECTO</a:t>
          </a:r>
          <a:r>
            <a:rPr lang="es-ES" sz="1400" kern="1200" dirty="0" smtClean="0"/>
            <a:t>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i="1" kern="1200" dirty="0" smtClean="0"/>
            <a:t>Desarrollar la Arquitectura Empresarial de la Oficina de Fe y Alegría desde la Oficina Central Fe y Alegría Perú</a:t>
          </a:r>
          <a:endParaRPr lang="es-PE" sz="1400" i="1" kern="1200" dirty="0"/>
        </a:p>
      </dsp:txBody>
      <dsp:txXfrm>
        <a:off x="153386" y="1298554"/>
        <a:ext cx="2786867" cy="1466890"/>
      </dsp:txXfrm>
    </dsp:sp>
    <dsp:sp modelId="{35D9E6C0-E0B5-4D2C-87B2-AF47198864D9}">
      <dsp:nvSpPr>
        <dsp:cNvPr id="0" name=""/>
        <dsp:cNvSpPr/>
      </dsp:nvSpPr>
      <dsp:spPr>
        <a:xfrm>
          <a:off x="3169398" y="1219199"/>
          <a:ext cx="2230155" cy="1625600"/>
        </a:xfrm>
        <a:prstGeom prst="roundRect">
          <a:avLst/>
        </a:prstGeom>
        <a:solidFill>
          <a:schemeClr val="tx1">
            <a:lumMod val="65000"/>
            <a:lumOff val="35000"/>
          </a:schemeClr>
        </a:solidFill>
        <a:ln w="381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COMPLICACIONES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i="1" kern="1200" dirty="0" smtClean="0"/>
            <a:t>Falta de apoyo del Departamento de Administración debido a realización de Auditoría Tributaria</a:t>
          </a:r>
          <a:endParaRPr lang="es-PE" sz="1400" i="1" kern="1200" dirty="0"/>
        </a:p>
      </dsp:txBody>
      <dsp:txXfrm>
        <a:off x="3248753" y="1298554"/>
        <a:ext cx="2071445" cy="1466890"/>
      </dsp:txXfrm>
    </dsp:sp>
    <dsp:sp modelId="{09B6BDF7-4FC8-49F5-BC24-556B94FDA05A}">
      <dsp:nvSpPr>
        <dsp:cNvPr id="0" name=""/>
        <dsp:cNvSpPr/>
      </dsp:nvSpPr>
      <dsp:spPr>
        <a:xfrm>
          <a:off x="5549343" y="1219199"/>
          <a:ext cx="2945577" cy="1625600"/>
        </a:xfrm>
        <a:prstGeom prst="roundRect">
          <a:avLst/>
        </a:prstGeom>
        <a:solidFill>
          <a:schemeClr val="bg1">
            <a:lumMod val="75000"/>
          </a:schemeClr>
        </a:solidFill>
        <a:ln w="381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>
              <a:solidFill>
                <a:schemeClr val="tx1"/>
              </a:solidFill>
            </a:rPr>
            <a:t>OBJETIVO FINAL DEL PROYECTO</a:t>
          </a:r>
          <a:endParaRPr lang="es-E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i="1" kern="1200" dirty="0" smtClean="0">
              <a:solidFill>
                <a:schemeClr val="tx1"/>
              </a:solidFill>
            </a:rPr>
            <a:t>Desarrollar un modelo de negocios empresarial para apoyar a mejora de la gestión de los centros educativos Fe y Alegría desde la Oficina Central Fe y Alegría Perú</a:t>
          </a:r>
          <a:endParaRPr lang="es-PE" sz="1400" i="1" kern="1200" dirty="0">
            <a:solidFill>
              <a:schemeClr val="tx1"/>
            </a:solidFill>
          </a:endParaRPr>
        </a:p>
      </dsp:txBody>
      <dsp:txXfrm>
        <a:off x="5628698" y="1298554"/>
        <a:ext cx="2786867" cy="1466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685DB-31FE-4C6D-B083-47C99D50B161}">
      <dsp:nvSpPr>
        <dsp:cNvPr id="0" name=""/>
        <dsp:cNvSpPr/>
      </dsp:nvSpPr>
      <dsp:spPr>
        <a:xfrm>
          <a:off x="0" y="3523275"/>
          <a:ext cx="6192688" cy="1156417"/>
        </a:xfrm>
        <a:prstGeom prst="rect">
          <a:avLst/>
        </a:prstGeom>
        <a:solidFill>
          <a:schemeClr val="accent2"/>
        </a:solidFill>
        <a:ln w="48000" cap="flat" cmpd="thickThin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b="1" kern="1200"/>
            <a:t>MACROPROCESOS DE SOPORTE</a:t>
          </a:r>
        </a:p>
      </dsp:txBody>
      <dsp:txXfrm>
        <a:off x="0" y="3523275"/>
        <a:ext cx="6192688" cy="624465"/>
      </dsp:txXfrm>
    </dsp:sp>
    <dsp:sp modelId="{FB244897-546C-4774-889C-E3DDC636EDB6}">
      <dsp:nvSpPr>
        <dsp:cNvPr id="0" name=""/>
        <dsp:cNvSpPr/>
      </dsp:nvSpPr>
      <dsp:spPr>
        <a:xfrm>
          <a:off x="755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Contabilidad y Presupuestos</a:t>
          </a:r>
        </a:p>
      </dsp:txBody>
      <dsp:txXfrm>
        <a:off x="755" y="4124612"/>
        <a:ext cx="1238235" cy="531952"/>
      </dsp:txXfrm>
    </dsp:sp>
    <dsp:sp modelId="{B61DC849-A0A7-4511-945F-CB7926E026ED}">
      <dsp:nvSpPr>
        <dsp:cNvPr id="0" name=""/>
        <dsp:cNvSpPr/>
      </dsp:nvSpPr>
      <dsp:spPr>
        <a:xfrm>
          <a:off x="1238991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502582"/>
            <a:satOff val="-438"/>
            <a:lumOff val="-1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502582"/>
              <a:satOff val="-438"/>
              <a:lumOff val="-1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Abastecimiento</a:t>
          </a:r>
        </a:p>
      </dsp:txBody>
      <dsp:txXfrm>
        <a:off x="1238991" y="4124612"/>
        <a:ext cx="1238235" cy="531952"/>
      </dsp:txXfrm>
    </dsp:sp>
    <dsp:sp modelId="{5BCB82FB-42CA-4BEC-B6F7-FF580849ECC9}">
      <dsp:nvSpPr>
        <dsp:cNvPr id="0" name=""/>
        <dsp:cNvSpPr/>
      </dsp:nvSpPr>
      <dsp:spPr>
        <a:xfrm>
          <a:off x="2477226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1005164"/>
            <a:satOff val="-876"/>
            <a:lumOff val="-1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1005164"/>
              <a:satOff val="-876"/>
              <a:lumOff val="-1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Obras Civiles</a:t>
          </a:r>
        </a:p>
      </dsp:txBody>
      <dsp:txXfrm>
        <a:off x="2477226" y="4124612"/>
        <a:ext cx="1238235" cy="531952"/>
      </dsp:txXfrm>
    </dsp:sp>
    <dsp:sp modelId="{579A47CA-AD29-4184-B309-360C6AFC59F8}">
      <dsp:nvSpPr>
        <dsp:cNvPr id="0" name=""/>
        <dsp:cNvSpPr/>
      </dsp:nvSpPr>
      <dsp:spPr>
        <a:xfrm>
          <a:off x="3715461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1507746"/>
            <a:satOff val="-1313"/>
            <a:lumOff val="-2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1507746"/>
              <a:satOff val="-1313"/>
              <a:lumOff val="-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Recursos Humanos</a:t>
          </a:r>
        </a:p>
      </dsp:txBody>
      <dsp:txXfrm>
        <a:off x="3715461" y="4124612"/>
        <a:ext cx="1238235" cy="531952"/>
      </dsp:txXfrm>
    </dsp:sp>
    <dsp:sp modelId="{94362E6E-6081-453D-A719-7A789B665C77}">
      <dsp:nvSpPr>
        <dsp:cNvPr id="0" name=""/>
        <dsp:cNvSpPr/>
      </dsp:nvSpPr>
      <dsp:spPr>
        <a:xfrm>
          <a:off x="4953696" y="4124612"/>
          <a:ext cx="1238235" cy="531952"/>
        </a:xfrm>
        <a:prstGeom prst="rect">
          <a:avLst/>
        </a:prstGeom>
        <a:solidFill>
          <a:schemeClr val="accent2">
            <a:tint val="40000"/>
            <a:alpha val="90000"/>
            <a:hueOff val="2010328"/>
            <a:satOff val="-1751"/>
            <a:lumOff val="-2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2010328"/>
              <a:satOff val="-1751"/>
              <a:lumOff val="-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Control de Pagos</a:t>
          </a:r>
        </a:p>
      </dsp:txBody>
      <dsp:txXfrm>
        <a:off x="4953696" y="4124612"/>
        <a:ext cx="1238235" cy="531952"/>
      </dsp:txXfrm>
    </dsp:sp>
    <dsp:sp modelId="{F897B8A4-2593-479E-A097-7767919DDC0B}">
      <dsp:nvSpPr>
        <dsp:cNvPr id="0" name=""/>
        <dsp:cNvSpPr/>
      </dsp:nvSpPr>
      <dsp:spPr>
        <a:xfrm rot="10800000">
          <a:off x="0" y="1762051"/>
          <a:ext cx="6192688" cy="1778570"/>
        </a:xfrm>
        <a:prstGeom prst="upArrowCallout">
          <a:avLst/>
        </a:prstGeom>
        <a:solidFill>
          <a:schemeClr val="accent1"/>
        </a:solidFill>
        <a:ln w="48000" cap="flat" cmpd="thickThin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b="1" kern="1200"/>
            <a:t>MACROPROCESOS OPERATIVOS</a:t>
          </a:r>
        </a:p>
      </dsp:txBody>
      <dsp:txXfrm rot="-10800000">
        <a:off x="0" y="1762051"/>
        <a:ext cx="6192688" cy="624278"/>
      </dsp:txXfrm>
    </dsp:sp>
    <dsp:sp modelId="{FA36ABE6-F1E1-4C74-9871-665B3044B504}">
      <dsp:nvSpPr>
        <dsp:cNvPr id="0" name=""/>
        <dsp:cNvSpPr/>
      </dsp:nvSpPr>
      <dsp:spPr>
        <a:xfrm>
          <a:off x="3023" y="2386329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Aseguramiento de la Calidad Educativa</a:t>
          </a:r>
        </a:p>
      </dsp:txBody>
      <dsp:txXfrm>
        <a:off x="3023" y="2386329"/>
        <a:ext cx="2062213" cy="531792"/>
      </dsp:txXfrm>
    </dsp:sp>
    <dsp:sp modelId="{6C725BD7-6D47-4804-89FE-13813260BABB}">
      <dsp:nvSpPr>
        <dsp:cNvPr id="0" name=""/>
        <dsp:cNvSpPr/>
      </dsp:nvSpPr>
      <dsp:spPr>
        <a:xfrm>
          <a:off x="2065237" y="2386329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3015493"/>
            <a:satOff val="-2627"/>
            <a:lumOff val="-4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3015493"/>
              <a:satOff val="-2627"/>
              <a:lumOff val="-4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Orientación Pastoral</a:t>
          </a:r>
        </a:p>
      </dsp:txBody>
      <dsp:txXfrm>
        <a:off x="2065237" y="2386329"/>
        <a:ext cx="2062213" cy="531792"/>
      </dsp:txXfrm>
    </dsp:sp>
    <dsp:sp modelId="{0F29972D-E67C-4839-828B-6EBDB8DEAAEE}">
      <dsp:nvSpPr>
        <dsp:cNvPr id="0" name=""/>
        <dsp:cNvSpPr/>
      </dsp:nvSpPr>
      <dsp:spPr>
        <a:xfrm>
          <a:off x="4127450" y="2386329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3518074"/>
            <a:satOff val="-3065"/>
            <a:lumOff val="-4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3518074"/>
              <a:satOff val="-3065"/>
              <a:lumOff val="-4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Educación Rural</a:t>
          </a:r>
        </a:p>
      </dsp:txBody>
      <dsp:txXfrm>
        <a:off x="4127450" y="2386329"/>
        <a:ext cx="2062213" cy="531792"/>
      </dsp:txXfrm>
    </dsp:sp>
    <dsp:sp modelId="{C426628A-1D98-44AD-9F04-FBB0C7AD99D0}">
      <dsp:nvSpPr>
        <dsp:cNvPr id="0" name=""/>
        <dsp:cNvSpPr/>
      </dsp:nvSpPr>
      <dsp:spPr>
        <a:xfrm rot="10800000">
          <a:off x="0" y="827"/>
          <a:ext cx="6192688" cy="1778570"/>
        </a:xfrm>
        <a:prstGeom prst="upArrowCallout">
          <a:avLst/>
        </a:prstGeom>
        <a:solidFill>
          <a:schemeClr val="dk1"/>
        </a:solidFill>
        <a:ln w="48000" cap="flat" cmpd="thickThin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200" b="1" kern="1200" dirty="0"/>
            <a:t>MACROPROCESOS ESTRATÉGICOS</a:t>
          </a:r>
        </a:p>
      </dsp:txBody>
      <dsp:txXfrm rot="-10800000">
        <a:off x="0" y="827"/>
        <a:ext cx="6192688" cy="624278"/>
      </dsp:txXfrm>
    </dsp:sp>
    <dsp:sp modelId="{FFB4A47F-A657-4040-B9D3-1308F7B37399}">
      <dsp:nvSpPr>
        <dsp:cNvPr id="0" name=""/>
        <dsp:cNvSpPr/>
      </dsp:nvSpPr>
      <dsp:spPr>
        <a:xfrm>
          <a:off x="3023" y="625105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4020657"/>
            <a:satOff val="-3502"/>
            <a:lumOff val="-5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4020657"/>
              <a:satOff val="-3502"/>
              <a:lumOff val="-5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 dirty="0"/>
            <a:t>Planificación</a:t>
          </a:r>
        </a:p>
      </dsp:txBody>
      <dsp:txXfrm>
        <a:off x="3023" y="625105"/>
        <a:ext cx="2062213" cy="531792"/>
      </dsp:txXfrm>
    </dsp:sp>
    <dsp:sp modelId="{2D32854F-6F3A-4635-B9E3-EE36855DB5F8}">
      <dsp:nvSpPr>
        <dsp:cNvPr id="0" name=""/>
        <dsp:cNvSpPr/>
      </dsp:nvSpPr>
      <dsp:spPr>
        <a:xfrm>
          <a:off x="2065237" y="625105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4523238"/>
            <a:satOff val="-3940"/>
            <a:lumOff val="-5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4523238"/>
              <a:satOff val="-3940"/>
              <a:lumOff val="-5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 dirty="0"/>
            <a:t>Gestión de Imagen Institucional y Donaciones</a:t>
          </a:r>
        </a:p>
      </dsp:txBody>
      <dsp:txXfrm>
        <a:off x="2065237" y="625105"/>
        <a:ext cx="2062213" cy="531792"/>
      </dsp:txXfrm>
    </dsp:sp>
    <dsp:sp modelId="{DA706083-A83F-4AE2-9AEF-DDC4FEE62578}">
      <dsp:nvSpPr>
        <dsp:cNvPr id="0" name=""/>
        <dsp:cNvSpPr/>
      </dsp:nvSpPr>
      <dsp:spPr>
        <a:xfrm>
          <a:off x="4127450" y="625105"/>
          <a:ext cx="2062213" cy="531792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100" kern="1200"/>
            <a:t>Gestión de Proyectos</a:t>
          </a:r>
        </a:p>
      </dsp:txBody>
      <dsp:txXfrm>
        <a:off x="4127450" y="625105"/>
        <a:ext cx="2062213" cy="531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3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ADDFB73-D578-4B8F-978A-A283EC851F4B}" type="datetimeFigureOut">
              <a:rPr lang="es-ES"/>
              <a:pPr>
                <a:defRPr/>
              </a:pPr>
              <a:t>11/07/2011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3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33A5255-C4DD-4EA4-ADB2-6C09657ACA9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5469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3400" cy="344488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5313" y="0"/>
            <a:ext cx="4343400" cy="344488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E73E99F-9284-4912-8447-0ED8513FBF5A}" type="datetimeFigureOut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85" tIns="46442" rIns="92885" bIns="46442" rtlCol="0" anchor="ctr"/>
          <a:lstStyle/>
          <a:p>
            <a:pPr lvl="0"/>
            <a:endParaRPr lang="es-PE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713" y="3271838"/>
            <a:ext cx="8016875" cy="3100387"/>
          </a:xfrm>
          <a:prstGeom prst="rect">
            <a:avLst/>
          </a:prstGeom>
        </p:spPr>
        <p:txBody>
          <a:bodyPr vert="horz" lIns="92885" tIns="46442" rIns="92885" bIns="4644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P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2088"/>
            <a:ext cx="4343400" cy="344487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5313" y="6542088"/>
            <a:ext cx="4343400" cy="344487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80CDAE8-4D9F-43BF-8523-2263FB601090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50244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36301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20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3801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21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76578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22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86164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25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9872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26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37299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28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05889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32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43327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33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49937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35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33185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37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031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14232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66689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En general </a:t>
            </a:r>
            <a:r>
              <a:rPr lang="es-PE" dirty="0" err="1" smtClean="0"/>
              <a:t>elcolor</a:t>
            </a:r>
            <a:r>
              <a:rPr lang="es-PE" dirty="0" smtClean="0"/>
              <a:t> de letras del titulo sobresale poco …</a:t>
            </a:r>
            <a:r>
              <a:rPr lang="es-PE" dirty="0" err="1" smtClean="0"/>
              <a:t>yoleponia</a:t>
            </a:r>
            <a:r>
              <a:rPr lang="es-PE" dirty="0" smtClean="0"/>
              <a:t>  otro  amarillo mas  fuerte …prueben 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60089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69524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9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14640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Grafico  inferior  quita  espacio  valiosos al texto ….que</a:t>
            </a:r>
            <a:r>
              <a:rPr lang="es-PE" baseline="0" dirty="0" smtClean="0"/>
              <a:t>  esta muy cargado aun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11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03396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12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69182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0CDAE8-4D9F-43BF-8523-2263FB601090}" type="slidenum">
              <a:rPr lang="es-PE" smtClean="0"/>
              <a:pPr>
                <a:defRPr/>
              </a:pPr>
              <a:t>15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6952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fond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3" y="5214938"/>
            <a:ext cx="207168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88B5E-B6C4-4E09-99D1-383ADD98FF6D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847ADB-8FD6-4771-8CC7-CF1E514DF204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8E7E0-1E46-4658-A1DA-A030413D3639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1D2F1-F49F-488F-A57E-10A94061648A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derech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645275" y="0"/>
            <a:ext cx="24987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1"/>
            <a:ext cx="1905000" cy="5368938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A94C2-90E0-48D5-A1C4-2BC523BA2891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597356A-9606-4427-9618-4C8F3ED8EAEC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</p:spPr>
        <p:txBody>
          <a:bodyPr/>
          <a:lstStyle/>
          <a:p>
            <a:r>
              <a:rPr lang="en-US"/>
              <a:t>Haga clic para modificar el estilo de título del patrón</a:t>
            </a:r>
            <a:endParaRPr lang="es-PE"/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457200" y="1774825"/>
            <a:ext cx="8229600" cy="4625975"/>
          </a:xfrm>
        </p:spPr>
        <p:txBody>
          <a:bodyPr/>
          <a:lstStyle/>
          <a:p>
            <a:pPr lvl="0"/>
            <a:endParaRPr lang="es-P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6446D-C952-4584-9D68-15EA3AEED7A8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53DFB-5AF2-4368-9121-FD0480813D9F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58A9E-61E6-4A48-865D-C455F5185569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2640013" y="6477000"/>
            <a:ext cx="55086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204200" y="6477000"/>
            <a:ext cx="7334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4B466-5889-4E22-ACA3-D10D26A36566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B8908-832A-4ADE-93C6-6453C2E2D30C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A18BD-B34A-4A65-9A7B-D6103CEFB86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medi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314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2FF44-D010-4359-A9C2-E873C460A241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BC6DA0C-88F5-4C27-9344-81B08FDD38DA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CB08E-3966-4EE5-8F95-B279D601A944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469E9-9387-4EC1-B2B1-02F072F504B0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595EB-CDB1-44FD-B957-001A386B3087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D6AEE-C0BF-4579-9CD7-700F00361B56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05255-38B8-413F-BDAA-C2653218E467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412C2-DE92-40F2-8AFA-912BAA4674E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1D43C-DFE0-413A-909B-054B4BC695C5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FDC1372-977E-42AA-B2EF-16B9BD0DB4C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superi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56311-5590-4162-9580-F9E455BE2896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5253FDE-3E65-4BFC-897F-BD3E8049594F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superio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5EEE0-513D-4E5B-B369-A7704579488B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rgbClr val="BCBCBC"/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DB99E0C-D8BC-4EBE-B9A4-D380521F6DD1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superior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14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A146AA6-3333-4553-80F1-B410C7668E53}" type="datetime1">
              <a:rPr lang="es-PE"/>
              <a:pPr>
                <a:defRPr/>
              </a:pPr>
              <a:t>11/07/2011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F3F3F"/>
                </a:solidFill>
                <a:latin typeface="Corbel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3F3F3F"/>
                </a:solidFill>
              </a:defRPr>
            </a:lvl1pPr>
          </a:lstStyle>
          <a:p>
            <a:pPr>
              <a:defRPr/>
            </a:pPr>
            <a:fld id="{4A7DF870-0503-464F-9ED6-979CFAC6B4C3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  <p:pic>
        <p:nvPicPr>
          <p:cNvPr id="1033" name="Picture 2" descr="C:\Users\megaman\Desktop\Educa-t\logo-educate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616825" y="5643563"/>
            <a:ext cx="145573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6" r:id="rId2"/>
    <p:sldLayoutId id="2147483699" r:id="rId3"/>
    <p:sldLayoutId id="2147483695" r:id="rId4"/>
    <p:sldLayoutId id="2147483694" r:id="rId5"/>
    <p:sldLayoutId id="2147483693" r:id="rId6"/>
    <p:sldLayoutId id="2147483700" r:id="rId7"/>
    <p:sldLayoutId id="2147483701" r:id="rId8"/>
    <p:sldLayoutId id="2147483702" r:id="rId9"/>
    <p:sldLayoutId id="2147483692" r:id="rId10"/>
    <p:sldLayoutId id="2147483703" r:id="rId11"/>
    <p:sldLayoutId id="2147483691" r:id="rId12"/>
    <p:sldLayoutId id="2147483697" r:id="rId13"/>
  </p:sldLayoutIdLst>
  <p:transition spd="slow"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E8C84C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E8C84C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6BB1C9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585CF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7E6BC9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3644007"/>
            <a:ext cx="8077200" cy="1153145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just" eaLnBrk="1" hangingPunct="1">
              <a:defRPr/>
            </a:pPr>
            <a:r>
              <a:rPr lang="es-PE" sz="3000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ES" sz="3000" dirty="0" smtClean="0">
              <a:effectLst>
                <a:outerShdw blurRad="38100" dist="38100" dir="2700000" algn="tl">
                  <a:srgbClr val="FFFFFF"/>
                </a:outerShdw>
              </a:effectLst>
              <a:latin typeface="Futura Md B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/>
          <a:lstStyle/>
          <a:p>
            <a:pPr eaLnBrk="1" hangingPunct="1">
              <a:defRPr/>
            </a:pPr>
            <a:r>
              <a:rPr lang="es-ES" b="1" dirty="0" smtClean="0">
                <a:effectLst>
                  <a:outerShdw blurRad="38100" dist="38100" dir="2700000" algn="tl">
                    <a:srgbClr val="04617B"/>
                  </a:outerShdw>
                </a:effectLst>
              </a:rPr>
              <a:t>Taller de Proyecto 1 – Semana 17</a:t>
            </a:r>
          </a:p>
        </p:txBody>
      </p:sp>
      <p:sp>
        <p:nvSpPr>
          <p:cNvPr id="4" name="Subtitle 2"/>
          <p:cNvSpPr>
            <a:spLocks/>
          </p:cNvSpPr>
          <p:nvPr/>
        </p:nvSpPr>
        <p:spPr bwMode="auto">
          <a:xfrm>
            <a:off x="3635896" y="5517232"/>
            <a:ext cx="5040560" cy="647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872" tIns="0" rIns="45720" bIns="0" anchor="b"/>
          <a:lstStyle/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Ramos Ramírez, José Fernando	200710478</a:t>
            </a:r>
          </a:p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Rios Sarmiento, Susan Pamela	200712032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3848" y="260648"/>
            <a:ext cx="2228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Descripción del Proyecto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2376263"/>
          </a:xfrm>
        </p:spPr>
        <p:txBody>
          <a:bodyPr/>
          <a:lstStyle/>
          <a:p>
            <a:pPr marL="119062" indent="0" algn="ctr">
              <a:lnSpc>
                <a:spcPct val="150000"/>
              </a:lnSpc>
              <a:buNone/>
            </a:pPr>
            <a:r>
              <a:rPr lang="es-ES" sz="2000" dirty="0" smtClean="0"/>
              <a:t>Modelar los </a:t>
            </a:r>
            <a:r>
              <a:rPr lang="es-ES" sz="2000" dirty="0"/>
              <a:t>procesos </a:t>
            </a:r>
            <a:r>
              <a:rPr lang="es-ES" sz="2000" dirty="0" smtClean="0"/>
              <a:t>a cargo del Departamento de Administración de </a:t>
            </a:r>
            <a:r>
              <a:rPr lang="es-ES" sz="2000" dirty="0"/>
              <a:t>la Oficina Central de Fe y Alegría Perú e integrarlo al modelado previamente realizado en la Tesis </a:t>
            </a:r>
            <a:r>
              <a:rPr lang="es-ES" sz="2000" b="1" dirty="0"/>
              <a:t>“Modelo de Negocios Empresarial de la Oficina Central Fe y Alegría</a:t>
            </a:r>
            <a:r>
              <a:rPr lang="es-ES" sz="2000" b="1" dirty="0" smtClean="0"/>
              <a:t>”</a:t>
            </a:r>
            <a:r>
              <a:rPr lang="es-ES" sz="2000" dirty="0" smtClean="0"/>
              <a:t>, </a:t>
            </a:r>
            <a:r>
              <a:rPr lang="es-ES" sz="2000" dirty="0"/>
              <a:t>y de esta manera, obtener </a:t>
            </a:r>
            <a:r>
              <a:rPr lang="es-ES" sz="2000" b="1" dirty="0"/>
              <a:t>la Arquitectura de Negocios de la Oficina Central de Fe y Alegría </a:t>
            </a:r>
            <a:r>
              <a:rPr lang="es-ES" sz="2000" b="1" dirty="0" smtClean="0"/>
              <a:t>Perú</a:t>
            </a:r>
            <a:endParaRPr lang="es-PE" sz="2000" b="1" dirty="0"/>
          </a:p>
          <a:p>
            <a:pPr algn="just">
              <a:lnSpc>
                <a:spcPct val="150000"/>
              </a:lnSpc>
            </a:pPr>
            <a:endParaRPr lang="es-ES" sz="2000" dirty="0" smtClean="0"/>
          </a:p>
          <a:p>
            <a:pPr algn="just">
              <a:lnSpc>
                <a:spcPct val="150000"/>
              </a:lnSpc>
            </a:pPr>
            <a:endParaRPr lang="es-PE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10</a:t>
            </a:fld>
            <a:endParaRPr lang="es-PE" dirty="0"/>
          </a:p>
        </p:txBody>
      </p:sp>
      <p:pic>
        <p:nvPicPr>
          <p:cNvPr id="3074" name="Picture 2" descr="http://t3.gstatic.com/images?q=tbn:ANd9GcRgMvC1ZTU-4txno_b5jsQ8-mmFCLjYMhZoyvQHoI-Fyoc3rptbwg&amp;t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704631"/>
            <a:ext cx="2095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08119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Objetivos del Proyecto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b="1" dirty="0"/>
              <a:t>Objetivo General </a:t>
            </a:r>
            <a:endParaRPr lang="es-PE" sz="2000" dirty="0"/>
          </a:p>
          <a:p>
            <a:pPr lvl="1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600" dirty="0" smtClean="0"/>
              <a:t>Elaborar </a:t>
            </a:r>
            <a:r>
              <a:rPr lang="es-ES" sz="1600" dirty="0"/>
              <a:t>la Arquitectura de Negocios de la Oficina Central de Fe y Alegría Perú.</a:t>
            </a:r>
            <a:endParaRPr lang="es-PE" sz="1600" dirty="0"/>
          </a:p>
          <a:p>
            <a:pPr>
              <a:buClr>
                <a:srgbClr val="FF6600"/>
              </a:buClr>
              <a:buFont typeface="Wingdings" pitchFamily="2" charset="2"/>
              <a:buChar char="q"/>
            </a:pPr>
            <a:endParaRPr lang="es-PE" sz="2000" dirty="0"/>
          </a:p>
          <a:p>
            <a:pPr lvl="0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b="1" dirty="0"/>
              <a:t>Objetivos </a:t>
            </a:r>
            <a:r>
              <a:rPr lang="es-PE" sz="2000" b="1" dirty="0" smtClean="0"/>
              <a:t>Específicos</a:t>
            </a:r>
            <a:endParaRPr lang="es-PE" sz="2000" dirty="0"/>
          </a:p>
          <a:p>
            <a:pPr lvl="1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600" dirty="0"/>
              <a:t>Completar el modelado de los Macroprocesos de Gestión de Abastecimiento, Contabilidad y Presupuestos; y Gestión de Obras Civiles.</a:t>
            </a:r>
            <a:endParaRPr lang="es-PE" sz="1600" dirty="0"/>
          </a:p>
          <a:p>
            <a:pPr lvl="1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600" dirty="0"/>
              <a:t>Realizar el modelado de los Macroprocesos de Gestión de Recursos Humanos, Gestión de Control de Pagos y Gestión de  Educación Rural.</a:t>
            </a:r>
            <a:endParaRPr lang="es-PE" sz="1600" dirty="0"/>
          </a:p>
          <a:p>
            <a:pPr lvl="1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600" dirty="0"/>
              <a:t>Integrar los nuevos procesos definidos con los que fueron desarrollados en el Proyecto de Tesis “Modelo de Negocios Empresarial de la Oficina Central Fe y Alegría”.</a:t>
            </a:r>
            <a:endParaRPr lang="es-PE" sz="1600" dirty="0"/>
          </a:p>
          <a:p>
            <a:pPr lvl="1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600" dirty="0"/>
              <a:t>Actualizar todos los documentos elaborados en el Proyecto de Tesis </a:t>
            </a:r>
            <a:endParaRPr lang="es-ES" sz="1600" dirty="0" smtClean="0"/>
          </a:p>
          <a:p>
            <a:pPr marL="457200" lvl="1" indent="0">
              <a:lnSpc>
                <a:spcPct val="150000"/>
              </a:lnSpc>
              <a:buClr>
                <a:srgbClr val="FF6600"/>
              </a:buClr>
              <a:buNone/>
            </a:pPr>
            <a:r>
              <a:rPr lang="es-ES" sz="1600" dirty="0" smtClean="0"/>
              <a:t>       “</a:t>
            </a:r>
            <a:r>
              <a:rPr lang="es-ES" sz="1600" dirty="0"/>
              <a:t>Modelo de Negocios Empresarial de la Oficina Central Fe y Alegría”.</a:t>
            </a:r>
            <a:endParaRPr lang="es-PE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6819995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Alcance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508104" y="2260104"/>
            <a:ext cx="3096344" cy="3168352"/>
          </a:xfrm>
        </p:spPr>
        <p:txBody>
          <a:bodyPr/>
          <a:lstStyle/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Matriz de Asignación de Responsabilidades (RAM)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Stakeholders Empresariales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Modelo de Dominio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Reglas de Negocio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Mapeo Entidad – Proceso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Priorización de Procesos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Priorización de Entidades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Descomposición Funcional</a:t>
            </a:r>
            <a:endParaRPr lang="es-PE" sz="1700" dirty="0"/>
          </a:p>
          <a:p>
            <a:endParaRPr lang="es-PE" sz="17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04200" y="5812160"/>
            <a:ext cx="733425" cy="274638"/>
          </a:xfrm>
        </p:spPr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12</a:t>
            </a:fld>
            <a:endParaRPr lang="es-PE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179512" y="1700808"/>
            <a:ext cx="8659688" cy="53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2000" b="1" dirty="0" smtClean="0"/>
              <a:t>El Proyecto incluirá:</a:t>
            </a:r>
            <a:endParaRPr lang="es-PE" sz="2000" dirty="0" smtClean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 bwMode="auto">
          <a:xfrm>
            <a:off x="179512" y="2260104"/>
            <a:ext cx="496855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 smtClean="0"/>
              <a:t>Mapa de Procesos</a:t>
            </a:r>
            <a:endParaRPr lang="es-PE" sz="1700" dirty="0" smtClean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 smtClean="0"/>
              <a:t>Mapa de Procesos - Objetivos</a:t>
            </a:r>
            <a:endParaRPr lang="es-PE" sz="1700" dirty="0" smtClean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 smtClean="0"/>
              <a:t>Definición  de Procesos</a:t>
            </a:r>
            <a:endParaRPr lang="es-PE" sz="1700" dirty="0" smtClean="0"/>
          </a:p>
          <a:p>
            <a:pPr marL="641350" lvl="5" indent="-285750">
              <a:buFont typeface="Arial" pitchFamily="34" charset="0"/>
              <a:buChar char="•"/>
            </a:pPr>
            <a:r>
              <a:rPr lang="es-ES" sz="1700" dirty="0" smtClean="0"/>
              <a:t>Macroproceso de Contabilidad y Presupuestos</a:t>
            </a:r>
            <a:endParaRPr lang="es-PE" sz="1700" dirty="0" smtClean="0"/>
          </a:p>
          <a:p>
            <a:pPr marL="641350" lvl="5" indent="-285750">
              <a:buFont typeface="Arial" pitchFamily="34" charset="0"/>
              <a:buChar char="•"/>
            </a:pPr>
            <a:r>
              <a:rPr lang="es-ES" sz="1700" dirty="0" smtClean="0"/>
              <a:t>Macroproceso de Gestión de Abastecimiento</a:t>
            </a:r>
            <a:endParaRPr lang="es-PE" sz="1700" dirty="0" smtClean="0"/>
          </a:p>
          <a:p>
            <a:pPr marL="641350" lvl="5" indent="-285750">
              <a:buFont typeface="Arial" pitchFamily="34" charset="0"/>
              <a:buChar char="•"/>
            </a:pPr>
            <a:r>
              <a:rPr lang="es-ES" sz="1700" dirty="0" smtClean="0"/>
              <a:t>Macroproceso de Gestión de  Obras Civiles</a:t>
            </a:r>
            <a:endParaRPr lang="es-PE" sz="1700" dirty="0" smtClean="0"/>
          </a:p>
          <a:p>
            <a:pPr marL="641350" lvl="5" indent="-285750">
              <a:buFont typeface="Arial" pitchFamily="34" charset="0"/>
              <a:buChar char="•"/>
            </a:pPr>
            <a:r>
              <a:rPr lang="es-ES" sz="1700" dirty="0" smtClean="0"/>
              <a:t>Macroproceso de Gestión de Recursos Humanos</a:t>
            </a:r>
            <a:endParaRPr lang="es-PE" sz="1700" dirty="0" smtClean="0"/>
          </a:p>
          <a:p>
            <a:pPr marL="641350" lvl="5" indent="-285750">
              <a:buFont typeface="Arial" pitchFamily="34" charset="0"/>
              <a:buChar char="•"/>
            </a:pPr>
            <a:r>
              <a:rPr lang="es-ES" sz="1700" dirty="0" smtClean="0"/>
              <a:t>Macroproceso de Gestión de Control de Pagos</a:t>
            </a:r>
            <a:endParaRPr lang="es-PE" sz="1700" dirty="0" smtClean="0"/>
          </a:p>
          <a:p>
            <a:pPr marL="641350" lvl="5" indent="-285750">
              <a:buFont typeface="Arial" pitchFamily="34" charset="0"/>
              <a:buChar char="•"/>
            </a:pPr>
            <a:r>
              <a:rPr lang="es-ES" sz="1700" dirty="0" smtClean="0"/>
              <a:t>Macroproceso de Educación Rural</a:t>
            </a:r>
            <a:endParaRPr lang="es-PE" sz="1700" dirty="0"/>
          </a:p>
          <a:p>
            <a:pPr marL="374650" lvl="4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es-ES" sz="1700" dirty="0"/>
              <a:t>Arquitectura de Procesos</a:t>
            </a:r>
            <a:endParaRPr lang="es-PE" sz="1700" dirty="0"/>
          </a:p>
          <a:p>
            <a:pPr marL="355600" lvl="5" indent="0">
              <a:buNone/>
            </a:pPr>
            <a:endParaRPr lang="es-ES" sz="1700" dirty="0" smtClean="0"/>
          </a:p>
        </p:txBody>
      </p:sp>
      <p:pic>
        <p:nvPicPr>
          <p:cNvPr id="6146" name="Picture 2" descr="http://png.findicons.com/files/icons/719/crystal_clear_actions/256/o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276" y="1772816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56491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Alcance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13</a:t>
            </a:fld>
            <a:endParaRPr lang="es-PE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179512" y="2708920"/>
            <a:ext cx="865968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2000" b="1" dirty="0"/>
              <a:t>El </a:t>
            </a:r>
            <a:r>
              <a:rPr lang="es-ES" sz="2000" b="1" dirty="0" smtClean="0"/>
              <a:t>Proyecto </a:t>
            </a:r>
            <a:r>
              <a:rPr lang="es-ES" sz="2000" b="1" dirty="0"/>
              <a:t>NO incluirá:</a:t>
            </a:r>
            <a:endParaRPr lang="es-PE" sz="2000" dirty="0"/>
          </a:p>
          <a:p>
            <a:pPr lvl="1">
              <a:buClr>
                <a:srgbClr val="FF6600"/>
              </a:buClr>
            </a:pPr>
            <a:r>
              <a:rPr lang="es-ES" sz="1600" dirty="0"/>
              <a:t>El modelamiento de los procesos que realiza los colegios de Fe y Alegría.</a:t>
            </a:r>
            <a:endParaRPr lang="es-PE" sz="1600" dirty="0"/>
          </a:p>
          <a:p>
            <a:pPr lvl="1">
              <a:buClr>
                <a:srgbClr val="FF6600"/>
              </a:buClr>
            </a:pPr>
            <a:r>
              <a:rPr lang="es-ES" sz="1600" dirty="0"/>
              <a:t>La elaboración del Portafolio de Proyectos.</a:t>
            </a:r>
            <a:endParaRPr lang="es-PE" sz="1600" dirty="0"/>
          </a:p>
          <a:p>
            <a:pPr lvl="1">
              <a:buClr>
                <a:srgbClr val="FF6600"/>
              </a:buClr>
            </a:pPr>
            <a:r>
              <a:rPr lang="es-ES" sz="1600" dirty="0"/>
              <a:t>La elaboración de la Arquitectura de Aplicaciones de la Oficina Central de Fe y Alegría Perú.</a:t>
            </a:r>
            <a:endParaRPr lang="es-PE" sz="1600" dirty="0"/>
          </a:p>
          <a:p>
            <a:pPr lvl="1">
              <a:buClr>
                <a:srgbClr val="FF6600"/>
              </a:buClr>
            </a:pPr>
            <a:r>
              <a:rPr lang="es-ES" sz="1600" dirty="0"/>
              <a:t>La elaboración de la Arquitectura de Redes de la Oficina Central de Fe y Alegría Perú. </a:t>
            </a:r>
            <a:endParaRPr lang="es-PE" sz="1600" dirty="0"/>
          </a:p>
          <a:p>
            <a:pPr lvl="1">
              <a:buClr>
                <a:srgbClr val="FF6600"/>
              </a:buClr>
            </a:pPr>
            <a:r>
              <a:rPr lang="es-ES" sz="1600" dirty="0"/>
              <a:t>La elaboración de la Arquitectura de Datos de la Oficina Central de Fe y Alegría Perú. </a:t>
            </a:r>
            <a:endParaRPr lang="es-PE" sz="1600" dirty="0"/>
          </a:p>
          <a:p>
            <a:pPr lvl="1">
              <a:buClr>
                <a:srgbClr val="FF6600"/>
              </a:buClr>
            </a:pPr>
            <a:r>
              <a:rPr lang="es-ES" sz="1600" dirty="0"/>
              <a:t>La implementación de la Arquitectura Empresarial.</a:t>
            </a:r>
            <a:endParaRPr lang="es-PE" sz="1600" dirty="0"/>
          </a:p>
        </p:txBody>
      </p:sp>
      <p:pic>
        <p:nvPicPr>
          <p:cNvPr id="5122" name="Picture 2" descr="http://4.bp.blogspot.com/_njpA9tY6Z5c/Sw1qNq6hr7I/AAAAAAAABa8/g5hDcWQZQc0/s1600/attention+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56490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45119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2910048" y="1700808"/>
            <a:ext cx="3750184" cy="846928"/>
          </a:xfrm>
        </p:spPr>
        <p:txBody>
          <a:bodyPr/>
          <a:lstStyle/>
          <a:p>
            <a:r>
              <a:rPr lang="es-PE" dirty="0" smtClean="0"/>
              <a:t>Ciclo 2011-1</a:t>
            </a:r>
            <a:endParaRPr lang="es-PE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>
          <a:xfrm>
            <a:off x="740664" y="3247256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  <a:p>
            <a:pPr algn="ctr"/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2560530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s-PE" dirty="0"/>
              <a:t>Ciclo </a:t>
            </a:r>
            <a:r>
              <a:rPr lang="es-PE" dirty="0" smtClean="0"/>
              <a:t>2010-1</a:t>
            </a:r>
            <a:br>
              <a:rPr lang="es-PE" dirty="0" smtClean="0"/>
            </a:br>
            <a:r>
              <a:rPr lang="es-PE" sz="2700" dirty="0" smtClean="0"/>
              <a:t>Mapa de Procesos del Proyecto </a:t>
            </a:r>
            <a:r>
              <a:rPr lang="es-PE" sz="2700" dirty="0"/>
              <a:t>“Modelo de Negocios Empresarial de la Oficina Central de </a:t>
            </a:r>
            <a:r>
              <a:rPr lang="es-PE" sz="2700" dirty="0" smtClean="0"/>
              <a:t>Fe y Alegría”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15</a:t>
            </a:fld>
            <a:endParaRPr lang="es-PE" dirty="0"/>
          </a:p>
        </p:txBody>
      </p:sp>
      <p:sp>
        <p:nvSpPr>
          <p:cNvPr id="14" name="Round Diagonal Corner Rectangle 6"/>
          <p:cNvSpPr/>
          <p:nvPr/>
        </p:nvSpPr>
        <p:spPr>
          <a:xfrm>
            <a:off x="2206639" y="1643050"/>
            <a:ext cx="6572296" cy="1500198"/>
          </a:xfrm>
          <a:prstGeom prst="round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ound Diagonal Corner Rectangle 7"/>
          <p:cNvSpPr/>
          <p:nvPr/>
        </p:nvSpPr>
        <p:spPr>
          <a:xfrm>
            <a:off x="2206639" y="3357562"/>
            <a:ext cx="6572296" cy="1500198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ound Diagonal Corner Rectangle 8"/>
          <p:cNvSpPr/>
          <p:nvPr/>
        </p:nvSpPr>
        <p:spPr>
          <a:xfrm>
            <a:off x="2206639" y="5072074"/>
            <a:ext cx="6572296" cy="1500198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9"/>
          <p:cNvSpPr/>
          <p:nvPr/>
        </p:nvSpPr>
        <p:spPr>
          <a:xfrm>
            <a:off x="166607" y="1916832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cap="none" spc="50" dirty="0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cap="none" spc="50" dirty="0" err="1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cap="none" spc="50" dirty="0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cap="none" spc="50" dirty="0" err="1" smtClean="0">
                <a:ln w="11430"/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Estratégicos</a:t>
            </a:r>
            <a:endParaRPr lang="en-US" sz="1600" b="1" cap="none" spc="50" dirty="0">
              <a:ln w="11430"/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0"/>
          <p:cNvSpPr/>
          <p:nvPr/>
        </p:nvSpPr>
        <p:spPr>
          <a:xfrm>
            <a:off x="214282" y="3637473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Operativos</a:t>
            </a:r>
            <a:endParaRPr lang="en-US" sz="1600" b="1" spc="50" dirty="0">
              <a:ln w="11430"/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1"/>
          <p:cNvSpPr/>
          <p:nvPr/>
        </p:nvSpPr>
        <p:spPr>
          <a:xfrm>
            <a:off x="179512" y="5293657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Soporte</a:t>
            </a:r>
            <a:endParaRPr lang="en-US" sz="1600" b="1" spc="50" dirty="0">
              <a:ln w="11430"/>
              <a:solidFill>
                <a:schemeClr val="accent4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ounded Rectangle 12"/>
          <p:cNvSpPr/>
          <p:nvPr/>
        </p:nvSpPr>
        <p:spPr>
          <a:xfrm>
            <a:off x="2563829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Planificación</a:t>
            </a:r>
          </a:p>
        </p:txBody>
      </p:sp>
      <p:sp>
        <p:nvSpPr>
          <p:cNvPr id="21" name="Rounded Rectangle 13"/>
          <p:cNvSpPr/>
          <p:nvPr/>
        </p:nvSpPr>
        <p:spPr>
          <a:xfrm>
            <a:off x="4635531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Imagen Institucional y Donaciones</a:t>
            </a:r>
          </a:p>
        </p:txBody>
      </p:sp>
      <p:sp>
        <p:nvSpPr>
          <p:cNvPr id="22" name="Rounded Rectangle 14"/>
          <p:cNvSpPr/>
          <p:nvPr/>
        </p:nvSpPr>
        <p:spPr>
          <a:xfrm>
            <a:off x="6707233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Proyectos</a:t>
            </a:r>
          </a:p>
        </p:txBody>
      </p:sp>
      <p:sp>
        <p:nvSpPr>
          <p:cNvPr id="23" name="Rounded Rectangle 15"/>
          <p:cNvSpPr/>
          <p:nvPr/>
        </p:nvSpPr>
        <p:spPr>
          <a:xfrm>
            <a:off x="2635267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Aseguramiento de la Calidad Educativa</a:t>
            </a:r>
          </a:p>
        </p:txBody>
      </p:sp>
      <p:sp>
        <p:nvSpPr>
          <p:cNvPr id="24" name="Rounded Rectangle 16"/>
          <p:cNvSpPr/>
          <p:nvPr/>
        </p:nvSpPr>
        <p:spPr>
          <a:xfrm>
            <a:off x="4706969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Orientación Pastoral</a:t>
            </a:r>
          </a:p>
        </p:txBody>
      </p:sp>
      <p:sp>
        <p:nvSpPr>
          <p:cNvPr id="25" name="Rounded Rectangle 17"/>
          <p:cNvSpPr/>
          <p:nvPr/>
        </p:nvSpPr>
        <p:spPr>
          <a:xfrm>
            <a:off x="6778671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Calibri" pitchFamily="34" charset="0"/>
                <a:cs typeface="Calibri" pitchFamily="34" charset="0"/>
              </a:rPr>
              <a:t>Gestión de Educación Rural</a:t>
            </a:r>
            <a:endParaRPr lang="es-E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ounded Rectangle 18"/>
          <p:cNvSpPr/>
          <p:nvPr/>
        </p:nvSpPr>
        <p:spPr>
          <a:xfrm>
            <a:off x="2635267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Contabilidad y Presupuestos</a:t>
            </a:r>
          </a:p>
        </p:txBody>
      </p:sp>
      <p:sp>
        <p:nvSpPr>
          <p:cNvPr id="27" name="Rounded Rectangle 19"/>
          <p:cNvSpPr/>
          <p:nvPr/>
        </p:nvSpPr>
        <p:spPr>
          <a:xfrm>
            <a:off x="4706969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Abastecimiento</a:t>
            </a:r>
          </a:p>
        </p:txBody>
      </p:sp>
      <p:sp>
        <p:nvSpPr>
          <p:cNvPr id="28" name="Rounded Rectangle 20"/>
          <p:cNvSpPr/>
          <p:nvPr/>
        </p:nvSpPr>
        <p:spPr>
          <a:xfrm>
            <a:off x="6778671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Calibri" pitchFamily="34" charset="0"/>
                <a:cs typeface="Calibri" pitchFamily="34" charset="0"/>
              </a:rPr>
              <a:t>Gestión de Obras Civiles</a:t>
            </a:r>
          </a:p>
        </p:txBody>
      </p:sp>
    </p:spTree>
    <p:extLst>
      <p:ext uri="{BB962C8B-B14F-4D97-AF65-F5344CB8AC3E}">
        <p14:creationId xmlns:p14="http://schemas.microsoft.com/office/powerpoint/2010/main" val="330283187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/>
              <a:t>Mapa de Procesos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16</a:t>
            </a:fld>
            <a:endParaRPr lang="es-PE" dirty="0"/>
          </a:p>
        </p:txBody>
      </p:sp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val="988084050"/>
              </p:ext>
            </p:extLst>
          </p:nvPr>
        </p:nvGraphicFramePr>
        <p:xfrm>
          <a:off x="1403648" y="1628800"/>
          <a:ext cx="6192688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936529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FB4A47F-A657-4040-B9D3-1308F7B37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D32854F-6F3A-4635-B9E3-EE36855DB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A706083-A83F-4AE2-9AEF-DDC4FEE62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A36ABE6-F1E1-4C74-9871-665B3044B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C725BD7-6D47-4804-89FE-13813260B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lvl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Estado del Modelado de Procesos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17</a:t>
            </a:fld>
            <a:endParaRPr lang="es-PE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015520"/>
              </p:ext>
            </p:extLst>
          </p:nvPr>
        </p:nvGraphicFramePr>
        <p:xfrm>
          <a:off x="683568" y="1628800"/>
          <a:ext cx="4896544" cy="4968544"/>
        </p:xfrm>
        <a:graphic>
          <a:graphicData uri="http://schemas.openxmlformats.org/drawingml/2006/table">
            <a:tbl>
              <a:tblPr/>
              <a:tblGrid>
                <a:gridCol w="3600400"/>
                <a:gridCol w="1296144"/>
              </a:tblGrid>
              <a:tr h="25810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43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Modelados en 100%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Modelados en 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PROYECTO ANTERIOR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diagramados</a:t>
                      </a:r>
                      <a:endParaRPr lang="es-PE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a modificar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Diagramas sin modificar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ARQUITECTURA DE NEGOCIOS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CANTIDAD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106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Procesos de 2do</a:t>
                      </a:r>
                      <a:r>
                        <a:rPr lang="es-PE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Nivel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01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</a:t>
                      </a:r>
                      <a:r>
                        <a:rPr lang="es-P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Macroprocesos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http://www.habitosvitales.com/wp-content/uploads/2008/10/networ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274" y="2996952"/>
            <a:ext cx="270997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49359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Estado del Modelado de Procesos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18</a:t>
            </a:fld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45889"/>
              </p:ext>
            </p:extLst>
          </p:nvPr>
        </p:nvGraphicFramePr>
        <p:xfrm>
          <a:off x="1259632" y="2132856"/>
          <a:ext cx="6551145" cy="3070860"/>
        </p:xfrm>
        <a:graphic>
          <a:graphicData uri="http://schemas.openxmlformats.org/drawingml/2006/table">
            <a:tbl>
              <a:tblPr/>
              <a:tblGrid>
                <a:gridCol w="574075"/>
                <a:gridCol w="1177589"/>
                <a:gridCol w="1177589"/>
                <a:gridCol w="1679259"/>
                <a:gridCol w="1152128"/>
                <a:gridCol w="790505"/>
              </a:tblGrid>
              <a:tr h="2280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OBRAS CIVILES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2523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Planificación y Priorización de Construcciones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Selección de Constructora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Seguimiento y Entrega de la Obra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02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ABASTECIMIENTO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97D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Recopilación de Requerimientos Institucionales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Autorizar Compra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Realizar Cotización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Concurso de Precios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Evaluación y Entrega de Fondos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Compra de Bienes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 descr="http://2.bp.blogspot.com/-UmWrOGRTitk/TbnfChKRAuI/AAAAAAAAAAY/AjwkGVMDUc0/s1600/43936989_1-Fotos-de-MAESTRO-DE-OBRAS-CIVI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51435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79647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Estado del Modelado de Procesos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19</a:t>
            </a:fld>
            <a:endParaRPr lang="es-PE" dirty="0"/>
          </a:p>
        </p:txBody>
      </p:sp>
      <p:pic>
        <p:nvPicPr>
          <p:cNvPr id="3074" name="Picture 2" descr="http://definicion.de/wp-content/uploads/2008/03/contabilid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556792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836137"/>
              </p:ext>
            </p:extLst>
          </p:nvPr>
        </p:nvGraphicFramePr>
        <p:xfrm>
          <a:off x="323528" y="2708920"/>
          <a:ext cx="7344815" cy="3324225"/>
        </p:xfrm>
        <a:graphic>
          <a:graphicData uri="http://schemas.openxmlformats.org/drawingml/2006/table">
            <a:tbl>
              <a:tblPr/>
              <a:tblGrid>
                <a:gridCol w="527528"/>
                <a:gridCol w="1082109"/>
                <a:gridCol w="1082109"/>
                <a:gridCol w="1037659"/>
                <a:gridCol w="44450"/>
                <a:gridCol w="1082109"/>
                <a:gridCol w="1082109"/>
                <a:gridCol w="1406742"/>
              </a:tblGrid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CONTROL DE PAGOS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470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Arqueo de Caja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Recepción y depósito de efectivo a los bancos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Recepción y pago de comprobantes de proveedores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 de Comprobantes de Obligaciones y Servicios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 de Planilla de Remuneraciones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Pagos y Reposición de Caja Chica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Pago de Presupuesto de Construcción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CONTABILIDAD Y PRESUPUESTO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64A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Codificación de las Cuentas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Auditoría Interna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Elaboración de Informe Financiero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30713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155575"/>
            <a:ext cx="8229600" cy="1252538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s-E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Agenda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344816" cy="5040560"/>
          </a:xfrm>
        </p:spPr>
        <p:txBody>
          <a:bodyPr/>
          <a:lstStyle/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Movimiento Fe y Alegría Perú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Situación Actual de la Oficina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¿Qué se propone?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Proyecto Profesional </a:t>
            </a:r>
            <a:r>
              <a:rPr lang="es-ES" sz="1800" b="1" i="1" dirty="0" smtClean="0"/>
              <a:t>“Modelo de Negocios Empresarial de la Oficina Central de Fe y Alegría”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Descripción del Proyecto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Objetivos del Proyecto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ES" sz="1800" dirty="0" smtClean="0"/>
              <a:t>Alcance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1800" dirty="0" smtClean="0"/>
              <a:t>Ciclo 2011 - 1</a:t>
            </a:r>
          </a:p>
          <a:p>
            <a:pPr algn="just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q"/>
            </a:pPr>
            <a:r>
              <a:rPr lang="en-US" sz="1800" dirty="0" err="1" smtClean="0"/>
              <a:t>Ciclo</a:t>
            </a:r>
            <a:r>
              <a:rPr lang="en-US" sz="1800" dirty="0" smtClean="0"/>
              <a:t> 2011 - 2</a:t>
            </a:r>
            <a:endParaRPr lang="es-PE" sz="1800" dirty="0" smtClean="0"/>
          </a:p>
          <a:p>
            <a:pPr>
              <a:lnSpc>
                <a:spcPct val="150000"/>
              </a:lnSpc>
            </a:pPr>
            <a:endParaRPr lang="es-PE" sz="1800" dirty="0" smtClean="0"/>
          </a:p>
          <a:p>
            <a:pPr>
              <a:lnSpc>
                <a:spcPct val="150000"/>
              </a:lnSpc>
            </a:pPr>
            <a:endParaRPr lang="en-US" sz="1800" dirty="0" smtClean="0"/>
          </a:p>
        </p:txBody>
      </p:sp>
      <p:sp>
        <p:nvSpPr>
          <p:cNvPr id="17411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389892D-E590-4CBF-85D1-5E0A982FF327}" type="slidenum">
              <a:rPr lang="es-PE" smtClean="0"/>
              <a:pPr/>
              <a:t>2</a:t>
            </a:fld>
            <a:endParaRPr lang="es-PE" dirty="0" smtClean="0"/>
          </a:p>
        </p:txBody>
      </p:sp>
      <p:pic>
        <p:nvPicPr>
          <p:cNvPr id="17412" name="Picture 12" descr="http://acracb.dxfun.com/GIFS/agenda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8024" y="4077072"/>
            <a:ext cx="2496579" cy="2099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Estado del Modelado de Procesos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20</a:t>
            </a:fld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552841"/>
              </p:ext>
            </p:extLst>
          </p:nvPr>
        </p:nvGraphicFramePr>
        <p:xfrm>
          <a:off x="251520" y="1844824"/>
          <a:ext cx="6058196" cy="4490594"/>
        </p:xfrm>
        <a:graphic>
          <a:graphicData uri="http://schemas.openxmlformats.org/drawingml/2006/table">
            <a:tbl>
              <a:tblPr/>
              <a:tblGrid>
                <a:gridCol w="370327"/>
                <a:gridCol w="1096018"/>
                <a:gridCol w="3539290"/>
                <a:gridCol w="178941"/>
                <a:gridCol w="64641"/>
                <a:gridCol w="44450"/>
                <a:gridCol w="44450"/>
                <a:gridCol w="720079"/>
              </a:tblGrid>
              <a:tr h="25838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RECURSOS HUMANOS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6228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Solicitud de Fondos de Viaje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5.2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Rendición de Gastos de Viaje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Solicitud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Reclutamiento de Postulantes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Evaluación de Postulantes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Contratación e Inducción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Seguimiento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Despido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5.9</a:t>
                      </a:r>
                      <a:endParaRPr lang="es-P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Capacitación de Personal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s-P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838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GESTIÓN DE EDUCACIÓN RURAL</a:t>
                      </a:r>
                      <a:endParaRPr lang="es-PE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94529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Creación de Programa Educativo Rural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Planificación de los Programas Educativos Rurales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Acompañamiento a los Programas Educativos Rurales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  <a:tr h="258382"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Seguimiento  a los Programas Educativos Rurales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BD97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http://3.bp.blogspot.com/_728rvxgtXRE/Se4bAyMDEfI/AAAAAAAAANc/e4IHj_PB-68/s400/recursoshuman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774" y="3269108"/>
            <a:ext cx="1937690" cy="145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25027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/>
              <a:t>Hitos </a:t>
            </a:r>
            <a:r>
              <a:rPr lang="es-PE" sz="3300" dirty="0" smtClean="0"/>
              <a:t>Alcanzados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21</a:t>
            </a:fld>
            <a:endParaRPr lang="es-PE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225017"/>
              </p:ext>
            </p:extLst>
          </p:nvPr>
        </p:nvGraphicFramePr>
        <p:xfrm>
          <a:off x="467545" y="1949800"/>
          <a:ext cx="7992887" cy="3785616"/>
        </p:xfrm>
        <a:graphic>
          <a:graphicData uri="http://schemas.openxmlformats.org/drawingml/2006/table">
            <a:tbl>
              <a:tblPr firstCol="1">
                <a:tableStyleId>{2A488322-F2BA-4B5B-9748-0D474271808F}</a:tableStyleId>
              </a:tblPr>
              <a:tblGrid>
                <a:gridCol w="4680520"/>
                <a:gridCol w="2232248"/>
                <a:gridCol w="1080119"/>
              </a:tblGrid>
              <a:tr h="2765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1: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Aceptación del Cliente del Plan del Proyecto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2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7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2: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Finalización de los Macroprocesos de Gestión de Obras Civiles y Gestión de Abastecimiento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9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7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3: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Finalización de los Macroprocesos  de Gestión de Control de Pagos y, Contabilidad y Presupuestos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13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621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effectLst/>
                        </a:rPr>
                        <a:t>HITO 4: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Aceptación del </a:t>
                      </a:r>
                      <a:r>
                        <a:rPr lang="es-E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Cliente 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  <a:effectLst/>
                        </a:rPr>
                        <a:t>de los Macroprocesos de Gestión de Obras Civiles, Gestión de Abastecimiento, Gestión de Control de Pagos y,  Contabilidad y Presupuestos.</a:t>
                      </a:r>
                      <a:endParaRPr lang="es-PE" sz="1800" b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Semana 14 del Ciclo 2011-01</a:t>
                      </a: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1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170" name="Picture 2" descr="http://4.bp.blogspot.com/-wL6j8kz3CRw/TZMmvsFMynI/AAAAAAAAAQc/Fm3Q35oQg9E/s1600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48" y="199228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4.bp.blogspot.com/-wL6j8kz3CRw/TZMmvsFMynI/AAAAAAAAAQc/Fm3Q35oQg9E/s1600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936" y="278092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4.bp.blogspot.com/-wL6j8kz3CRw/TZMmvsFMynI/AAAAAAAAAQc/Fm3Q35oQg9E/s1600/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492" y="371703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2.ethority.com/l/2911/2010-08-05/188MT/2911/10763/Register_YellowCheck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9295" r="12904" b="13015"/>
          <a:stretch/>
        </p:blipFill>
        <p:spPr bwMode="auto">
          <a:xfrm>
            <a:off x="7822252" y="4846047"/>
            <a:ext cx="444740" cy="45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26958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63688" y="1775990"/>
            <a:ext cx="5467343" cy="932930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PROJECT CHARTER APROBADO</a:t>
            </a:r>
            <a:endParaRPr lang="es-PE" sz="26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22</a:t>
            </a:fld>
            <a:endParaRPr lang="es-PE" dirty="0"/>
          </a:p>
        </p:txBody>
      </p:sp>
      <p:pic>
        <p:nvPicPr>
          <p:cNvPr id="5122" name="Picture 2" descr="D:\Documents and Settings\Jose\Escritorio\Proyecto Fe y Alegria\Actas en Imagen\6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4" t="3389" r="9083" b="12321"/>
          <a:stretch/>
        </p:blipFill>
        <p:spPr bwMode="auto">
          <a:xfrm>
            <a:off x="5290683" y="2419723"/>
            <a:ext cx="2665693" cy="40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 redondeado"/>
          <p:cNvSpPr/>
          <p:nvPr/>
        </p:nvSpPr>
        <p:spPr>
          <a:xfrm>
            <a:off x="539552" y="1700808"/>
            <a:ext cx="8136904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7" t="36225" r="55239" b="8559"/>
          <a:stretch/>
        </p:blipFill>
        <p:spPr bwMode="auto">
          <a:xfrm>
            <a:off x="740229" y="2276872"/>
            <a:ext cx="3978874" cy="4070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1038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23</a:t>
            </a:fld>
            <a:endParaRPr lang="es-PE" dirty="0"/>
          </a:p>
        </p:txBody>
      </p:sp>
      <p:pic>
        <p:nvPicPr>
          <p:cNvPr id="5123" name="Picture 3" descr="D:\Documents and Settings\Jose\Escritorio\Proyecto Fe y Alegria\Actas en Imagen\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" t="16772" r="7068" b="62963"/>
          <a:stretch/>
        </p:blipFill>
        <p:spPr bwMode="auto">
          <a:xfrm>
            <a:off x="2508312" y="4530393"/>
            <a:ext cx="4343400" cy="146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Marcador de contenido"/>
          <p:cNvSpPr txBox="1">
            <a:spLocks/>
          </p:cNvSpPr>
          <p:nvPr/>
        </p:nvSpPr>
        <p:spPr bwMode="auto">
          <a:xfrm>
            <a:off x="1907704" y="5935118"/>
            <a:ext cx="5256584" cy="59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PE" sz="2600" b="1" dirty="0" smtClean="0"/>
              <a:t>PLAN DE PROYECTO APROBADO</a:t>
            </a:r>
            <a:endParaRPr lang="es-PE" sz="26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0" t="30245" r="50295" b="20124"/>
          <a:stretch/>
        </p:blipFill>
        <p:spPr bwMode="auto">
          <a:xfrm>
            <a:off x="539552" y="1700808"/>
            <a:ext cx="3384376" cy="282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Imagen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074" y="2036233"/>
            <a:ext cx="4490358" cy="241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Rectángulo redondeado"/>
          <p:cNvSpPr/>
          <p:nvPr/>
        </p:nvSpPr>
        <p:spPr>
          <a:xfrm>
            <a:off x="323528" y="1772816"/>
            <a:ext cx="8450798" cy="482453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069706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t="33726" r="13809" b="6977"/>
          <a:stretch/>
        </p:blipFill>
        <p:spPr bwMode="auto">
          <a:xfrm>
            <a:off x="4640921" y="2115647"/>
            <a:ext cx="4107543" cy="4371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774825"/>
            <a:ext cx="3960442" cy="932930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400" b="1" dirty="0" smtClean="0"/>
              <a:t>CONTROL DE CAMBIOS</a:t>
            </a:r>
          </a:p>
          <a:p>
            <a:pPr marL="119062" indent="0" algn="ctr">
              <a:buNone/>
            </a:pPr>
            <a:r>
              <a:rPr lang="es-PE" sz="2000" b="1" dirty="0" smtClean="0"/>
              <a:t>Alcance</a:t>
            </a:r>
            <a:endParaRPr lang="es-PE" sz="20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24</a:t>
            </a:fld>
            <a:endParaRPr lang="es-PE" dirty="0"/>
          </a:p>
        </p:txBody>
      </p:sp>
      <p:sp>
        <p:nvSpPr>
          <p:cNvPr id="10" name="9 Rectángulo redondeado"/>
          <p:cNvSpPr/>
          <p:nvPr/>
        </p:nvSpPr>
        <p:spPr>
          <a:xfrm>
            <a:off x="4427984" y="1844824"/>
            <a:ext cx="4464496" cy="4752528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1" name="10 Imagen" descr="D:\Documents and Settings\Jose\Escritorio\Proyecto Fe y Alegria\Actas en Imagen\2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1" t="5060" r="6537" b="12410"/>
          <a:stretch/>
        </p:blipFill>
        <p:spPr bwMode="auto">
          <a:xfrm>
            <a:off x="611560" y="2564904"/>
            <a:ext cx="3240360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 Rectángulo redondeado"/>
          <p:cNvSpPr/>
          <p:nvPr/>
        </p:nvSpPr>
        <p:spPr>
          <a:xfrm>
            <a:off x="251520" y="1844824"/>
            <a:ext cx="3888432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 bwMode="auto">
          <a:xfrm>
            <a:off x="5076057" y="1810407"/>
            <a:ext cx="3672406" cy="610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PE" sz="2600" b="1" dirty="0" smtClean="0"/>
              <a:t>CONSTANCIA DE QA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73817394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1761" y="1774825"/>
            <a:ext cx="4104456" cy="932930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REUNIÓN</a:t>
            </a:r>
            <a:endParaRPr lang="es-PE" sz="20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25</a:t>
            </a:fld>
            <a:endParaRPr lang="es-PE" dirty="0"/>
          </a:p>
        </p:txBody>
      </p:sp>
      <p:pic>
        <p:nvPicPr>
          <p:cNvPr id="7170" name="Picture 2" descr="D:\Documents and Settings\Jose\Escritorio\Proyecto Fe y Alegria\Actas en Imagen\Acta0008_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6" t="5540" r="7990" b="19964"/>
          <a:stretch/>
        </p:blipFill>
        <p:spPr bwMode="auto">
          <a:xfrm>
            <a:off x="683568" y="2204864"/>
            <a:ext cx="3456384" cy="443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:\Documents and Settings\Jose\Escritorio\Proyecto Fe y Alegria\Actas en Imagen\Acta0002_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8" t="6481" r="6454" b="13046"/>
          <a:stretch/>
        </p:blipFill>
        <p:spPr bwMode="auto">
          <a:xfrm>
            <a:off x="4860032" y="2164448"/>
            <a:ext cx="3312368" cy="450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095836" y="2236222"/>
            <a:ext cx="2808312" cy="338554"/>
          </a:xfrm>
          <a:prstGeom prst="rect">
            <a:avLst/>
          </a:prstGeom>
          <a:solidFill>
            <a:srgbClr val="FFD65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600" i="1" dirty="0" smtClean="0">
                <a:latin typeface="Calibri" pitchFamily="34" charset="0"/>
                <a:cs typeface="Calibri" pitchFamily="34" charset="0"/>
              </a:rPr>
              <a:t>* 8 Reuniones en total</a:t>
            </a:r>
            <a:endParaRPr lang="es-PE" sz="1600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323528" y="1844824"/>
            <a:ext cx="8352928" cy="489654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678261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436096" y="3212976"/>
            <a:ext cx="3060056" cy="1584176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Obras Civiles</a:t>
            </a:r>
            <a:endParaRPr lang="es-PE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26</a:t>
            </a:fld>
            <a:endParaRPr lang="es-PE" dirty="0"/>
          </a:p>
        </p:txBody>
      </p:sp>
      <p:pic>
        <p:nvPicPr>
          <p:cNvPr id="1026" name="Picture 2" descr="D:\Documents and Settings\Jose\Escritorio\Actas de Aceptacion\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6" t="4197" r="8733" b="16347"/>
          <a:stretch/>
        </p:blipFill>
        <p:spPr bwMode="auto">
          <a:xfrm>
            <a:off x="641514" y="1502929"/>
            <a:ext cx="3930486" cy="535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 redondeado"/>
          <p:cNvSpPr/>
          <p:nvPr/>
        </p:nvSpPr>
        <p:spPr>
          <a:xfrm>
            <a:off x="5436096" y="3140968"/>
            <a:ext cx="3096344" cy="165618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23781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27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4318601" y="5248565"/>
            <a:ext cx="3133720" cy="151216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4301283" y="5178566"/>
            <a:ext cx="3168353" cy="1582167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Abastecimiento</a:t>
            </a:r>
            <a:endParaRPr lang="es-PE" sz="2000" dirty="0"/>
          </a:p>
        </p:txBody>
      </p:sp>
      <p:pic>
        <p:nvPicPr>
          <p:cNvPr id="2052" name="Picture 4" descr="D:\Documents and Settings\Jose\Escritorio\Actas de Aceptacion\2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4" t="3821" r="8126" b="77021"/>
          <a:stretch/>
        </p:blipFill>
        <p:spPr bwMode="auto">
          <a:xfrm>
            <a:off x="4427984" y="3212976"/>
            <a:ext cx="4094412" cy="133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Documents and Settings\Jose\Escritorio\Actas de Aceptacion\2_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0" t="4885" r="8121" b="16065"/>
          <a:stretch/>
        </p:blipFill>
        <p:spPr bwMode="auto">
          <a:xfrm>
            <a:off x="107504" y="1556792"/>
            <a:ext cx="3888432" cy="521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95727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Documents and Settings\Jose\Escritorio\Actas de Aceptacion\3_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1" t="3468" r="6372" b="14943"/>
          <a:stretch/>
        </p:blipFill>
        <p:spPr bwMode="auto">
          <a:xfrm>
            <a:off x="107504" y="1586200"/>
            <a:ext cx="3948515" cy="52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28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4320480" y="4365104"/>
            <a:ext cx="3203848" cy="158417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4248472" y="4293096"/>
            <a:ext cx="3312368" cy="1512168"/>
          </a:xfrm>
        </p:spPr>
        <p:txBody>
          <a:bodyPr/>
          <a:lstStyle/>
          <a:p>
            <a:pPr marL="119062" indent="0" algn="ctr"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None/>
            </a:pPr>
            <a:r>
              <a:rPr lang="en-US" sz="2000" dirty="0" smtClean="0"/>
              <a:t>Macroproceso de </a:t>
            </a:r>
            <a:r>
              <a:rPr lang="es-PE" sz="2000" dirty="0" smtClean="0"/>
              <a:t>Gestión de Control de Pagos</a:t>
            </a:r>
            <a:endParaRPr lang="es-PE" sz="2000" dirty="0"/>
          </a:p>
        </p:txBody>
      </p:sp>
      <p:pic>
        <p:nvPicPr>
          <p:cNvPr id="3074" name="Picture 2" descr="D:\Documents and Settings\Jose\Escritorio\Actas de Aceptacion\3_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4" t="3468" r="7332" b="77657"/>
          <a:stretch/>
        </p:blipFill>
        <p:spPr bwMode="auto">
          <a:xfrm>
            <a:off x="4320480" y="2492896"/>
            <a:ext cx="3963738" cy="124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44013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Ciclo 2011-1</a:t>
            </a:r>
            <a:br>
              <a:rPr lang="es-PE" dirty="0"/>
            </a:br>
            <a:r>
              <a:rPr lang="es-PE" sz="3300" dirty="0" smtClean="0"/>
              <a:t>Gestión del Proyecto</a:t>
            </a:r>
            <a:endParaRPr lang="es-PE" sz="3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29</a:t>
            </a:fld>
            <a:endParaRPr lang="es-PE" dirty="0"/>
          </a:p>
        </p:txBody>
      </p:sp>
      <p:sp>
        <p:nvSpPr>
          <p:cNvPr id="6" name="5 Rectángulo redondeado"/>
          <p:cNvSpPr/>
          <p:nvPr/>
        </p:nvSpPr>
        <p:spPr>
          <a:xfrm>
            <a:off x="519061" y="3140968"/>
            <a:ext cx="3240360" cy="172819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323528" y="3164266"/>
            <a:ext cx="3600401" cy="156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PE" sz="2600" b="1" dirty="0" smtClean="0"/>
              <a:t>ACTAS DE ACEPTACIÓN</a:t>
            </a:r>
            <a:endParaRPr lang="es-PE" sz="2600" dirty="0" smtClean="0"/>
          </a:p>
          <a:p>
            <a:pPr marL="119062" indent="0" algn="ctr">
              <a:buFont typeface="Wingdings 2" pitchFamily="18" charset="2"/>
              <a:buNone/>
            </a:pPr>
            <a:r>
              <a:rPr lang="en-US" sz="2000" dirty="0" smtClean="0"/>
              <a:t>Macroproceso de </a:t>
            </a:r>
            <a:endParaRPr lang="en-US" sz="2000" dirty="0" smtClean="0"/>
          </a:p>
          <a:p>
            <a:pPr marL="119062" indent="0" algn="ctr">
              <a:buFont typeface="Wingdings 2" pitchFamily="18" charset="2"/>
              <a:buNone/>
            </a:pPr>
            <a:r>
              <a:rPr lang="es-PE" sz="2000" dirty="0" smtClean="0"/>
              <a:t>Contabilidad </a:t>
            </a:r>
            <a:r>
              <a:rPr lang="es-PE" sz="2000" dirty="0" smtClean="0"/>
              <a:t>y Presupuestos</a:t>
            </a:r>
            <a:endParaRPr lang="es-PE" sz="2000" dirty="0"/>
          </a:p>
        </p:txBody>
      </p:sp>
      <p:pic>
        <p:nvPicPr>
          <p:cNvPr id="8" name="Picture 2" descr="D:\Documents and Settings\Jose\Escritorio\Actas de Aceptacion\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0" r="3162" b="5930"/>
          <a:stretch/>
        </p:blipFill>
        <p:spPr bwMode="auto">
          <a:xfrm>
            <a:off x="4433250" y="1514467"/>
            <a:ext cx="3816424" cy="530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84890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541896" y="1700808"/>
            <a:ext cx="6198456" cy="825224"/>
          </a:xfrm>
        </p:spPr>
        <p:txBody>
          <a:bodyPr/>
          <a:lstStyle/>
          <a:p>
            <a:r>
              <a:rPr lang="es-PE" dirty="0" smtClean="0"/>
              <a:t>Contexto del Proyecto</a:t>
            </a:r>
            <a:endParaRPr lang="es-PE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740664" y="3319264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3523321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2910048" y="1789984"/>
            <a:ext cx="3534160" cy="774920"/>
          </a:xfrm>
        </p:spPr>
        <p:txBody>
          <a:bodyPr/>
          <a:lstStyle/>
          <a:p>
            <a:r>
              <a:rPr lang="es-PE" dirty="0" smtClean="0"/>
              <a:t>Ciclo 2011-2</a:t>
            </a:r>
            <a:endParaRPr lang="es-PE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>
          <a:xfrm>
            <a:off x="740664" y="3356992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  <a:p>
            <a:pPr algn="ctr"/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30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334935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Actividades del </a:t>
            </a:r>
            <a:r>
              <a:rPr lang="en-US" dirty="0" err="1" smtClean="0"/>
              <a:t>Ciclo</a:t>
            </a:r>
            <a:r>
              <a:rPr lang="en-US" dirty="0" smtClean="0"/>
              <a:t> 2011-2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sz="2600" b="1" dirty="0" smtClean="0"/>
              <a:t>Finalización y Aceptación de los Macroprocesos </a:t>
            </a:r>
          </a:p>
          <a:p>
            <a:pPr lvl="1" algn="just"/>
            <a:r>
              <a:rPr lang="es-PE" sz="2200" dirty="0" smtClean="0"/>
              <a:t>Gestión de Recursos Humanos</a:t>
            </a:r>
          </a:p>
          <a:p>
            <a:pPr lvl="1" algn="just"/>
            <a:r>
              <a:rPr lang="es-PE" sz="2200" dirty="0" smtClean="0"/>
              <a:t>Gestión de Educación Rural</a:t>
            </a:r>
          </a:p>
          <a:p>
            <a:pPr algn="just"/>
            <a:endParaRPr lang="es-PE" sz="2800" b="1" dirty="0" smtClean="0"/>
          </a:p>
          <a:p>
            <a:pPr algn="just"/>
            <a:r>
              <a:rPr lang="es-PE" sz="2600" b="1" dirty="0" smtClean="0"/>
              <a:t>Actualización y Aceptación de </a:t>
            </a:r>
            <a:r>
              <a:rPr lang="es-PE" sz="2600" b="1" dirty="0"/>
              <a:t>Procesos del Proyecto Anterior</a:t>
            </a:r>
          </a:p>
          <a:p>
            <a:pPr lvl="1" algn="just"/>
            <a:r>
              <a:rPr lang="es-PE" sz="2200" dirty="0" smtClean="0"/>
              <a:t>16 procesos (33 modelados en el Proyecto Anterior)</a:t>
            </a:r>
          </a:p>
          <a:p>
            <a:pPr algn="just"/>
            <a:endParaRPr lang="es-PE" sz="2800" b="1" dirty="0" smtClean="0"/>
          </a:p>
          <a:p>
            <a:pPr algn="just"/>
            <a:r>
              <a:rPr lang="es-PE" sz="2600" b="1" dirty="0" smtClean="0"/>
              <a:t>Integración de Procesos</a:t>
            </a:r>
          </a:p>
          <a:p>
            <a:pPr algn="just"/>
            <a:endParaRPr lang="es-PE" sz="2600" b="1" dirty="0" smtClean="0"/>
          </a:p>
          <a:p>
            <a:pPr algn="just"/>
            <a:r>
              <a:rPr lang="es-PE" sz="2600" b="1" dirty="0" smtClean="0"/>
              <a:t>Arquitectura de Negocios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6908459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2771800" y="4365104"/>
            <a:ext cx="3606168" cy="774920"/>
          </a:xfrm>
        </p:spPr>
        <p:txBody>
          <a:bodyPr/>
          <a:lstStyle/>
          <a:p>
            <a:r>
              <a:rPr lang="es-PE" dirty="0" smtClean="0"/>
              <a:t>¿Preguntas?</a:t>
            </a:r>
            <a:endParaRPr lang="es-PE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>
          <a:xfrm>
            <a:off x="740664" y="3319264"/>
            <a:ext cx="8022336" cy="685800"/>
          </a:xfrm>
        </p:spPr>
        <p:txBody>
          <a:bodyPr/>
          <a:lstStyle/>
          <a:p>
            <a:pPr algn="ctr"/>
            <a:r>
              <a:rPr lang="es-PE" dirty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  <a:p>
            <a:pPr algn="ctr"/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334935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4139952" y="5500266"/>
            <a:ext cx="4764832" cy="1097086"/>
          </a:xfrm>
        </p:spPr>
        <p:txBody>
          <a:bodyPr/>
          <a:lstStyle/>
          <a:p>
            <a:pPr algn="r"/>
            <a:r>
              <a:rPr lang="es-PE" dirty="0" smtClean="0"/>
              <a:t>GRACIAS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C6DA0C-88F5-4C27-9344-81B08FDD38DA}" type="slidenum">
              <a:rPr lang="es-PE" smtClean="0"/>
              <a:pPr>
                <a:defRPr/>
              </a:pPr>
              <a:t>33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648075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GESTIÓN DE OBRAS CIVILES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34</a:t>
            </a:fld>
            <a:endParaRPr lang="es-PE" dirty="0"/>
          </a:p>
        </p:txBody>
      </p:sp>
      <p:pic>
        <p:nvPicPr>
          <p:cNvPr id="6" name="5 Imagen" descr="D:\Documents and Settings\Jose\Escritorio\Proyecto Fe y Alegria\Gestión de Obras Civiles\MP - Gestión de Obras Civil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6" y="1772816"/>
            <a:ext cx="8891270" cy="38709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7 CuadroTexto"/>
          <p:cNvSpPr txBox="1"/>
          <p:nvPr/>
        </p:nvSpPr>
        <p:spPr>
          <a:xfrm>
            <a:off x="1043608" y="5643776"/>
            <a:ext cx="72449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 Procesos: 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Macroproceso 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"Gestión de Obras Civiles"</a:t>
            </a:r>
          </a:p>
          <a:p>
            <a:pPr algn="ctr"/>
            <a:r>
              <a:rPr lang="es-ES" sz="1400" b="1" dirty="0">
                <a:latin typeface="Calibri" pitchFamily="34" charset="0"/>
                <a:cs typeface="Calibri" pitchFamily="34" charset="0"/>
              </a:rPr>
              <a:t>Fuente: </a:t>
            </a:r>
            <a:r>
              <a:rPr lang="es-ES" sz="1400" dirty="0">
                <a:latin typeface="Calibri" pitchFamily="34" charset="0"/>
                <a:cs typeface="Calibri" pitchFamily="34" charset="0"/>
              </a:rPr>
              <a:t>Elaboración Propia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  <a:p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8 Flecha derecha">
            <a:hlinkClick r:id="rId3" action="ppaction://hlinksldjump"/>
          </p:cNvPr>
          <p:cNvSpPr/>
          <p:nvPr/>
        </p:nvSpPr>
        <p:spPr>
          <a:xfrm>
            <a:off x="287524" y="6237312"/>
            <a:ext cx="2088232" cy="576064"/>
          </a:xfrm>
          <a:prstGeom prst="rightArrow">
            <a:avLst/>
          </a:prstGeom>
          <a:solidFill>
            <a:srgbClr val="FFC0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 smtClean="0">
                <a:solidFill>
                  <a:schemeClr val="tx1"/>
                </a:solidFill>
              </a:rPr>
              <a:t>Proyecto Anterior</a:t>
            </a:r>
            <a:endParaRPr lang="es-P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44546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GESTIÓN </a:t>
            </a:r>
            <a:r>
              <a:rPr lang="es-PE" dirty="0"/>
              <a:t>DE </a:t>
            </a:r>
            <a:r>
              <a:rPr lang="es-PE" dirty="0" smtClean="0"/>
              <a:t>ABASTECIMIENTO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35</a:t>
            </a:fld>
            <a:endParaRPr lang="es-PE" dirty="0"/>
          </a:p>
        </p:txBody>
      </p:sp>
      <p:pic>
        <p:nvPicPr>
          <p:cNvPr id="6" name="5 Imagen" descr="D:\Documents and Settings\Jose\Escritorio\Proyecto Fe y Alegria\Gestión de Abastecimientos\MP - Gestión de Abastecimiento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55" y="1628800"/>
            <a:ext cx="7012829" cy="446449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6 CuadroTexto"/>
          <p:cNvSpPr txBox="1"/>
          <p:nvPr/>
        </p:nvSpPr>
        <p:spPr>
          <a:xfrm>
            <a:off x="2555776" y="616661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 Procesos: 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Macroproceso 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"Gestión de Abastecimiento"</a:t>
            </a:r>
          </a:p>
          <a:p>
            <a:pPr algn="r"/>
            <a:r>
              <a:rPr lang="es-ES" sz="1400" b="1" dirty="0">
                <a:latin typeface="Calibri" pitchFamily="34" charset="0"/>
                <a:cs typeface="Calibri" pitchFamily="34" charset="0"/>
              </a:rPr>
              <a:t>Fuente</a:t>
            </a:r>
            <a:r>
              <a:rPr lang="es-ES" sz="1400" dirty="0">
                <a:latin typeface="Calibri" pitchFamily="34" charset="0"/>
                <a:cs typeface="Calibri" pitchFamily="34" charset="0"/>
              </a:rPr>
              <a:t>: Elaboración </a:t>
            </a:r>
            <a:r>
              <a:rPr lang="es-ES" sz="1400" dirty="0" smtClean="0">
                <a:latin typeface="Calibri" pitchFamily="34" charset="0"/>
                <a:cs typeface="Calibri" pitchFamily="34" charset="0"/>
              </a:rPr>
              <a:t>Propia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8 Flecha derecha">
            <a:hlinkClick r:id="rId4" action="ppaction://hlinksldjump"/>
          </p:cNvPr>
          <p:cNvSpPr/>
          <p:nvPr/>
        </p:nvSpPr>
        <p:spPr>
          <a:xfrm>
            <a:off x="287524" y="6237312"/>
            <a:ext cx="2088232" cy="576064"/>
          </a:xfrm>
          <a:prstGeom prst="rightArrow">
            <a:avLst/>
          </a:prstGeom>
          <a:solidFill>
            <a:srgbClr val="FFC0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 smtClean="0">
                <a:solidFill>
                  <a:schemeClr val="tx1"/>
                </a:solidFill>
              </a:rPr>
              <a:t>Proyecto Anterior</a:t>
            </a:r>
            <a:endParaRPr lang="es-P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596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GESTIÓN DE CONTROL DE PAGOS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36</a:t>
            </a:fld>
            <a:endParaRPr lang="es-PE" dirty="0"/>
          </a:p>
        </p:txBody>
      </p:sp>
      <p:pic>
        <p:nvPicPr>
          <p:cNvPr id="6" name="5 Imagen" descr="D:\Documents and Settings\Jose\Escritorio\Modificados\Gestion de Control de Pago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235" y="1556792"/>
            <a:ext cx="5891530" cy="485076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6 CuadroTexto"/>
          <p:cNvSpPr txBox="1"/>
          <p:nvPr/>
        </p:nvSpPr>
        <p:spPr>
          <a:xfrm>
            <a:off x="1259632" y="6309320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 Procesos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:  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Macroproceso "Gestión 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de Control de Pagos"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s-ES" sz="1400" b="1" dirty="0">
                <a:latin typeface="Calibri" pitchFamily="34" charset="0"/>
                <a:cs typeface="Calibri" pitchFamily="34" charset="0"/>
              </a:rPr>
              <a:t>Fuente: </a:t>
            </a:r>
            <a:r>
              <a:rPr lang="es-ES" sz="1400" dirty="0">
                <a:latin typeface="Calibri" pitchFamily="34" charset="0"/>
                <a:cs typeface="Calibri" pitchFamily="34" charset="0"/>
              </a:rPr>
              <a:t>Elaboración </a:t>
            </a:r>
            <a:r>
              <a:rPr lang="es-ES" sz="1400" dirty="0" smtClean="0">
                <a:latin typeface="Calibri" pitchFamily="34" charset="0"/>
                <a:cs typeface="Calibri" pitchFamily="34" charset="0"/>
              </a:rPr>
              <a:t>Propia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939405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CONTABILIDAD </a:t>
            </a:r>
            <a:r>
              <a:rPr lang="es-PE" dirty="0"/>
              <a:t>Y PRESUPUESTO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37</a:t>
            </a:fld>
            <a:endParaRPr lang="es-PE" dirty="0"/>
          </a:p>
        </p:txBody>
      </p:sp>
      <p:pic>
        <p:nvPicPr>
          <p:cNvPr id="6" name="5 Imagen" descr="D:\Documents and Settings\Jose\Escritorio\Modificados\Contabilidad y Presupuesto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768752" cy="46805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7 CuadroTexto"/>
          <p:cNvSpPr txBox="1"/>
          <p:nvPr/>
        </p:nvSpPr>
        <p:spPr>
          <a:xfrm>
            <a:off x="2771800" y="623731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 Procesos: 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Macroproceso “Contabilidad y Presupuesto"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  <a:p>
            <a:pPr algn="r"/>
            <a:r>
              <a:rPr lang="es-ES" sz="1400" b="1" dirty="0">
                <a:latin typeface="Calibri" pitchFamily="34" charset="0"/>
                <a:cs typeface="Calibri" pitchFamily="34" charset="0"/>
              </a:rPr>
              <a:t>Fuente: </a:t>
            </a:r>
            <a:r>
              <a:rPr lang="es-ES" sz="1400" dirty="0">
                <a:latin typeface="Calibri" pitchFamily="34" charset="0"/>
                <a:cs typeface="Calibri" pitchFamily="34" charset="0"/>
              </a:rPr>
              <a:t>Elaboración </a:t>
            </a:r>
            <a:r>
              <a:rPr lang="es-ES" sz="1400" dirty="0" smtClean="0">
                <a:latin typeface="Calibri" pitchFamily="34" charset="0"/>
                <a:cs typeface="Calibri" pitchFamily="34" charset="0"/>
              </a:rPr>
              <a:t>Propia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8 Flecha derecha">
            <a:hlinkClick r:id="rId4" action="ppaction://hlinksldjump"/>
          </p:cNvPr>
          <p:cNvSpPr/>
          <p:nvPr/>
        </p:nvSpPr>
        <p:spPr>
          <a:xfrm>
            <a:off x="287524" y="6237312"/>
            <a:ext cx="2088232" cy="576064"/>
          </a:xfrm>
          <a:prstGeom prst="rightArrow">
            <a:avLst/>
          </a:prstGeom>
          <a:solidFill>
            <a:srgbClr val="FFC000"/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 smtClean="0">
                <a:solidFill>
                  <a:schemeClr val="tx1"/>
                </a:solidFill>
              </a:rPr>
              <a:t>Proyecto Anterior</a:t>
            </a:r>
            <a:endParaRPr lang="es-PE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8715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4139952" y="5500266"/>
            <a:ext cx="4764832" cy="1097086"/>
          </a:xfrm>
        </p:spPr>
        <p:txBody>
          <a:bodyPr/>
          <a:lstStyle/>
          <a:p>
            <a:pPr algn="r"/>
            <a:r>
              <a:rPr lang="es-PE" dirty="0" smtClean="0"/>
              <a:t>GRACIAS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C6DA0C-88F5-4C27-9344-81B08FDD38DA}" type="slidenum">
              <a:rPr lang="es-PE" smtClean="0"/>
              <a:pPr>
                <a:defRPr/>
              </a:pPr>
              <a:t>38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2252584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39</a:t>
            </a:fld>
            <a:endParaRPr lang="es-PE" dirty="0"/>
          </a:p>
        </p:txBody>
      </p:sp>
      <p:sp>
        <p:nvSpPr>
          <p:cNvPr id="6" name="5 Rectángulo"/>
          <p:cNvSpPr/>
          <p:nvPr/>
        </p:nvSpPr>
        <p:spPr>
          <a:xfrm>
            <a:off x="-5984" y="23638"/>
            <a:ext cx="9149983" cy="6834362"/>
          </a:xfrm>
          <a:prstGeom prst="rect">
            <a:avLst/>
          </a:prstGeom>
          <a:solidFill>
            <a:schemeClr val="tx1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712060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4.bp.blogspot.com/_a9ISLzeycbo/TNMRivdJRmI/AAAAAAAAAi4/AbR7QBQ9mxk/s1600/Objetivos-inteligentes-metas-sm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352" y="3124174"/>
            <a:ext cx="24384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Movimiento Fe y Alegría Perú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dirty="0" smtClean="0"/>
              <a:t>Fundando en 1965.</a:t>
            </a:r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endParaRPr lang="es-PE" sz="2000" dirty="0" smtClean="0"/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dirty="0" smtClean="0"/>
              <a:t>Principal </a:t>
            </a:r>
            <a:r>
              <a:rPr lang="es-PE" sz="2000" dirty="0"/>
              <a:t>objetivo: </a:t>
            </a:r>
            <a:r>
              <a:rPr lang="es-PE" sz="2000" b="1" dirty="0" smtClean="0"/>
              <a:t>“Educación </a:t>
            </a:r>
            <a:r>
              <a:rPr lang="es-PE" sz="2000" b="1" dirty="0"/>
              <a:t>integral de calidad para los sectores </a:t>
            </a:r>
            <a:r>
              <a:rPr lang="es-PE" sz="2000" b="1" dirty="0" smtClean="0"/>
              <a:t>		               marginales</a:t>
            </a:r>
            <a:r>
              <a:rPr lang="es-PE" sz="2000" b="1" dirty="0"/>
              <a:t>”.</a:t>
            </a:r>
          </a:p>
          <a:p>
            <a:pPr algn="just"/>
            <a:endParaRPr lang="es-PE" sz="2000" dirty="0" smtClean="0"/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dirty="0" smtClean="0"/>
              <a:t>Dentro </a:t>
            </a:r>
            <a:r>
              <a:rPr lang="es-PE" sz="2000" dirty="0"/>
              <a:t>de este movimiento, la Oficina Central </a:t>
            </a:r>
            <a:r>
              <a:rPr lang="es-PE" sz="2000" dirty="0" smtClean="0"/>
              <a:t>de </a:t>
            </a:r>
            <a:r>
              <a:rPr lang="es-PE" sz="2000" dirty="0"/>
              <a:t>Fe y </a:t>
            </a:r>
            <a:endParaRPr lang="es-PE" sz="2000" dirty="0" smtClean="0"/>
          </a:p>
          <a:p>
            <a:pPr marL="119062" indent="0" algn="just">
              <a:buClr>
                <a:srgbClr val="FF6600"/>
              </a:buClr>
              <a:buNone/>
            </a:pPr>
            <a:r>
              <a:rPr lang="es-PE" sz="2000" dirty="0"/>
              <a:t> </a:t>
            </a:r>
            <a:r>
              <a:rPr lang="es-PE" sz="2000" dirty="0" smtClean="0"/>
              <a:t>      Alegría </a:t>
            </a:r>
            <a:r>
              <a:rPr lang="es-PE" sz="2000" dirty="0"/>
              <a:t>Perú tiene como objetivo:</a:t>
            </a:r>
          </a:p>
          <a:p>
            <a:pPr marL="119062" indent="0" algn="just">
              <a:buClr>
                <a:srgbClr val="FF6600"/>
              </a:buClr>
              <a:buNone/>
            </a:pPr>
            <a:r>
              <a:rPr lang="es-PE" sz="2000" b="1" dirty="0" smtClean="0"/>
              <a:t>“Impulsar la ejecución de los procesos en cuanto al Plan </a:t>
            </a:r>
          </a:p>
          <a:p>
            <a:pPr marL="119062" indent="0" algn="just">
              <a:buClr>
                <a:srgbClr val="FF6600"/>
              </a:buClr>
              <a:buNone/>
            </a:pPr>
            <a:r>
              <a:rPr lang="es-PE" sz="2000" b="1" dirty="0" smtClean="0"/>
              <a:t>  Estratégico </a:t>
            </a:r>
            <a:r>
              <a:rPr lang="es-PE" sz="2000" b="1" dirty="0"/>
              <a:t>y Fortalecimiento de la Organización”</a:t>
            </a:r>
          </a:p>
          <a:p>
            <a:pPr marL="119062" indent="0" algn="just">
              <a:buNone/>
            </a:pPr>
            <a:endParaRPr lang="es-PE" sz="2000" dirty="0" smtClean="0"/>
          </a:p>
          <a:p>
            <a:pPr marL="119062" indent="0" algn="just">
              <a:buNone/>
            </a:pPr>
            <a:r>
              <a:rPr lang="es-PE" sz="2000" dirty="0" smtClean="0"/>
              <a:t>Y así:</a:t>
            </a:r>
          </a:p>
          <a:p>
            <a:pPr marL="119062" indent="0" algn="just">
              <a:buNone/>
            </a:pPr>
            <a:r>
              <a:rPr lang="es-PE" sz="2000" b="1" dirty="0" smtClean="0"/>
              <a:t>Preservar en todos los centros educativos </a:t>
            </a:r>
            <a:r>
              <a:rPr lang="es-PE" sz="2000" b="1" dirty="0"/>
              <a:t>la fidelidad a la </a:t>
            </a:r>
            <a:endParaRPr lang="es-PE" sz="2000" b="1" dirty="0" smtClean="0"/>
          </a:p>
          <a:p>
            <a:pPr marL="119062" indent="0" algn="just">
              <a:buNone/>
            </a:pPr>
            <a:r>
              <a:rPr lang="es-PE" sz="2000" b="1" dirty="0" smtClean="0"/>
              <a:t>identidad</a:t>
            </a:r>
            <a:r>
              <a:rPr lang="es-PE" sz="2000" b="1" dirty="0"/>
              <a:t>, misión y principios del Movimiento</a:t>
            </a:r>
            <a:r>
              <a:rPr lang="es-PE" sz="2000" dirty="0"/>
              <a:t>. 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3327443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CONTABILIDAD </a:t>
            </a:r>
            <a:r>
              <a:rPr lang="es-PE" dirty="0"/>
              <a:t>Y </a:t>
            </a:r>
            <a:r>
              <a:rPr lang="es-PE" dirty="0" smtClean="0"/>
              <a:t>PRESUPUESTO </a:t>
            </a:r>
            <a:r>
              <a:rPr lang="es-PE" dirty="0"/>
              <a:t>– Proyecto Anterior</a:t>
            </a:r>
          </a:p>
        </p:txBody>
      </p:sp>
      <p:pic>
        <p:nvPicPr>
          <p:cNvPr id="7" name="Picture 38"/>
          <p:cNvPicPr/>
          <p:nvPr/>
        </p:nvPicPr>
        <p:blipFill>
          <a:blip r:embed="rId2" cstate="print"/>
          <a:srcRect b="14001"/>
          <a:stretch>
            <a:fillRect/>
          </a:stretch>
        </p:blipFill>
        <p:spPr bwMode="auto">
          <a:xfrm>
            <a:off x="1707832" y="1794192"/>
            <a:ext cx="5728335" cy="326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395536" y="5063807"/>
            <a:ext cx="8280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del 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Macroproceso </a:t>
            </a:r>
            <a:r>
              <a:rPr lang="es-PE" sz="1400" b="1" dirty="0">
                <a:latin typeface="Calibri" pitchFamily="34" charset="0"/>
                <a:cs typeface="Calibri" pitchFamily="34" charset="0"/>
              </a:rPr>
              <a:t>“Contabilidad y Presupuestos”</a:t>
            </a:r>
          </a:p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Fuente: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 Memoria de Proyecto “Modelo de Negocios Empresarial de la Oficina Central de Fe y Alegría”</a:t>
            </a:r>
          </a:p>
          <a:p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3 Flecha izquierda">
            <a:hlinkClick r:id="rId3" action="ppaction://hlinksldjump"/>
          </p:cNvPr>
          <p:cNvSpPr/>
          <p:nvPr/>
        </p:nvSpPr>
        <p:spPr>
          <a:xfrm>
            <a:off x="755576" y="5949280"/>
            <a:ext cx="360040" cy="360040"/>
          </a:xfrm>
          <a:prstGeom prst="lef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208829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GESTIÓN </a:t>
            </a:r>
            <a:r>
              <a:rPr lang="es-PE" dirty="0"/>
              <a:t>DE </a:t>
            </a:r>
            <a:r>
              <a:rPr lang="es-PE" dirty="0" smtClean="0"/>
              <a:t>ABASTECIMIENTO </a:t>
            </a:r>
            <a:r>
              <a:rPr lang="es-PE" dirty="0"/>
              <a:t>– Proyecto Anterior</a:t>
            </a:r>
          </a:p>
        </p:txBody>
      </p:sp>
      <p:pic>
        <p:nvPicPr>
          <p:cNvPr id="7" name="Picture 42"/>
          <p:cNvPicPr/>
          <p:nvPr/>
        </p:nvPicPr>
        <p:blipFill>
          <a:blip r:embed="rId2" cstate="print"/>
          <a:srcRect b="7739"/>
          <a:stretch>
            <a:fillRect/>
          </a:stretch>
        </p:blipFill>
        <p:spPr bwMode="auto">
          <a:xfrm>
            <a:off x="1755457" y="1844824"/>
            <a:ext cx="5192807" cy="4313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467544" y="6290156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del macro proceso “Gestión de Abastecimiento”</a:t>
            </a:r>
          </a:p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Fuente</a:t>
            </a:r>
            <a:r>
              <a:rPr lang="es-PE" sz="1400" b="1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Memoria de Proyecto “Modelo de Negocios Empresarial de la Oficina Central de Fe y Alegría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”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7 Flecha izquierda">
            <a:hlinkClick r:id="rId3" action="ppaction://hlinksldjump"/>
          </p:cNvPr>
          <p:cNvSpPr/>
          <p:nvPr/>
        </p:nvSpPr>
        <p:spPr>
          <a:xfrm>
            <a:off x="575556" y="6198617"/>
            <a:ext cx="360040" cy="360040"/>
          </a:xfrm>
          <a:prstGeom prst="lef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754347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GESTIÓN DE OBRAS </a:t>
            </a:r>
            <a:r>
              <a:rPr lang="es-PE" dirty="0" smtClean="0"/>
              <a:t>CIVILES – Proyecto Anterior</a:t>
            </a:r>
            <a:endParaRPr lang="es-PE" dirty="0"/>
          </a:p>
        </p:txBody>
      </p:sp>
      <p:pic>
        <p:nvPicPr>
          <p:cNvPr id="7" name="Picture 46"/>
          <p:cNvPicPr/>
          <p:nvPr/>
        </p:nvPicPr>
        <p:blipFill>
          <a:blip r:embed="rId2" cstate="print"/>
          <a:srcRect b="25301"/>
          <a:stretch>
            <a:fillRect/>
          </a:stretch>
        </p:blipFill>
        <p:spPr bwMode="auto">
          <a:xfrm>
            <a:off x="1905484" y="2323401"/>
            <a:ext cx="5797952" cy="268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971600" y="5013176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Diagrama del macro proceso “Gestión de Obras Civiles”</a:t>
            </a:r>
          </a:p>
          <a:p>
            <a:pPr algn="ctr"/>
            <a:r>
              <a:rPr lang="es-PE" sz="1400" b="1" dirty="0">
                <a:latin typeface="Calibri" pitchFamily="34" charset="0"/>
                <a:cs typeface="Calibri" pitchFamily="34" charset="0"/>
              </a:rPr>
              <a:t>Fuente: 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Memoria de Proyecto “</a:t>
            </a:r>
            <a:r>
              <a:rPr lang="es-PE" sz="1400" dirty="0">
                <a:latin typeface="Calibri" pitchFamily="34" charset="0"/>
                <a:cs typeface="Calibri" pitchFamily="34" charset="0"/>
              </a:rPr>
              <a:t>Modelo de Negocios Empresarial de la Oficina Central de Fe y Alegría</a:t>
            </a:r>
            <a:r>
              <a:rPr lang="es-PE" sz="1400" dirty="0" smtClean="0">
                <a:latin typeface="Calibri" pitchFamily="34" charset="0"/>
                <a:cs typeface="Calibri" pitchFamily="34" charset="0"/>
              </a:rPr>
              <a:t>”</a:t>
            </a:r>
            <a:endParaRPr lang="es-PE" sz="1400" dirty="0">
              <a:latin typeface="Calibri" pitchFamily="34" charset="0"/>
              <a:cs typeface="Calibri" pitchFamily="34" charset="0"/>
            </a:endParaRPr>
          </a:p>
          <a:p>
            <a:endParaRPr lang="es-PE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5 Flecha izquierda">
            <a:hlinkClick r:id="rId3" action="ppaction://hlinksldjump"/>
          </p:cNvPr>
          <p:cNvSpPr/>
          <p:nvPr/>
        </p:nvSpPr>
        <p:spPr>
          <a:xfrm>
            <a:off x="755576" y="5949280"/>
            <a:ext cx="360040" cy="360040"/>
          </a:xfrm>
          <a:prstGeom prst="lef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491634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Situación Actual de la Oficina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2422897"/>
            <a:ext cx="6408712" cy="2950319"/>
          </a:xfrm>
        </p:spPr>
        <p:txBody>
          <a:bodyPr/>
          <a:lstStyle/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b="1" dirty="0" smtClean="0"/>
              <a:t>Inadecuada</a:t>
            </a:r>
            <a:r>
              <a:rPr lang="es-PE" sz="2000" dirty="0" smtClean="0"/>
              <a:t> definición de  funciones.</a:t>
            </a:r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endParaRPr lang="es-PE" sz="2000" dirty="0"/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dirty="0" smtClean="0"/>
              <a:t>Trabajo </a:t>
            </a:r>
            <a:r>
              <a:rPr lang="es-PE" sz="2000" b="1" dirty="0" smtClean="0"/>
              <a:t>excesivo</a:t>
            </a:r>
            <a:r>
              <a:rPr lang="es-PE" sz="2000" dirty="0" smtClean="0"/>
              <a:t> </a:t>
            </a:r>
            <a:r>
              <a:rPr lang="es-PE" sz="2000" dirty="0"/>
              <a:t>e </a:t>
            </a:r>
            <a:r>
              <a:rPr lang="es-PE" sz="2000" b="1" dirty="0" smtClean="0"/>
              <a:t>innecesario.</a:t>
            </a:r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endParaRPr lang="es-PE" sz="2000" dirty="0"/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dirty="0" smtClean="0"/>
              <a:t>Gran parte de los </a:t>
            </a:r>
            <a:r>
              <a:rPr lang="es-PE" sz="2000" dirty="0"/>
              <a:t>procesos se realizan de manera </a:t>
            </a:r>
            <a:r>
              <a:rPr lang="es-PE" sz="2000" b="1" dirty="0"/>
              <a:t>manual</a:t>
            </a:r>
            <a:r>
              <a:rPr lang="es-PE" sz="2000" dirty="0"/>
              <a:t> y </a:t>
            </a:r>
            <a:r>
              <a:rPr lang="es-PE" sz="2000" b="1" dirty="0" smtClean="0"/>
              <a:t>mecánica</a:t>
            </a:r>
            <a:r>
              <a:rPr lang="es-PE" sz="2000" dirty="0" smtClean="0"/>
              <a:t>.</a:t>
            </a:r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endParaRPr lang="es-PE" sz="2000" dirty="0" smtClean="0"/>
          </a:p>
          <a:p>
            <a:pPr algn="just">
              <a:buClr>
                <a:srgbClr val="FF6600"/>
              </a:buClr>
              <a:buFont typeface="Wingdings" pitchFamily="2" charset="2"/>
              <a:buChar char="q"/>
            </a:pPr>
            <a:r>
              <a:rPr lang="es-PE" sz="2000" b="1" dirty="0" smtClean="0"/>
              <a:t>Exceso</a:t>
            </a:r>
            <a:r>
              <a:rPr lang="es-PE" sz="2000" dirty="0" smtClean="0"/>
              <a:t> </a:t>
            </a:r>
            <a:r>
              <a:rPr lang="es-PE" sz="2000" dirty="0"/>
              <a:t>de tiempo para cumplir </a:t>
            </a:r>
            <a:r>
              <a:rPr lang="es-PE" sz="2000" dirty="0" smtClean="0"/>
              <a:t>con </a:t>
            </a:r>
            <a:r>
              <a:rPr lang="es-PE" sz="2000" dirty="0"/>
              <a:t>actividades </a:t>
            </a:r>
            <a:r>
              <a:rPr lang="es-PE" sz="2000" b="1" dirty="0" smtClean="0"/>
              <a:t>cotidianas.</a:t>
            </a:r>
            <a:endParaRPr lang="es-PE" sz="2000" b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5</a:t>
            </a:fld>
            <a:endParaRPr lang="es-PE" dirty="0"/>
          </a:p>
        </p:txBody>
      </p:sp>
      <p:pic>
        <p:nvPicPr>
          <p:cNvPr id="2052" name="Picture 4" descr="http://www.freewebs.com/windandwater9/Cluter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3" t="19158" r="19140" b="8860"/>
          <a:stretch/>
        </p:blipFill>
        <p:spPr bwMode="auto">
          <a:xfrm>
            <a:off x="6948264" y="2564904"/>
            <a:ext cx="2021576" cy="267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94099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se propone?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6</a:t>
            </a:fld>
            <a:endParaRPr lang="es-PE" dirty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 bwMode="auto">
          <a:xfrm>
            <a:off x="457200" y="4437112"/>
            <a:ext cx="8229600" cy="108012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1C9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585CF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6BC9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 algn="ctr">
              <a:buFont typeface="Wingdings 2" pitchFamily="18" charset="2"/>
              <a:buNone/>
            </a:pPr>
            <a:r>
              <a:rPr lang="es-ES" sz="1800" b="1" dirty="0" smtClean="0"/>
              <a:t>RESULTADO</a:t>
            </a:r>
            <a:endParaRPr lang="es-ES" sz="1800" dirty="0" smtClean="0"/>
          </a:p>
          <a:p>
            <a:pPr marL="119062" indent="0" algn="ctr">
              <a:buFont typeface="Wingdings 2" pitchFamily="18" charset="2"/>
              <a:buNone/>
            </a:pPr>
            <a:r>
              <a:rPr lang="es-ES" sz="1800" dirty="0" smtClean="0"/>
              <a:t>Una visión global del estado en el que se encuentra una organización, y cómo todas las partes: personas, procesos, información y tecnologías, se vinculan e integran.</a:t>
            </a:r>
            <a:endParaRPr lang="es-PE" sz="1800" dirty="0" smtClean="0"/>
          </a:p>
          <a:p>
            <a:pPr marL="119062" indent="0" algn="just">
              <a:buFont typeface="Wingdings 2" pitchFamily="18" charset="2"/>
              <a:buNone/>
            </a:pPr>
            <a:endParaRPr lang="es-PE" sz="1800" dirty="0"/>
          </a:p>
        </p:txBody>
      </p:sp>
      <p:sp>
        <p:nvSpPr>
          <p:cNvPr id="8" name="7 Recortar rectángulo de esquina diagonal"/>
          <p:cNvSpPr/>
          <p:nvPr/>
        </p:nvSpPr>
        <p:spPr>
          <a:xfrm>
            <a:off x="457200" y="1916832"/>
            <a:ext cx="8229600" cy="1368152"/>
          </a:xfrm>
          <a:prstGeom prst="snip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ELABORAR UNA ARQUITECTURA DE NEGOCIOS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Se </a:t>
            </a:r>
            <a:r>
              <a:rPr lang="es-ES" dirty="0">
                <a:solidFill>
                  <a:schemeClr val="tx1"/>
                </a:solidFill>
              </a:rPr>
              <a:t>definirán todos los procesos del negocio, y </a:t>
            </a:r>
            <a:r>
              <a:rPr lang="es-ES" dirty="0" smtClean="0">
                <a:solidFill>
                  <a:schemeClr val="tx1"/>
                </a:solidFill>
              </a:rPr>
              <a:t>mostrándose cómo </a:t>
            </a:r>
            <a:r>
              <a:rPr lang="es-ES" dirty="0">
                <a:solidFill>
                  <a:schemeClr val="tx1"/>
                </a:solidFill>
              </a:rPr>
              <a:t>estos se alinean a sus objetivos del negocio y, de acuerdo a ello, se </a:t>
            </a:r>
            <a:r>
              <a:rPr lang="es-ES" dirty="0" smtClean="0">
                <a:solidFill>
                  <a:schemeClr val="tx1"/>
                </a:solidFill>
              </a:rPr>
              <a:t>analizará qué partes podrán automatizarse</a:t>
            </a:r>
            <a:r>
              <a:rPr lang="es-ES" dirty="0" smtClean="0"/>
              <a:t>.</a:t>
            </a:r>
            <a:endParaRPr lang="es-PE" dirty="0"/>
          </a:p>
        </p:txBody>
      </p:sp>
      <p:sp>
        <p:nvSpPr>
          <p:cNvPr id="9" name="8 Flecha abajo"/>
          <p:cNvSpPr/>
          <p:nvPr/>
        </p:nvSpPr>
        <p:spPr>
          <a:xfrm>
            <a:off x="3779912" y="3429000"/>
            <a:ext cx="1656184" cy="936104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53274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000" dirty="0"/>
              <a:t>Proyecto Profesional “Modelo de Negocios Empresarial de la Oficina Central de Fe y Alegría</a:t>
            </a:r>
            <a:r>
              <a:rPr lang="es-ES" sz="3000" dirty="0" smtClean="0"/>
              <a:t>”</a:t>
            </a:r>
            <a:endParaRPr lang="es-PE" sz="3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790079"/>
          </a:xfrm>
        </p:spPr>
        <p:txBody>
          <a:bodyPr/>
          <a:lstStyle/>
          <a:p>
            <a:pPr marL="119062" indent="0" algn="just">
              <a:buNone/>
            </a:pPr>
            <a:r>
              <a:rPr lang="es-ES" sz="1900" b="1" dirty="0" smtClean="0"/>
              <a:t>Autores: </a:t>
            </a:r>
            <a:r>
              <a:rPr lang="es-ES" sz="1900" dirty="0" smtClean="0"/>
              <a:t>Nelly </a:t>
            </a:r>
            <a:r>
              <a:rPr lang="es-ES" sz="1900" dirty="0"/>
              <a:t>Chang Chong  y Miguel Concha Álvarez, egresados ambos en el </a:t>
            </a:r>
            <a:r>
              <a:rPr lang="es-ES" sz="1900" dirty="0" smtClean="0"/>
              <a:t>	    año </a:t>
            </a:r>
            <a:r>
              <a:rPr lang="es-ES" sz="1900" dirty="0"/>
              <a:t>2010-I. </a:t>
            </a:r>
            <a:endParaRPr lang="es-PE" sz="1900" dirty="0"/>
          </a:p>
          <a:p>
            <a:endParaRPr lang="es-PE" sz="1900" dirty="0"/>
          </a:p>
          <a:p>
            <a:pPr marL="119062" indent="0" algn="just">
              <a:buNone/>
            </a:pPr>
            <a:endParaRPr lang="es-ES" sz="1900" dirty="0"/>
          </a:p>
          <a:p>
            <a:pPr marL="119062" indent="0" algn="just">
              <a:buNone/>
            </a:pPr>
            <a:endParaRPr lang="es-ES" sz="1900" b="1" dirty="0" smtClean="0">
              <a:solidFill>
                <a:srgbClr val="FFC000"/>
              </a:solidFill>
            </a:endParaRPr>
          </a:p>
          <a:p>
            <a:pPr marL="119062" indent="0">
              <a:buNone/>
            </a:pPr>
            <a:r>
              <a:rPr lang="es-ES" sz="2000" dirty="0"/>
              <a:t> </a:t>
            </a:r>
            <a:endParaRPr lang="es-PE" sz="20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7</a:t>
            </a:fld>
            <a:endParaRPr lang="es-PE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257057283"/>
              </p:ext>
            </p:extLst>
          </p:nvPr>
        </p:nvGraphicFramePr>
        <p:xfrm>
          <a:off x="251520" y="2533352"/>
          <a:ext cx="856895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036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54954F-BD1D-44B3-BE45-1CACF59738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B154954F-BD1D-44B3-BE45-1CACF59738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A1F048-8F30-4686-A4B0-3F980C36F5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>
                                            <p:graphicEl>
                                              <a:dgm id="{A8A1F048-8F30-4686-A4B0-3F980C36F5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D9E6C0-E0B5-4D2C-87B2-AF4719886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graphicEl>
                                              <a:dgm id="{35D9E6C0-E0B5-4D2C-87B2-AF47198864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9B6BDF7-4FC8-49F5-BC24-556B94FDA0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graphicEl>
                                              <a:dgm id="{09B6BDF7-4FC8-49F5-BC24-556B94FDA0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000" dirty="0"/>
              <a:t>Proyecto Profesional “Modelo de Negocios Empresarial de la Oficina Central de Fe y Alegría”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8</a:t>
            </a:fld>
            <a:endParaRPr lang="es-PE" dirty="0"/>
          </a:p>
        </p:txBody>
      </p:sp>
      <p:sp>
        <p:nvSpPr>
          <p:cNvPr id="14" name="Round Diagonal Corner Rectangle 6"/>
          <p:cNvSpPr/>
          <p:nvPr/>
        </p:nvSpPr>
        <p:spPr>
          <a:xfrm>
            <a:off x="2206639" y="1643050"/>
            <a:ext cx="6572296" cy="1500198"/>
          </a:xfrm>
          <a:prstGeom prst="round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ound Diagonal Corner Rectangle 7"/>
          <p:cNvSpPr/>
          <p:nvPr/>
        </p:nvSpPr>
        <p:spPr>
          <a:xfrm>
            <a:off x="2206639" y="3357562"/>
            <a:ext cx="6572296" cy="1500198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ound Diagonal Corner Rectangle 8"/>
          <p:cNvSpPr/>
          <p:nvPr/>
        </p:nvSpPr>
        <p:spPr>
          <a:xfrm>
            <a:off x="2206639" y="5072074"/>
            <a:ext cx="6572296" cy="1500198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9"/>
          <p:cNvSpPr/>
          <p:nvPr/>
        </p:nvSpPr>
        <p:spPr>
          <a:xfrm>
            <a:off x="166607" y="1916832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cap="none" spc="50" dirty="0" smtClean="0">
                <a:ln w="11430"/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cap="none" spc="50" dirty="0" err="1" smtClean="0">
                <a:ln w="11430"/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cap="none" spc="50" dirty="0" smtClean="0">
                <a:ln w="11430"/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cap="none" spc="50" dirty="0" err="1" smtClean="0">
                <a:ln w="11430"/>
                <a:latin typeface="Calibri" pitchFamily="34" charset="0"/>
                <a:cs typeface="Calibri" pitchFamily="34" charset="0"/>
              </a:rPr>
              <a:t>Estratégicos</a:t>
            </a:r>
            <a:endParaRPr lang="en-US" sz="1600" b="1" cap="none" spc="50" dirty="0">
              <a:ln w="11430"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0"/>
          <p:cNvSpPr/>
          <p:nvPr/>
        </p:nvSpPr>
        <p:spPr>
          <a:xfrm>
            <a:off x="214282" y="3637473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Operativos</a:t>
            </a:r>
            <a:endParaRPr lang="en-US" sz="1600" b="1" spc="50" dirty="0">
              <a:ln w="11430"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1"/>
          <p:cNvSpPr/>
          <p:nvPr/>
        </p:nvSpPr>
        <p:spPr>
          <a:xfrm>
            <a:off x="179512" y="5293657"/>
            <a:ext cx="19765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Macro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Procesos</a:t>
            </a:r>
            <a:r>
              <a:rPr lang="en-US" sz="1600" b="1" spc="50" dirty="0" smtClean="0">
                <a:ln w="11430"/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en-US" sz="1600" b="1" spc="50" dirty="0" err="1" smtClean="0">
                <a:ln w="11430"/>
                <a:latin typeface="Calibri" pitchFamily="34" charset="0"/>
                <a:cs typeface="Calibri" pitchFamily="34" charset="0"/>
              </a:rPr>
              <a:t>Soporte</a:t>
            </a:r>
            <a:endParaRPr lang="en-US" sz="1600" b="1" spc="50" dirty="0">
              <a:ln w="11430"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ounded Rectangle 12"/>
          <p:cNvSpPr/>
          <p:nvPr/>
        </p:nvSpPr>
        <p:spPr>
          <a:xfrm>
            <a:off x="2563829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Planificación</a:t>
            </a:r>
          </a:p>
        </p:txBody>
      </p:sp>
      <p:sp>
        <p:nvSpPr>
          <p:cNvPr id="21" name="Rounded Rectangle 13"/>
          <p:cNvSpPr/>
          <p:nvPr/>
        </p:nvSpPr>
        <p:spPr>
          <a:xfrm>
            <a:off x="4635531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Imagen Institucional y Donaciones</a:t>
            </a:r>
          </a:p>
        </p:txBody>
      </p:sp>
      <p:sp>
        <p:nvSpPr>
          <p:cNvPr id="22" name="Rounded Rectangle 14"/>
          <p:cNvSpPr/>
          <p:nvPr/>
        </p:nvSpPr>
        <p:spPr>
          <a:xfrm>
            <a:off x="6707233" y="1785926"/>
            <a:ext cx="171451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Proyectos</a:t>
            </a:r>
          </a:p>
        </p:txBody>
      </p:sp>
      <p:sp>
        <p:nvSpPr>
          <p:cNvPr id="23" name="Rounded Rectangle 15"/>
          <p:cNvSpPr/>
          <p:nvPr/>
        </p:nvSpPr>
        <p:spPr>
          <a:xfrm>
            <a:off x="2635267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latin typeface="Calibri" pitchFamily="34" charset="0"/>
                <a:cs typeface="Calibri" pitchFamily="34" charset="0"/>
              </a:rPr>
              <a:t>Gestión de Aseguramiento de la Calidad Educativa</a:t>
            </a:r>
          </a:p>
        </p:txBody>
      </p:sp>
      <p:sp>
        <p:nvSpPr>
          <p:cNvPr id="24" name="Rounded Rectangle 16"/>
          <p:cNvSpPr/>
          <p:nvPr/>
        </p:nvSpPr>
        <p:spPr>
          <a:xfrm>
            <a:off x="4706969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Orientación Pastoral</a:t>
            </a:r>
          </a:p>
        </p:txBody>
      </p:sp>
      <p:sp>
        <p:nvSpPr>
          <p:cNvPr id="25" name="Rounded Rectangle 17"/>
          <p:cNvSpPr/>
          <p:nvPr/>
        </p:nvSpPr>
        <p:spPr>
          <a:xfrm>
            <a:off x="6778671" y="3500438"/>
            <a:ext cx="171451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Calibri" pitchFamily="34" charset="0"/>
                <a:cs typeface="Calibri" pitchFamily="34" charset="0"/>
              </a:rPr>
              <a:t>Gestión de Educación Rural</a:t>
            </a:r>
            <a:endParaRPr lang="es-E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ounded Rectangle 18"/>
          <p:cNvSpPr/>
          <p:nvPr/>
        </p:nvSpPr>
        <p:spPr>
          <a:xfrm>
            <a:off x="2635267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Contabilidad y Presupuestos</a:t>
            </a:r>
          </a:p>
        </p:txBody>
      </p:sp>
      <p:sp>
        <p:nvSpPr>
          <p:cNvPr id="27" name="Rounded Rectangle 19"/>
          <p:cNvSpPr/>
          <p:nvPr/>
        </p:nvSpPr>
        <p:spPr>
          <a:xfrm>
            <a:off x="4706969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latin typeface="Calibri" pitchFamily="34" charset="0"/>
                <a:cs typeface="Calibri" pitchFamily="34" charset="0"/>
              </a:rPr>
              <a:t>Gestión de Abastecimiento</a:t>
            </a:r>
          </a:p>
        </p:txBody>
      </p:sp>
      <p:sp>
        <p:nvSpPr>
          <p:cNvPr id="28" name="Rounded Rectangle 20"/>
          <p:cNvSpPr/>
          <p:nvPr/>
        </p:nvSpPr>
        <p:spPr>
          <a:xfrm>
            <a:off x="6778671" y="5214950"/>
            <a:ext cx="1714512" cy="11430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Calibri" pitchFamily="34" charset="0"/>
                <a:cs typeface="Calibri" pitchFamily="34" charset="0"/>
              </a:rPr>
              <a:t>Gestión de Obras Civiles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3961166" y="2559602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6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6026671" y="25792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5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8100392" y="25792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4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033174" y="42838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5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6121406" y="4283804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3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033174" y="6011996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2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6121406" y="6011996"/>
            <a:ext cx="39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1</a:t>
            </a:r>
            <a:endParaRPr lang="es-PE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67740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2987824" y="1717976"/>
            <a:ext cx="3534160" cy="846928"/>
          </a:xfrm>
        </p:spPr>
        <p:txBody>
          <a:bodyPr/>
          <a:lstStyle/>
          <a:p>
            <a:r>
              <a:rPr lang="es-PE" dirty="0" smtClean="0"/>
              <a:t>El Proyecto</a:t>
            </a:r>
            <a:endParaRPr lang="es-PE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740664" y="3319264"/>
            <a:ext cx="8022336" cy="685800"/>
          </a:xfrm>
        </p:spPr>
        <p:txBody>
          <a:bodyPr/>
          <a:lstStyle/>
          <a:p>
            <a:pPr algn="ctr"/>
            <a:r>
              <a:rPr lang="es-PE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Futura Md BT" pitchFamily="34" charset="0"/>
              </a:rPr>
              <a:t>ARQUITECTURA DE NEGOCIOS  DE LA OFICINA CENTRAL DE FE Y ALEGRÍA PERÚ</a:t>
            </a:r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A18BD-B34A-4A65-9A7B-D6103CEFB862}" type="slidenum">
              <a:rPr lang="es-PE" smtClean="0"/>
              <a:pPr>
                <a:defRPr/>
              </a:pPr>
              <a:t>9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848978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gcol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3381</TotalTime>
  <Words>1732</Words>
  <Application>Microsoft Office PowerPoint</Application>
  <PresentationFormat>Presentación en pantalla (4:3)</PresentationFormat>
  <Paragraphs>496</Paragraphs>
  <Slides>42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3" baseType="lpstr">
      <vt:lpstr>sigcol2</vt:lpstr>
      <vt:lpstr>ARQUITECTURA DE NEGOCIOS  DE LA OFICINA CENTRAL DE FE Y ALEGRÍA PERÚ</vt:lpstr>
      <vt:lpstr>Agenda</vt:lpstr>
      <vt:lpstr>Contexto del Proyecto</vt:lpstr>
      <vt:lpstr>Movimiento Fe y Alegría Perú</vt:lpstr>
      <vt:lpstr>Situación Actual de la Oficina</vt:lpstr>
      <vt:lpstr>¿Qué se propone?</vt:lpstr>
      <vt:lpstr>Proyecto Profesional “Modelo de Negocios Empresarial de la Oficina Central de Fe y Alegría”</vt:lpstr>
      <vt:lpstr>Proyecto Profesional “Modelo de Negocios Empresarial de la Oficina Central de Fe y Alegría”</vt:lpstr>
      <vt:lpstr>El Proyecto</vt:lpstr>
      <vt:lpstr>Descripción del Proyecto</vt:lpstr>
      <vt:lpstr>Objetivos del Proyecto</vt:lpstr>
      <vt:lpstr>Alcance</vt:lpstr>
      <vt:lpstr>Alcance</vt:lpstr>
      <vt:lpstr>Ciclo 2011-1</vt:lpstr>
      <vt:lpstr>Ciclo 2010-1 Mapa de Procesos del Proyecto “Modelo de Negocios Empresarial de la Oficina Central de Fe y Alegría”</vt:lpstr>
      <vt:lpstr>Ciclo 2011-1 Mapa de Procesos</vt:lpstr>
      <vt:lpstr>Ciclo 2011-1 Estado del Modelado de Procesos</vt:lpstr>
      <vt:lpstr>Ciclo 2011-1 Estado del Modelado de Procesos</vt:lpstr>
      <vt:lpstr>Ciclo 2011-1 Estado del Modelado de Procesos</vt:lpstr>
      <vt:lpstr>Ciclo 2011-1 Estado del Modelado de Procesos</vt:lpstr>
      <vt:lpstr>Ciclo 2011-1 Hitos Alcanzados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2011-1 Gestión del Proyecto</vt:lpstr>
      <vt:lpstr>Ciclo 2011-2</vt:lpstr>
      <vt:lpstr>Actividades del Ciclo 2011-2</vt:lpstr>
      <vt:lpstr>¿Preguntas?</vt:lpstr>
      <vt:lpstr>GRACIAS</vt:lpstr>
      <vt:lpstr>GESTIÓN DE OBRAS CIVILES</vt:lpstr>
      <vt:lpstr>GESTIÓN DE ABASTECIMIENTO</vt:lpstr>
      <vt:lpstr>GESTIÓN DE CONTROL DE PAGOS</vt:lpstr>
      <vt:lpstr>CONTABILIDAD Y PRESUPUESTO</vt:lpstr>
      <vt:lpstr>GRACIAS</vt:lpstr>
      <vt:lpstr>Presentación de PowerPoint</vt:lpstr>
      <vt:lpstr>CONTABILIDAD Y PRESUPUESTO – Proyecto Anterior</vt:lpstr>
      <vt:lpstr>GESTIÓN DE ABASTECIMIENTO – Proyecto Anterior</vt:lpstr>
      <vt:lpstr>GESTIÓN DE OBRAS CIVILES – Proyecto Anterior</vt:lpstr>
    </vt:vector>
  </TitlesOfParts>
  <Company>Educa-T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Ciclo 2011-1</dc:title>
  <dc:subject>Taller de Proyecto 1</dc:subject>
  <dc:creator>José Ramos;Susan Rios</dc:creator>
  <cp:lastModifiedBy>doc</cp:lastModifiedBy>
  <cp:revision>331</cp:revision>
  <dcterms:created xsi:type="dcterms:W3CDTF">2008-07-20T21:53:13Z</dcterms:created>
  <dcterms:modified xsi:type="dcterms:W3CDTF">2011-07-12T04:20:51Z</dcterms:modified>
</cp:coreProperties>
</file>