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27"/>
  </p:notesMasterIdLst>
  <p:handoutMasterIdLst>
    <p:handoutMasterId r:id="rId28"/>
  </p:handoutMasterIdLst>
  <p:sldIdLst>
    <p:sldId id="256" r:id="rId2"/>
    <p:sldId id="257" r:id="rId3"/>
    <p:sldId id="308" r:id="rId4"/>
    <p:sldId id="309" r:id="rId5"/>
    <p:sldId id="275" r:id="rId6"/>
    <p:sldId id="311" r:id="rId7"/>
    <p:sldId id="266" r:id="rId8"/>
    <p:sldId id="306" r:id="rId9"/>
    <p:sldId id="307" r:id="rId10"/>
    <p:sldId id="331" r:id="rId11"/>
    <p:sldId id="310" r:id="rId12"/>
    <p:sldId id="287" r:id="rId13"/>
    <p:sldId id="312" r:id="rId14"/>
    <p:sldId id="313" r:id="rId15"/>
    <p:sldId id="314" r:id="rId16"/>
    <p:sldId id="326" r:id="rId17"/>
    <p:sldId id="327" r:id="rId18"/>
    <p:sldId id="319" r:id="rId19"/>
    <p:sldId id="328" r:id="rId20"/>
    <p:sldId id="324" r:id="rId21"/>
    <p:sldId id="325" r:id="rId22"/>
    <p:sldId id="329" r:id="rId23"/>
    <p:sldId id="330" r:id="rId24"/>
    <p:sldId id="273" r:id="rId25"/>
    <p:sldId id="274" r:id="rId26"/>
  </p:sldIdLst>
  <p:sldSz cx="9144000" cy="6858000" type="screen4x3"/>
  <p:notesSz cx="10020300" cy="6888163"/>
  <p:defaultTextStyle>
    <a:defPPr>
      <a:defRPr lang="es-P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AF2"/>
    <a:srgbClr val="FF6600"/>
    <a:srgbClr val="004F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12C8C85-51F0-491E-9774-3900AFEF0FD7}" styleName="Estilo claro 2 - Acento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77" autoAdjust="0"/>
    <p:restoredTop sz="97686" autoAdjust="0"/>
  </p:normalViewPr>
  <p:slideViewPr>
    <p:cSldViewPr>
      <p:cViewPr>
        <p:scale>
          <a:sx n="75" d="100"/>
          <a:sy n="75" d="100"/>
        </p:scale>
        <p:origin x="-666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6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43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75313" y="0"/>
            <a:ext cx="4343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7ADDFB73-D578-4B8F-978A-A283EC851F4B}" type="datetimeFigureOut">
              <a:rPr lang="es-ES"/>
              <a:pPr>
                <a:defRPr/>
              </a:pPr>
              <a:t>26/04/2011</a:t>
            </a:fld>
            <a:endParaRPr lang="es-E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42088"/>
            <a:ext cx="4343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75313" y="6542088"/>
            <a:ext cx="4343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733A5255-C4DD-4EA4-ADB2-6C09657ACA98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454697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43400" cy="344488"/>
          </a:xfrm>
          <a:prstGeom prst="rect">
            <a:avLst/>
          </a:prstGeom>
        </p:spPr>
        <p:txBody>
          <a:bodyPr vert="horz" lIns="92885" tIns="46442" rIns="92885" bIns="46442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PE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75313" y="0"/>
            <a:ext cx="4343400" cy="344488"/>
          </a:xfrm>
          <a:prstGeom prst="rect">
            <a:avLst/>
          </a:prstGeom>
        </p:spPr>
        <p:txBody>
          <a:bodyPr vert="horz" lIns="92885" tIns="46442" rIns="92885" bIns="46442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E73E99F-9284-4912-8447-0ED8513FBF5A}" type="datetimeFigureOut">
              <a:rPr lang="es-PE"/>
              <a:pPr>
                <a:defRPr/>
              </a:pPr>
              <a:t>26/04/2011</a:t>
            </a:fld>
            <a:endParaRPr lang="es-PE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87713" y="515938"/>
            <a:ext cx="3444875" cy="25828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885" tIns="46442" rIns="92885" bIns="46442" rtlCol="0" anchor="ctr"/>
          <a:lstStyle/>
          <a:p>
            <a:pPr lvl="0"/>
            <a:endParaRPr lang="es-PE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01713" y="3271838"/>
            <a:ext cx="8016875" cy="3100387"/>
          </a:xfrm>
          <a:prstGeom prst="rect">
            <a:avLst/>
          </a:prstGeom>
        </p:spPr>
        <p:txBody>
          <a:bodyPr vert="horz" lIns="92885" tIns="46442" rIns="92885" bIns="46442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s-PE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42088"/>
            <a:ext cx="4343400" cy="344487"/>
          </a:xfrm>
          <a:prstGeom prst="rect">
            <a:avLst/>
          </a:prstGeom>
        </p:spPr>
        <p:txBody>
          <a:bodyPr vert="horz" lIns="92885" tIns="46442" rIns="92885" bIns="46442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P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75313" y="6542088"/>
            <a:ext cx="4343400" cy="344487"/>
          </a:xfrm>
          <a:prstGeom prst="rect">
            <a:avLst/>
          </a:prstGeom>
        </p:spPr>
        <p:txBody>
          <a:bodyPr vert="horz" lIns="92885" tIns="46442" rIns="92885" bIns="46442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80CDAE8-4D9F-43BF-8523-2263FB601090}" type="slidenum">
              <a:rPr lang="es-PE"/>
              <a:pPr>
                <a:defRPr/>
              </a:pPr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2502445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fondo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11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 bwMode="invGray">
          <a:xfrm>
            <a:off x="0" y="5127625"/>
            <a:ext cx="9144000" cy="46038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6" name="Picture 2" descr="C:\Users\megaman\Desktop\Educa-t\logo-educat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3" y="5214938"/>
            <a:ext cx="2071687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tIns="0" bIns="0" anchor="t"/>
          <a:lstStyle>
            <a:lvl1pPr algn="l">
              <a:defRPr sz="47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388B5E-B6C4-4E09-99D1-383ADD98FF6D}" type="datetime1">
              <a:rPr lang="es-PE"/>
              <a:pPr>
                <a:defRPr/>
              </a:pPr>
              <a:t>26/04/2011</a:t>
            </a:fld>
            <a:endParaRPr lang="es-PE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>
                    <a:tint val="9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1847ADB-8FD6-4771-8CC7-CF1E514DF204}" type="slidenum">
              <a:rPr lang="es-PE"/>
              <a:pPr>
                <a:defRPr/>
              </a:pPr>
              <a:t>‹Nº›</a:t>
            </a:fld>
            <a:endParaRPr lang="es-PE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B8E7E0-1E46-4658-A1DA-A030413D3639}" type="datetime1">
              <a:rPr lang="es-PE"/>
              <a:pPr>
                <a:defRPr/>
              </a:pPr>
              <a:t>26/04/2011</a:t>
            </a:fld>
            <a:endParaRPr lang="es-P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11D2F1-F49F-488F-A57E-10A94061648A}" type="slidenum">
              <a:rPr lang="es-PE"/>
              <a:pPr>
                <a:defRPr/>
              </a:pPr>
              <a:t>‹Nº›</a:t>
            </a:fld>
            <a:endParaRPr lang="es-PE" dirty="0"/>
          </a:p>
        </p:txBody>
      </p:sp>
    </p:spTree>
  </p:cSld>
  <p:clrMapOvr>
    <a:masterClrMapping/>
  </p:clrMapOvr>
  <p:transition spd="slow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derecha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6645275" y="0"/>
            <a:ext cx="24987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 bwMode="invGray">
          <a:xfrm>
            <a:off x="6599238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6" name="Picture 2" descr="C:\Users\megaman\Desktop\Educa-t\logo-educat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16825" y="5643563"/>
            <a:ext cx="1455738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1"/>
            <a:ext cx="1905000" cy="5368938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BA94C2-90E0-48D5-A1C4-2BC523BA2891}" type="datetime1">
              <a:rPr lang="es-PE"/>
              <a:pPr>
                <a:defRPr/>
              </a:pPr>
              <a:t>26/04/2011</a:t>
            </a:fld>
            <a:endParaRPr lang="es-PE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013" y="6376988"/>
            <a:ext cx="383698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>
                    <a:tint val="9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597356A-9606-4427-9618-4C8F3ED8EAEC}" type="slidenum">
              <a:rPr lang="es-PE"/>
              <a:pPr>
                <a:defRPr/>
              </a:pPr>
              <a:t>‹Nº›</a:t>
            </a:fld>
            <a:endParaRPr lang="es-PE" dirty="0"/>
          </a:p>
        </p:txBody>
      </p:sp>
    </p:spTree>
  </p:cSld>
  <p:clrMapOvr>
    <a:masterClrMapping/>
  </p:clrMapOvr>
  <p:transition spd="slow"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y 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0950"/>
          </a:xfrm>
        </p:spPr>
        <p:txBody>
          <a:bodyPr/>
          <a:lstStyle/>
          <a:p>
            <a:r>
              <a:rPr lang="en-US"/>
              <a:t>Haga clic para modificar el estilo de título del patrón</a:t>
            </a:r>
            <a:endParaRPr lang="es-PE"/>
          </a:p>
        </p:txBody>
      </p:sp>
      <p:sp>
        <p:nvSpPr>
          <p:cNvPr id="3" name="Marcador de tabla 2"/>
          <p:cNvSpPr>
            <a:spLocks noGrp="1"/>
          </p:cNvSpPr>
          <p:nvPr>
            <p:ph type="tbl" idx="1"/>
          </p:nvPr>
        </p:nvSpPr>
        <p:spPr>
          <a:xfrm>
            <a:off x="457200" y="1774825"/>
            <a:ext cx="8229600" cy="4625975"/>
          </a:xfrm>
        </p:spPr>
        <p:txBody>
          <a:bodyPr/>
          <a:lstStyle/>
          <a:p>
            <a:pPr lvl="0"/>
            <a:endParaRPr lang="es-PE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36446D-C952-4584-9D68-15EA3AEED7A8}" type="datetime1">
              <a:rPr lang="es-PE"/>
              <a:pPr>
                <a:defRPr/>
              </a:pPr>
              <a:t>26/04/2011</a:t>
            </a:fld>
            <a:endParaRPr lang="es-P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B53DFB-5AF2-4368-9121-FD0480813D9F}" type="slidenum">
              <a:rPr lang="es-PE"/>
              <a:pPr>
                <a:defRPr/>
              </a:pPr>
              <a:t>‹Nº›</a:t>
            </a:fld>
            <a:endParaRPr lang="es-PE" dirty="0"/>
          </a:p>
        </p:txBody>
      </p:sp>
    </p:spTree>
  </p:cSld>
  <p:clrMapOvr>
    <a:masterClrMapping/>
  </p:clrMapOvr>
  <p:transition spd="slow"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7463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758A9E-61E6-4A48-865D-C455F5185569}" type="datetime1">
              <a:rPr lang="es-PE"/>
              <a:pPr>
                <a:defRPr/>
              </a:pPr>
              <a:t>26/04/2011</a:t>
            </a:fld>
            <a:endParaRPr lang="es-PE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>
          <a:xfrm>
            <a:off x="2640013" y="6477000"/>
            <a:ext cx="5508625" cy="27463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8204200" y="6477000"/>
            <a:ext cx="733425" cy="27463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F4B466-5889-4E22-ACA3-D10D26A36566}" type="slidenum">
              <a:rPr lang="es-PE"/>
              <a:pPr>
                <a:defRPr/>
              </a:pPr>
              <a:t>‹Nº›</a:t>
            </a:fld>
            <a:endParaRPr lang="es-PE" dirty="0"/>
          </a:p>
        </p:txBody>
      </p:sp>
    </p:spTree>
  </p:cSld>
  <p:clrMapOvr>
    <a:masterClrMapping/>
  </p:clrMapOvr>
  <p:transition spd="slow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AB8908-832A-4ADE-93C6-6453C2E2D30C}" type="datetime1">
              <a:rPr lang="es-PE"/>
              <a:pPr>
                <a:defRPr/>
              </a:pPr>
              <a:t>26/04/2011</a:t>
            </a:fld>
            <a:endParaRPr lang="es-P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6A18BD-B34A-4A65-9A7B-D6103CEFB862}" type="slidenum">
              <a:rPr lang="es-PE"/>
              <a:pPr>
                <a:defRPr/>
              </a:pPr>
              <a:t>‹Nº›</a:t>
            </a:fld>
            <a:endParaRPr lang="es-PE" dirty="0"/>
          </a:p>
        </p:txBody>
      </p:sp>
    </p:spTree>
  </p:cSld>
  <p:clrMapOvr>
    <a:masterClrMapping/>
  </p:clrMapOvr>
  <p:transition spd="slow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medio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314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 bwMode="invGray">
          <a:xfrm>
            <a:off x="0" y="2601913"/>
            <a:ext cx="9144000" cy="46037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6" name="Picture 2" descr="C:\Users\megaman\Desktop\Educa-t\logo-educat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16825" y="5643563"/>
            <a:ext cx="1455738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tIns="0" rIns="91440" bIns="0" anchor="b"/>
          <a:lstStyle>
            <a:lvl1pPr algn="l">
              <a:defRPr sz="4700" b="1" cap="none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42FF44-D010-4359-A9C2-E873C460A241}" type="datetime1">
              <a:rPr lang="es-PE"/>
              <a:pPr>
                <a:defRPr/>
              </a:pPr>
              <a:t>26/04/2011</a:t>
            </a:fld>
            <a:endParaRPr lang="es-PE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>
                    <a:tint val="9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BC6DA0C-88F5-4C27-9344-81B08FDD38DA}" type="slidenum">
              <a:rPr lang="es-PE"/>
              <a:pPr>
                <a:defRPr/>
              </a:pPr>
              <a:t>‹Nº›</a:t>
            </a:fld>
            <a:endParaRPr lang="es-PE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7CB08E-3966-4EE5-8F95-B279D601A944}" type="datetime1">
              <a:rPr lang="es-PE"/>
              <a:pPr>
                <a:defRPr/>
              </a:pPr>
              <a:t>26/04/2011</a:t>
            </a:fld>
            <a:endParaRPr lang="es-PE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5469E9-9387-4EC1-B2B1-02F072F504B0}" type="slidenum">
              <a:rPr lang="es-PE"/>
              <a:pPr>
                <a:defRPr/>
              </a:pPr>
              <a:t>‹Nº›</a:t>
            </a:fld>
            <a:endParaRPr lang="es-PE" dirty="0"/>
          </a:p>
        </p:txBody>
      </p:sp>
    </p:spTree>
  </p:cSld>
  <p:clrMapOvr>
    <a:masterClrMapping/>
  </p:clrMapOvr>
  <p:transition spd="slow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6595EB-CDB1-44FD-B957-001A386B3087}" type="datetime1">
              <a:rPr lang="es-PE"/>
              <a:pPr>
                <a:defRPr/>
              </a:pPr>
              <a:t>26/04/2011</a:t>
            </a:fld>
            <a:endParaRPr lang="es-PE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AD6AEE-C0BF-4579-9CD7-700F00361B56}" type="slidenum">
              <a:rPr lang="es-PE"/>
              <a:pPr>
                <a:defRPr/>
              </a:pPr>
              <a:t>‹Nº›</a:t>
            </a:fld>
            <a:endParaRPr lang="es-PE" dirty="0"/>
          </a:p>
        </p:txBody>
      </p:sp>
    </p:spTree>
  </p:cSld>
  <p:clrMapOvr>
    <a:masterClrMapping/>
  </p:clrMapOvr>
  <p:transition spd="slow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805255-38B8-413F-BDAA-C2653218E467}" type="datetime1">
              <a:rPr lang="es-PE"/>
              <a:pPr>
                <a:defRPr/>
              </a:pPr>
              <a:t>26/04/2011</a:t>
            </a:fld>
            <a:endParaRPr lang="es-PE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5412C2-DE92-40F2-8AFA-912BAA4674E2}" type="slidenum">
              <a:rPr lang="es-PE"/>
              <a:pPr>
                <a:defRPr/>
              </a:pPr>
              <a:t>‹Nº›</a:t>
            </a:fld>
            <a:endParaRPr lang="es-PE" dirty="0"/>
          </a:p>
        </p:txBody>
      </p:sp>
    </p:spTree>
  </p:cSld>
  <p:clrMapOvr>
    <a:masterClrMapping/>
  </p:clrMapOvr>
  <p:transition spd="slow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megaman\Desktop\Educa-t\logo-educat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16825" y="5643563"/>
            <a:ext cx="1455738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A1D43C-DFE0-413A-909B-054B4BC695C5}" type="datetime1">
              <a:rPr lang="es-PE"/>
              <a:pPr>
                <a:defRPr/>
              </a:pPr>
              <a:t>26/04/2011</a:t>
            </a:fld>
            <a:endParaRPr lang="es-PE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>
                    <a:tint val="9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FDC1372-977E-42AA-B2EF-16B9BD0DB4C2}" type="slidenum">
              <a:rPr lang="es-PE"/>
              <a:pPr>
                <a:defRPr/>
              </a:pPr>
              <a:t>‹Nº›</a:t>
            </a:fld>
            <a:endParaRPr lang="es-PE" dirty="0"/>
          </a:p>
        </p:txBody>
      </p:sp>
    </p:spTree>
  </p:cSld>
  <p:clrMapOvr>
    <a:masterClrMapping/>
  </p:clrMapOvr>
  <p:transition spd="slow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2" descr="superior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1427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 bwMode="invGray">
          <a:xfrm>
            <a:off x="0" y="1436688"/>
            <a:ext cx="9144000" cy="444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7" name="Picture 2" descr="C:\Users\megaman\Desktop\Educa-t\logo-educat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16825" y="5643563"/>
            <a:ext cx="1455738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 bwMode="invGray">
          <a:xfrm>
            <a:off x="2855913" y="0"/>
            <a:ext cx="46037" cy="14541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Rectangle 8"/>
          <p:cNvSpPr/>
          <p:nvPr/>
        </p:nvSpPr>
        <p:spPr bwMode="invGray">
          <a:xfrm>
            <a:off x="2855913" y="0"/>
            <a:ext cx="46037" cy="14541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C56311-5590-4162-9580-F9E455BE2896}" type="datetime1">
              <a:rPr lang="es-PE"/>
              <a:pPr>
                <a:defRPr/>
              </a:pPr>
              <a:t>26/04/2011</a:t>
            </a:fld>
            <a:endParaRPr lang="es-PE" dirty="0"/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1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>
                    <a:tint val="9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5253FDE-3E65-4BFC-897F-BD3E8049594F}" type="slidenum">
              <a:rPr lang="es-PE"/>
              <a:pPr>
                <a:defRPr/>
              </a:pPr>
              <a:t>‹Nº›</a:t>
            </a:fld>
            <a:endParaRPr lang="es-PE" dirty="0"/>
          </a:p>
        </p:txBody>
      </p:sp>
    </p:spTree>
  </p:cSld>
  <p:clrMapOvr>
    <a:masterClrMapping/>
  </p:clrMapOvr>
  <p:transition spd="slow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3" descr="superior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-12700"/>
            <a:ext cx="9144000" cy="142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 bwMode="invGray">
          <a:xfrm>
            <a:off x="0" y="1436688"/>
            <a:ext cx="9144000" cy="444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7" name="Picture 2" descr="C:\Users\megaman\Desktop\Educa-t\logo-educat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16825" y="5643563"/>
            <a:ext cx="1455738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2855913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Rectangle 8"/>
          <p:cNvSpPr/>
          <p:nvPr/>
        </p:nvSpPr>
        <p:spPr bwMode="invGray">
          <a:xfrm>
            <a:off x="2855913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10" name="Picture 2" descr="C:\Users\megaman\Desktop\Educa-t\logo-educat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16825" y="5643563"/>
            <a:ext cx="1455738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>
          <a:xfrm>
            <a:off x="165100" y="1169988"/>
            <a:ext cx="2522538" cy="2016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95EEE0-513D-4E5B-B369-A7704579488B}" type="datetime1">
              <a:rPr lang="es-PE"/>
              <a:pPr>
                <a:defRPr/>
              </a:pPr>
              <a:t>26/04/2011</a:t>
            </a:fld>
            <a:endParaRPr lang="es-PE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300" y="1169988"/>
            <a:ext cx="5194300" cy="201612"/>
          </a:xfrm>
        </p:spPr>
        <p:txBody>
          <a:bodyPr/>
          <a:lstStyle>
            <a:lvl1pPr>
              <a:defRPr>
                <a:solidFill>
                  <a:srgbClr val="BCBCBC"/>
                </a:solidFill>
              </a:defRPr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138" y="1169988"/>
            <a:ext cx="733425" cy="201612"/>
          </a:xfr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>
                    <a:tint val="9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DB99E0C-D8BC-4EBE-B9A4-D380521F6DD1}" type="slidenum">
              <a:rPr lang="es-PE"/>
              <a:pPr>
                <a:defRPr/>
              </a:pPr>
              <a:t>‹Nº›</a:t>
            </a:fld>
            <a:endParaRPr lang="es-PE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0" descr="superior"/>
          <p:cNvPicPr>
            <a:picLocks noChangeAspect="1" noChangeArrowheads="1"/>
          </p:cNvPicPr>
          <p:nvPr userDrawn="1"/>
        </p:nvPicPr>
        <p:blipFill>
          <a:blip r:embed="rId15"/>
          <a:srcRect/>
          <a:stretch>
            <a:fillRect/>
          </a:stretch>
        </p:blipFill>
        <p:spPr bwMode="auto">
          <a:xfrm>
            <a:off x="0" y="0"/>
            <a:ext cx="9144000" cy="1427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 bwMode="invGray">
          <a:xfrm>
            <a:off x="0" y="1436688"/>
            <a:ext cx="9144000" cy="444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0950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774825"/>
            <a:ext cx="8229600" cy="462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4864" tIns="9144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7000"/>
            <a:ext cx="2133600" cy="274638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95000"/>
                  </a:schemeClr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9A146AA6-3333-4553-80F1-B410C7668E53}" type="datetime1">
              <a:rPr lang="es-PE"/>
              <a:pPr>
                <a:defRPr/>
              </a:pPr>
              <a:t>26/04/2011</a:t>
            </a:fld>
            <a:endParaRPr lang="es-P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013" y="6477000"/>
            <a:ext cx="5508625" cy="274638"/>
          </a:xfrm>
          <a:prstGeom prst="rect">
            <a:avLst/>
          </a:prstGeom>
        </p:spPr>
        <p:txBody>
          <a:bodyPr vert="horz" wrap="square" lIns="45720" tIns="45720" rIns="45720" bIns="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3F3F3F"/>
                </a:solidFill>
                <a:latin typeface="Corbel" pitchFamily="34" charset="0"/>
              </a:defRPr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200" y="6477000"/>
            <a:ext cx="733425" cy="274638"/>
          </a:xfrm>
          <a:prstGeom prst="rect">
            <a:avLst/>
          </a:prstGeom>
        </p:spPr>
        <p:txBody>
          <a:bodyPr vert="horz" wrap="square" lIns="91440" tIns="45720" rIns="91440" bIns="0" numCol="1" anchor="b" anchorCtr="0" compatLnSpc="1">
            <a:prstTxWarp prst="textNoShape">
              <a:avLst/>
            </a:prstTxWarp>
          </a:bodyPr>
          <a:lstStyle>
            <a:lvl1pPr algn="r">
              <a:defRPr sz="1600" b="1">
                <a:solidFill>
                  <a:srgbClr val="3F3F3F"/>
                </a:solidFill>
              </a:defRPr>
            </a:lvl1pPr>
          </a:lstStyle>
          <a:p>
            <a:pPr>
              <a:defRPr/>
            </a:pPr>
            <a:fld id="{4A7DF870-0503-464F-9ED6-979CFAC6B4C3}" type="slidenum">
              <a:rPr lang="es-PE"/>
              <a:pPr>
                <a:defRPr/>
              </a:pPr>
              <a:t>‹Nº›</a:t>
            </a:fld>
            <a:endParaRPr lang="es-PE" dirty="0"/>
          </a:p>
        </p:txBody>
      </p:sp>
      <p:pic>
        <p:nvPicPr>
          <p:cNvPr id="1033" name="Picture 2" descr="C:\Users\megaman\Desktop\Educa-t\logo-educate.png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7616825" y="5643563"/>
            <a:ext cx="1455738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6" r:id="rId2"/>
    <p:sldLayoutId id="2147483699" r:id="rId3"/>
    <p:sldLayoutId id="2147483695" r:id="rId4"/>
    <p:sldLayoutId id="2147483694" r:id="rId5"/>
    <p:sldLayoutId id="2147483693" r:id="rId6"/>
    <p:sldLayoutId id="2147483700" r:id="rId7"/>
    <p:sldLayoutId id="2147483701" r:id="rId8"/>
    <p:sldLayoutId id="2147483702" r:id="rId9"/>
    <p:sldLayoutId id="2147483692" r:id="rId10"/>
    <p:sldLayoutId id="2147483703" r:id="rId11"/>
    <p:sldLayoutId id="2147483691" r:id="rId12"/>
    <p:sldLayoutId id="2147483697" r:id="rId13"/>
  </p:sldLayoutIdLst>
  <p:transition spd="slow">
    <p:fade thruBlk="1"/>
  </p:transition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500" b="1" kern="1200">
          <a:solidFill>
            <a:srgbClr val="E8C84C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E8C84C"/>
          </a:solidFill>
          <a:latin typeface="Corbe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E8C84C"/>
          </a:solidFill>
          <a:latin typeface="Corbe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E8C84C"/>
          </a:solidFill>
          <a:latin typeface="Corbe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E8C84C"/>
          </a:solidFill>
          <a:latin typeface="Corbe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500" b="1">
          <a:solidFill>
            <a:srgbClr val="E8C84C"/>
          </a:solidFill>
          <a:latin typeface="Corbe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500" b="1">
          <a:solidFill>
            <a:srgbClr val="E8C84C"/>
          </a:solidFill>
          <a:latin typeface="Corbe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500" b="1">
          <a:solidFill>
            <a:srgbClr val="E8C84C"/>
          </a:solidFill>
          <a:latin typeface="Corbe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500" b="1">
          <a:solidFill>
            <a:srgbClr val="E8C84C"/>
          </a:solidFill>
          <a:latin typeface="Corbel" pitchFamily="34" charset="0"/>
        </a:defRPr>
      </a:lvl9pPr>
      <a:extLst/>
    </p:titleStyle>
    <p:bodyStyle>
      <a:lvl1pPr marL="438150" indent="-319088" algn="l" rtl="0" eaLnBrk="0" fontAlgn="base" hangingPunct="0">
        <a:spcBef>
          <a:spcPct val="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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0250" indent="-2730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5363" indent="-228600" algn="l" rtl="0" eaLnBrk="0" fontAlgn="base" hangingPunct="0">
        <a:spcBef>
          <a:spcPct val="20000"/>
        </a:spcBef>
        <a:spcAft>
          <a:spcPct val="0"/>
        </a:spcAft>
        <a:buClr>
          <a:srgbClr val="6BB1C9"/>
        </a:buClr>
        <a:buFont typeface="Arial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025" indent="-182563" algn="l" rtl="0" eaLnBrk="0" fontAlgn="base" hangingPunct="0">
        <a:spcBef>
          <a:spcPct val="20000"/>
        </a:spcBef>
        <a:spcAft>
          <a:spcPct val="0"/>
        </a:spcAft>
        <a:buClr>
          <a:srgbClr val="6585CF"/>
        </a:buClr>
        <a:buFont typeface="Arial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5575" indent="-182563" algn="l" rtl="0" eaLnBrk="0" fontAlgn="base" hangingPunct="0">
        <a:spcBef>
          <a:spcPct val="20000"/>
        </a:spcBef>
        <a:spcAft>
          <a:spcPct val="0"/>
        </a:spcAft>
        <a:buClr>
          <a:srgbClr val="7E6BC9"/>
        </a:buClr>
        <a:buFont typeface="Wingdings 3" pitchFamily="18" charset="2"/>
        <a:buChar char=""/>
        <a:defRPr lang="en-US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Registro%20de%20Riesgos%20v1.0.xlsx" TargetMode="External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685800" y="3355975"/>
            <a:ext cx="8077200" cy="1673225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s-ES" sz="3600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Arquitectura de Negocios y Propuesta de </a:t>
            </a:r>
            <a:r>
              <a:rPr lang="es-PE" sz="3600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Automatización para la Oficina Central de Fe y Alegría Perú</a:t>
            </a:r>
            <a:endParaRPr lang="es-ES" sz="3600" dirty="0" smtClean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500188"/>
          </a:xfrm>
        </p:spPr>
        <p:txBody>
          <a:bodyPr/>
          <a:lstStyle/>
          <a:p>
            <a:pPr eaLnBrk="1" hangingPunct="1">
              <a:defRPr/>
            </a:pPr>
            <a:r>
              <a:rPr lang="es-ES" dirty="0" smtClean="0">
                <a:effectLst>
                  <a:outerShdw blurRad="38100" dist="38100" dir="2700000" algn="tl">
                    <a:srgbClr val="04617B"/>
                  </a:outerShdw>
                </a:effectLst>
              </a:rPr>
              <a:t>Taller de Proyecto 1 – Semana </a:t>
            </a:r>
            <a:r>
              <a:rPr lang="es-ES" dirty="0">
                <a:effectLst>
                  <a:outerShdw blurRad="38100" dist="38100" dir="2700000" algn="tl">
                    <a:srgbClr val="04617B"/>
                  </a:outerShdw>
                </a:effectLst>
              </a:rPr>
              <a:t>6</a:t>
            </a:r>
            <a:endParaRPr lang="es-ES" dirty="0" smtClean="0">
              <a:effectLst>
                <a:outerShdw blurRad="38100" dist="38100" dir="2700000" algn="tl">
                  <a:srgbClr val="04617B"/>
                </a:outerShdw>
              </a:effectLst>
            </a:endParaRPr>
          </a:p>
        </p:txBody>
      </p:sp>
      <p:sp>
        <p:nvSpPr>
          <p:cNvPr id="4" name="Subtitle 2"/>
          <p:cNvSpPr>
            <a:spLocks/>
          </p:cNvSpPr>
          <p:nvPr/>
        </p:nvSpPr>
        <p:spPr bwMode="auto">
          <a:xfrm>
            <a:off x="3419475" y="5589588"/>
            <a:ext cx="2664693" cy="647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18872" tIns="0" rIns="45720" bIns="0" anchor="b"/>
          <a:lstStyle/>
          <a:p>
            <a:pPr>
              <a:buClr>
                <a:schemeClr val="accent1"/>
              </a:buClr>
              <a:buSzPct val="80000"/>
              <a:buFont typeface="Wingdings 2" pitchFamily="18" charset="2"/>
              <a:buNone/>
              <a:defRPr/>
            </a:pPr>
            <a:r>
              <a:rPr lang="es-ES" b="1" dirty="0" smtClean="0">
                <a:effectLst>
                  <a:outerShdw blurRad="38100" dist="38100" dir="2700000" algn="tl">
                    <a:srgbClr val="04617B"/>
                  </a:outerShdw>
                </a:effectLst>
                <a:latin typeface="Calibri" pitchFamily="34" charset="0"/>
                <a:cs typeface="Calibri" pitchFamily="34" charset="0"/>
              </a:rPr>
              <a:t>José F. Ramos Ramírez</a:t>
            </a:r>
          </a:p>
          <a:p>
            <a:pPr>
              <a:buClr>
                <a:schemeClr val="accent1"/>
              </a:buClr>
              <a:buSzPct val="80000"/>
              <a:buFont typeface="Wingdings 2" pitchFamily="18" charset="2"/>
              <a:buNone/>
              <a:defRPr/>
            </a:pPr>
            <a:endParaRPr lang="es-ES" b="1" dirty="0" smtClean="0">
              <a:effectLst>
                <a:outerShdw blurRad="38100" dist="38100" dir="2700000" algn="tl">
                  <a:srgbClr val="04617B"/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>
              <a:buClr>
                <a:schemeClr val="accent1"/>
              </a:buClr>
              <a:buSzPct val="80000"/>
              <a:buFont typeface="Wingdings 2" pitchFamily="18" charset="2"/>
              <a:buNone/>
              <a:defRPr/>
            </a:pPr>
            <a:r>
              <a:rPr lang="es-ES" b="1" dirty="0" smtClean="0">
                <a:effectLst>
                  <a:outerShdw blurRad="38100" dist="38100" dir="2700000" algn="tl">
                    <a:srgbClr val="04617B"/>
                  </a:outerShdw>
                </a:effectLst>
                <a:latin typeface="Calibri" pitchFamily="34" charset="0"/>
                <a:cs typeface="Calibri" pitchFamily="34" charset="0"/>
              </a:rPr>
              <a:t>Susan P. Rios Sarmiento</a:t>
            </a:r>
            <a:endParaRPr lang="es-ES" b="1" dirty="0">
              <a:effectLst>
                <a:outerShdw blurRad="38100" dist="38100" dir="2700000" algn="tl">
                  <a:srgbClr val="04617B"/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638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375" y="5429250"/>
            <a:ext cx="222885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Hitos</a:t>
            </a:r>
            <a:endParaRPr lang="es-PE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10</a:t>
            </a:fld>
            <a:endParaRPr lang="es-PE" dirty="0"/>
          </a:p>
        </p:txBody>
      </p:sp>
      <p:graphicFrame>
        <p:nvGraphicFramePr>
          <p:cNvPr id="8" name="7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5926920"/>
              </p:ext>
            </p:extLst>
          </p:nvPr>
        </p:nvGraphicFramePr>
        <p:xfrm>
          <a:off x="827584" y="1844824"/>
          <a:ext cx="7488832" cy="3852490"/>
        </p:xfrm>
        <a:graphic>
          <a:graphicData uri="http://schemas.openxmlformats.org/drawingml/2006/table">
            <a:tbl>
              <a:tblPr/>
              <a:tblGrid>
                <a:gridCol w="4946824"/>
                <a:gridCol w="2542008"/>
              </a:tblGrid>
              <a:tr h="322424"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500" b="1" i="0" spc="-25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HITOS</a:t>
                      </a:r>
                      <a:endParaRPr lang="es-PE" sz="1500" i="0" spc="-25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</a:tr>
              <a:tr h="32242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500" b="1" i="0" spc="-25">
                          <a:solidFill>
                            <a:srgbClr val="FFFFFF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Hito</a:t>
                      </a:r>
                      <a:endParaRPr lang="es-PE" sz="1500" i="0" spc="-25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500" b="1" i="0" spc="-25">
                          <a:solidFill>
                            <a:srgbClr val="FFFFFF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Fecha  estimada</a:t>
                      </a:r>
                      <a:endParaRPr lang="es-PE" sz="1500" i="0" spc="-25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  <a:tr h="29555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500" b="1" i="0" spc="-25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HITO 1:</a:t>
                      </a:r>
                      <a:r>
                        <a:rPr lang="es-ES" sz="1500" i="0" spc="-25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Aceptación del Cliente del Plan del Proyecto</a:t>
                      </a:r>
                      <a:endParaRPr lang="es-PE" sz="1500" i="0" spc="-25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500" i="0" spc="-25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Semana 2 del Ciclo 2011-01</a:t>
                      </a:r>
                      <a:endParaRPr lang="es-PE" sz="1500" i="0" spc="-25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111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500" b="1" i="0" spc="-25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HITO 2:</a:t>
                      </a:r>
                      <a:r>
                        <a:rPr lang="es-ES" sz="1500" i="0" spc="-25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Aceptación del Cliente de los modelos de negocios nuevos.</a:t>
                      </a:r>
                      <a:endParaRPr lang="es-PE" sz="1500" i="0" spc="-25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500" i="0" spc="-25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Semana 9 del Ciclo 2011-01</a:t>
                      </a:r>
                      <a:endParaRPr lang="es-PE" sz="1500" i="0" spc="-25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555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500" b="1" i="0" spc="-25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HITO 3:</a:t>
                      </a:r>
                      <a:r>
                        <a:rPr lang="es-ES" sz="1500" i="0" spc="-25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Aceptación del cliente de la Arquitectura de Negocios</a:t>
                      </a:r>
                      <a:endParaRPr lang="es-PE" sz="1500" i="0" spc="-25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500" i="0" spc="-25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Semana 14 del Ciclo 2011-01</a:t>
                      </a:r>
                      <a:endParaRPr lang="es-PE" sz="1500" i="0" spc="-25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111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500" b="1" i="0" spc="-25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HITO 4:</a:t>
                      </a:r>
                      <a:r>
                        <a:rPr lang="es-ES" sz="1500" i="0" spc="-25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Aceptación del cliente de la Definición del Portafolio de Proyectos.</a:t>
                      </a:r>
                      <a:endParaRPr lang="es-PE" sz="1500" i="0" spc="-25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500" i="0" spc="-25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Semana 6 del Ciclo 2011-02</a:t>
                      </a:r>
                      <a:endParaRPr lang="es-PE" sz="1500" i="0" spc="-25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666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500" b="1" i="0" spc="-25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HITO 5:</a:t>
                      </a:r>
                      <a:r>
                        <a:rPr lang="es-ES" sz="1500" i="0" spc="-25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Aceptación del Cliente de la Propuesta de Automatización de los Procesos de la Oficina Central Fe y Alegría Perú</a:t>
                      </a:r>
                      <a:endParaRPr lang="es-PE" sz="1500" i="0" spc="-25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500" i="0" spc="-25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Semana 14 del Ciclo 2011-02</a:t>
                      </a:r>
                      <a:endParaRPr lang="es-PE" sz="1500" i="0" spc="-25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555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500" b="1" i="0" spc="-25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HITO 6: </a:t>
                      </a:r>
                      <a:r>
                        <a:rPr lang="es-ES" sz="1500" i="0" spc="-25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Obtención del Certificado de la Empresa Virtual QA</a:t>
                      </a:r>
                      <a:endParaRPr lang="es-PE" sz="1500" i="0" spc="-25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500" i="0" spc="-25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Semana 14 del Ciclo 2011-02</a:t>
                      </a:r>
                      <a:endParaRPr lang="es-PE" sz="1500" i="0" spc="-25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2565781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Indicadores de éxito</a:t>
            </a:r>
            <a:endParaRPr lang="es-PE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11</a:t>
            </a:fld>
            <a:endParaRPr lang="es-PE" dirty="0"/>
          </a:p>
        </p:txBody>
      </p:sp>
      <p:pic>
        <p:nvPicPr>
          <p:cNvPr id="4098" name="Picture 2" descr="http://www.hospitalcayetano.gob.pe/transparencia/images/stories/departamentos/calidad/exito10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08"/>
          <a:stretch/>
        </p:blipFill>
        <p:spPr bwMode="auto">
          <a:xfrm flipH="1">
            <a:off x="6917784" y="1484784"/>
            <a:ext cx="2232248" cy="2049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7504" y="1916832"/>
            <a:ext cx="7344816" cy="4625975"/>
          </a:xfrm>
        </p:spPr>
        <p:txBody>
          <a:bodyPr/>
          <a:lstStyle/>
          <a:p>
            <a:pPr marL="119062" lvl="0" indent="0" algn="just">
              <a:lnSpc>
                <a:spcPct val="150000"/>
              </a:lnSpc>
              <a:buNone/>
            </a:pPr>
            <a:r>
              <a:rPr lang="es-ES" sz="1700" b="1" dirty="0" smtClean="0">
                <a:solidFill>
                  <a:srgbClr val="FFC000"/>
                </a:solidFill>
              </a:rPr>
              <a:t>IE1. </a:t>
            </a:r>
            <a:r>
              <a:rPr lang="es-ES" sz="1700" dirty="0" smtClean="0"/>
              <a:t>Haber </a:t>
            </a:r>
            <a:r>
              <a:rPr lang="es-ES" sz="1700" dirty="0"/>
              <a:t>definido y obtenido la aceptación por parte del cliente de  todos los nuevos procesos definidos del Modelo de Negocios Empresarial antes de la semana 8 del ciclo </a:t>
            </a:r>
            <a:r>
              <a:rPr lang="es-ES" sz="1700" dirty="0" smtClean="0"/>
              <a:t>2011-1.</a:t>
            </a:r>
            <a:endParaRPr lang="es-PE" sz="1700" dirty="0"/>
          </a:p>
          <a:p>
            <a:pPr marL="119062" lvl="0" indent="0" algn="just">
              <a:lnSpc>
                <a:spcPct val="150000"/>
              </a:lnSpc>
              <a:buNone/>
            </a:pPr>
            <a:r>
              <a:rPr lang="es-PE" sz="1700" b="1" dirty="0" smtClean="0">
                <a:solidFill>
                  <a:srgbClr val="FFC000"/>
                </a:solidFill>
              </a:rPr>
              <a:t>IE2. </a:t>
            </a:r>
            <a:r>
              <a:rPr lang="es-ES" sz="1700" dirty="0" smtClean="0"/>
              <a:t>Haber </a:t>
            </a:r>
            <a:r>
              <a:rPr lang="es-ES" sz="1700" dirty="0"/>
              <a:t>concluido con la Arquitectura de Negocios de la Oficina Central Fe y Alegría Perú antes de finalizar el ciclo 2011-1.</a:t>
            </a:r>
            <a:endParaRPr lang="es-PE" sz="1700" dirty="0"/>
          </a:p>
          <a:p>
            <a:pPr marL="119062" lvl="0" indent="0" algn="just">
              <a:lnSpc>
                <a:spcPct val="150000"/>
              </a:lnSpc>
              <a:buNone/>
            </a:pPr>
            <a:r>
              <a:rPr lang="es-ES" sz="1700" b="1" dirty="0" smtClean="0">
                <a:solidFill>
                  <a:srgbClr val="FFC000"/>
                </a:solidFill>
              </a:rPr>
              <a:t>IE3. </a:t>
            </a:r>
            <a:r>
              <a:rPr lang="es-ES" sz="1700" dirty="0" smtClean="0"/>
              <a:t>Haber </a:t>
            </a:r>
            <a:r>
              <a:rPr lang="es-ES" sz="1700" dirty="0"/>
              <a:t>definido el Portafolio de Proyectos antes de la semana 8 del ciclo 2011-2.</a:t>
            </a:r>
            <a:endParaRPr lang="es-PE" sz="1700" dirty="0"/>
          </a:p>
          <a:p>
            <a:pPr marL="119062" lvl="0" indent="0" algn="just">
              <a:lnSpc>
                <a:spcPct val="150000"/>
              </a:lnSpc>
              <a:buNone/>
            </a:pPr>
            <a:r>
              <a:rPr lang="es-ES" sz="1700" b="1" dirty="0" smtClean="0">
                <a:solidFill>
                  <a:srgbClr val="FFC000"/>
                </a:solidFill>
              </a:rPr>
              <a:t>IE4. </a:t>
            </a:r>
            <a:r>
              <a:rPr lang="es-ES" sz="1700" dirty="0" smtClean="0"/>
              <a:t>Haber </a:t>
            </a:r>
            <a:r>
              <a:rPr lang="es-ES" sz="1700" dirty="0"/>
              <a:t>concluido con la propuesta de automatización antes de la semana 14 del ciclo 2011-2.</a:t>
            </a:r>
            <a:endParaRPr lang="es-PE" sz="1700" dirty="0"/>
          </a:p>
          <a:p>
            <a:pPr marL="119062" lvl="0" indent="0" algn="just">
              <a:lnSpc>
                <a:spcPct val="150000"/>
              </a:lnSpc>
              <a:buNone/>
            </a:pPr>
            <a:r>
              <a:rPr lang="es-ES" sz="1700" b="1" dirty="0" smtClean="0">
                <a:solidFill>
                  <a:srgbClr val="FFC000"/>
                </a:solidFill>
              </a:rPr>
              <a:t>IE5. </a:t>
            </a:r>
            <a:r>
              <a:rPr lang="es-ES" sz="1700" dirty="0" smtClean="0"/>
              <a:t>Haber </a:t>
            </a:r>
            <a:r>
              <a:rPr lang="es-ES" sz="1700" dirty="0"/>
              <a:t>obtenido el certificado de la empresa QA antes de la semana 15 del ciclo 2011-2.</a:t>
            </a:r>
            <a:endParaRPr lang="es-PE" sz="1700" dirty="0"/>
          </a:p>
          <a:p>
            <a:pPr algn="just">
              <a:lnSpc>
                <a:spcPct val="150000"/>
              </a:lnSpc>
            </a:pPr>
            <a:endParaRPr lang="es-PE" sz="1700" dirty="0"/>
          </a:p>
        </p:txBody>
      </p:sp>
    </p:spTree>
    <p:extLst>
      <p:ext uri="{BB962C8B-B14F-4D97-AF65-F5344CB8AC3E}">
        <p14:creationId xmlns:p14="http://schemas.microsoft.com/office/powerpoint/2010/main" val="4161639883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PE" dirty="0" smtClean="0"/>
              <a:t>Riesgos</a:t>
            </a:r>
            <a:endParaRPr lang="es-ES" dirty="0"/>
          </a:p>
        </p:txBody>
      </p:sp>
      <p:graphicFrame>
        <p:nvGraphicFramePr>
          <p:cNvPr id="6" name="Table Placeholder 5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3069286257"/>
              </p:ext>
            </p:extLst>
          </p:nvPr>
        </p:nvGraphicFramePr>
        <p:xfrm>
          <a:off x="429766" y="1556792"/>
          <a:ext cx="8030666" cy="4112915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6590506"/>
                <a:gridCol w="1440160"/>
              </a:tblGrid>
              <a:tr h="585045">
                <a:tc>
                  <a:txBody>
                    <a:bodyPr/>
                    <a:lstStyle/>
                    <a:p>
                      <a:pPr algn="ctr"/>
                      <a:r>
                        <a:rPr lang="es-PE" sz="1500" dirty="0" smtClean="0"/>
                        <a:t>RIESGOS</a:t>
                      </a:r>
                      <a:endParaRPr lang="es-ES" sz="1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500" dirty="0" smtClean="0"/>
                        <a:t>MITIGADO</a:t>
                      </a:r>
                      <a:endParaRPr lang="es-ES" sz="1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88326"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Symbol"/>
                        <a:buNone/>
                      </a:pPr>
                      <a:r>
                        <a:rPr lang="es-ES" sz="1500" dirty="0" smtClean="0">
                          <a:effectLst/>
                        </a:rPr>
                        <a:t>Falta de colaboración por parte de las autoridades de la Oficina Central de Fe y Alegría para ofrecer la información necesaria para el desarrollo del proyecto “Arquitectura de Negocios de la Oficina Central de Fe y Alegría Perú”.</a:t>
                      </a:r>
                      <a:endParaRPr lang="es-PE" sz="1500" dirty="0" smtClean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3025" algn="l">
                        <a:lnSpc>
                          <a:spcPts val="1500"/>
                        </a:lnSpc>
                        <a:spcAft>
                          <a:spcPts val="1000"/>
                        </a:spcAft>
                      </a:pPr>
                      <a:endParaRPr lang="es-ES" sz="15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88326"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Symbol"/>
                        <a:buNone/>
                      </a:pPr>
                      <a:r>
                        <a:rPr lang="es-ES" sz="1500" dirty="0" smtClean="0">
                          <a:effectLst/>
                        </a:rPr>
                        <a:t>Mayor complejidad de la prevista en el desarrollo e integración de todos los procesos de negocio empresarial de la Oficina Central de Fe y Alegría Perú. </a:t>
                      </a:r>
                      <a:endParaRPr lang="es-PE" sz="1500" dirty="0" smtClean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3025" algn="l">
                        <a:lnSpc>
                          <a:spcPts val="1500"/>
                        </a:lnSpc>
                        <a:spcAft>
                          <a:spcPts val="1000"/>
                        </a:spcAft>
                      </a:pPr>
                      <a:endParaRPr lang="es-ES" sz="15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88326"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Symbol"/>
                        <a:buNone/>
                      </a:pPr>
                      <a:r>
                        <a:rPr lang="es-ES" sz="1500" dirty="0" smtClean="0">
                          <a:effectLst/>
                        </a:rPr>
                        <a:t>Carencia de recursos asignados al proyecto por parte de la Gerencia de Proyectos y Recursos Humanos de la Empresa Virtual Educa-T.</a:t>
                      </a:r>
                      <a:endParaRPr lang="es-PE" sz="1500" dirty="0" smtClean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3655" algn="l">
                        <a:lnSpc>
                          <a:spcPts val="1500"/>
                        </a:lnSpc>
                        <a:spcAft>
                          <a:spcPts val="1000"/>
                        </a:spcAft>
                        <a:tabLst>
                          <a:tab pos="900430" algn="l"/>
                        </a:tabLst>
                      </a:pPr>
                      <a:endParaRPr lang="es-ES" sz="15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88326"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Symbol"/>
                        <a:buNone/>
                      </a:pPr>
                      <a:r>
                        <a:rPr lang="es-ES" sz="1500" dirty="0" smtClean="0">
                          <a:effectLst/>
                        </a:rPr>
                        <a:t>Insatisfacción por parte del cliente con el trabajo realizado durante el Proyecto.</a:t>
                      </a:r>
                      <a:endParaRPr lang="es-PE" sz="1500" dirty="0" smtClean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3655" algn="l">
                        <a:lnSpc>
                          <a:spcPts val="1500"/>
                        </a:lnSpc>
                        <a:spcAft>
                          <a:spcPts val="1000"/>
                        </a:spcAft>
                        <a:tabLst>
                          <a:tab pos="900430" algn="l"/>
                        </a:tabLst>
                      </a:pPr>
                      <a:endParaRPr lang="es-ES" sz="15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88326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/>
                        <a:buNone/>
                        <a:tabLst/>
                        <a:defRPr/>
                      </a:pPr>
                      <a:r>
                        <a:rPr lang="es-ES" sz="1500" dirty="0" smtClean="0">
                          <a:effectLst/>
                        </a:rPr>
                        <a:t>Cambios radicales en los procesos de la Oficina Central de Fe y Alegría después de que hayan sido modelados.</a:t>
                      </a:r>
                      <a:endParaRPr lang="es-PE" sz="1500" dirty="0" smtClean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3655" algn="l">
                        <a:lnSpc>
                          <a:spcPts val="1500"/>
                        </a:lnSpc>
                        <a:spcAft>
                          <a:spcPts val="1000"/>
                        </a:spcAft>
                        <a:tabLst>
                          <a:tab pos="900430" algn="l"/>
                        </a:tabLst>
                      </a:pPr>
                      <a:endParaRPr lang="es-ES" sz="15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32796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8204200" y="6456387"/>
            <a:ext cx="733425" cy="274638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3659A59E-A218-4E7E-A1A1-93DE969E2788}" type="slidenum">
              <a:rPr lang="es-PE" smtClean="0"/>
              <a:pPr/>
              <a:t>12</a:t>
            </a:fld>
            <a:endParaRPr lang="es-PE" dirty="0" smtClean="0"/>
          </a:p>
        </p:txBody>
      </p:sp>
      <p:pic>
        <p:nvPicPr>
          <p:cNvPr id="32797" name="Picture 6" descr="visto%20bueno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596336" y="2492896"/>
            <a:ext cx="474662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800" name="Picture 9" descr="visto%20bueno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553722" y="3933056"/>
            <a:ext cx="474662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 descr="visto%20bueno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524328" y="5229200"/>
            <a:ext cx="474662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9" descr="visto%20bueno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553722" y="3284984"/>
            <a:ext cx="474662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9" descr="visto%20bueno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553722" y="4581128"/>
            <a:ext cx="474662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2 CuadroTexto"/>
          <p:cNvSpPr txBox="1"/>
          <p:nvPr/>
        </p:nvSpPr>
        <p:spPr>
          <a:xfrm>
            <a:off x="395536" y="6220142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  <a:hlinkClick r:id="rId3" action="ppaction://hlinkfile"/>
              </a:rPr>
              <a:t>Registro de Riesgos</a:t>
            </a:r>
            <a:endParaRPr lang="es-PE" b="1" dirty="0" smtClean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Título"/>
          <p:cNvSpPr>
            <a:spLocks noGrp="1"/>
          </p:cNvSpPr>
          <p:nvPr>
            <p:ph type="ctrTitle"/>
          </p:nvPr>
        </p:nvSpPr>
        <p:spPr>
          <a:xfrm>
            <a:off x="3491880" y="5372072"/>
            <a:ext cx="5648320" cy="1297288"/>
          </a:xfrm>
        </p:spPr>
        <p:txBody>
          <a:bodyPr>
            <a:normAutofit/>
          </a:bodyPr>
          <a:lstStyle/>
          <a:p>
            <a:r>
              <a:rPr lang="es-PE" dirty="0" smtClean="0"/>
              <a:t>Avance Presentado</a:t>
            </a:r>
            <a:endParaRPr lang="es-PE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B53DFB-5AF2-4368-9121-FD0480813D9F}" type="slidenum">
              <a:rPr lang="es-PE" smtClean="0"/>
              <a:pPr>
                <a:defRPr/>
              </a:pPr>
              <a:t>13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182362193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Actas de Reunión</a:t>
            </a:r>
            <a:endParaRPr lang="es-PE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14</a:t>
            </a:fld>
            <a:endParaRPr lang="es-PE" dirty="0"/>
          </a:p>
        </p:txBody>
      </p:sp>
      <p:pic>
        <p:nvPicPr>
          <p:cNvPr id="6" name="5 Imagen" descr="D:\Documents and Settings\Jose\Escritorio\3.jp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3" t="8435" r="3118"/>
          <a:stretch/>
        </p:blipFill>
        <p:spPr bwMode="auto">
          <a:xfrm>
            <a:off x="179512" y="1628800"/>
            <a:ext cx="3847450" cy="500556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6 Imagen" descr="D:\Documents and Settings\Jose\Escritorio\4.jpg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" t="12696" r="4571" b="6983"/>
          <a:stretch/>
        </p:blipFill>
        <p:spPr bwMode="auto">
          <a:xfrm>
            <a:off x="4355976" y="1700808"/>
            <a:ext cx="3456384" cy="453650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11135799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Actas de Reunión</a:t>
            </a:r>
            <a:endParaRPr lang="es-PE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15</a:t>
            </a:fld>
            <a:endParaRPr lang="es-PE" dirty="0"/>
          </a:p>
        </p:txBody>
      </p:sp>
      <p:pic>
        <p:nvPicPr>
          <p:cNvPr id="6" name="5 Imagen" descr="D:\Documents and Settings\Jose\Escritorio\5.jp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9" r="8834"/>
          <a:stretch/>
        </p:blipFill>
        <p:spPr bwMode="auto">
          <a:xfrm>
            <a:off x="467544" y="1649497"/>
            <a:ext cx="3814936" cy="520850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6 Imagen" descr="D:\Documents and Settings\Jose\Escritorio\6.jpg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8" r="9894" b="8333"/>
          <a:stretch/>
        </p:blipFill>
        <p:spPr bwMode="auto">
          <a:xfrm>
            <a:off x="4499992" y="1844824"/>
            <a:ext cx="3431842" cy="440662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78479162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5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373272"/>
              </p:ext>
            </p:extLst>
          </p:nvPr>
        </p:nvGraphicFramePr>
        <p:xfrm>
          <a:off x="179512" y="1895240"/>
          <a:ext cx="7920880" cy="35499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2048"/>
                <a:gridCol w="792088"/>
                <a:gridCol w="6696744"/>
              </a:tblGrid>
              <a:tr h="130849">
                <a:tc>
                  <a:txBody>
                    <a:bodyPr/>
                    <a:lstStyle/>
                    <a:p>
                      <a:pPr algn="r" fontAlgn="b"/>
                      <a:r>
                        <a:rPr lang="es-PE" sz="1800" b="1" u="none" strike="noStrike" dirty="0" smtClean="0">
                          <a:effectLst/>
                          <a:latin typeface="Calibri" pitchFamily="34" charset="0"/>
                          <a:cs typeface="Calibri" pitchFamily="34" charset="0"/>
                        </a:rPr>
                        <a:t>1.</a:t>
                      </a:r>
                      <a:endParaRPr lang="es-PE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3615" marR="3615" marT="3615" marB="0" anchor="b"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PE" sz="1800" b="1" u="none" strike="noStrike" smtClean="0">
                          <a:effectLst/>
                          <a:latin typeface="Calibri" pitchFamily="34" charset="0"/>
                          <a:cs typeface="Calibri" pitchFamily="34" charset="0"/>
                        </a:rPr>
                        <a:t>Gestión de Obras Civiles</a:t>
                      </a:r>
                      <a:endParaRPr lang="es-PE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3615" marR="3615" marT="3615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</a:tr>
              <a:tr h="385317">
                <a:tc>
                  <a:txBody>
                    <a:bodyPr/>
                    <a:lstStyle/>
                    <a:p>
                      <a:pPr algn="l" fontAlgn="b"/>
                      <a:endParaRPr lang="es-P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3615" marR="3615" marT="361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800" u="none" strike="noStrike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1.1</a:t>
                      </a:r>
                      <a:endParaRPr lang="es-P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3615" marR="3615" marT="361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800" u="none" strike="noStrike" smtClean="0">
                          <a:effectLst/>
                          <a:latin typeface="Calibri" pitchFamily="34" charset="0"/>
                          <a:cs typeface="Calibri" pitchFamily="34" charset="0"/>
                        </a:rPr>
                        <a:t>Planificación y Priorización de Construcciones</a:t>
                      </a:r>
                      <a:endParaRPr lang="es-P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3615" marR="3615" marT="3615" marB="0" anchor="b">
                    <a:noFill/>
                  </a:tcPr>
                </a:tc>
              </a:tr>
              <a:tr h="130849">
                <a:tc>
                  <a:txBody>
                    <a:bodyPr/>
                    <a:lstStyle/>
                    <a:p>
                      <a:pPr algn="l" fontAlgn="b"/>
                      <a:endParaRPr lang="es-P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3615" marR="3615" marT="361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800" u="none" strike="noStrike">
                          <a:effectLst/>
                          <a:latin typeface="Calibri" pitchFamily="34" charset="0"/>
                          <a:cs typeface="Calibri" pitchFamily="34" charset="0"/>
                        </a:rPr>
                        <a:t>1.2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3615" marR="3615" marT="361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800" u="none" strike="noStrike" smtClean="0">
                          <a:effectLst/>
                          <a:latin typeface="Calibri" pitchFamily="34" charset="0"/>
                          <a:cs typeface="Calibri" pitchFamily="34" charset="0"/>
                        </a:rPr>
                        <a:t>Selección de Constructora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3615" marR="3615" marT="3615" marB="0" anchor="b">
                    <a:noFill/>
                  </a:tcPr>
                </a:tc>
              </a:tr>
              <a:tr h="194466">
                <a:tc>
                  <a:txBody>
                    <a:bodyPr/>
                    <a:lstStyle/>
                    <a:p>
                      <a:pPr algn="l" fontAlgn="b"/>
                      <a:endParaRPr lang="es-P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3615" marR="3615" marT="361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800" u="none" strike="noStrike">
                          <a:effectLst/>
                          <a:latin typeface="Calibri" pitchFamily="34" charset="0"/>
                          <a:cs typeface="Calibri" pitchFamily="34" charset="0"/>
                        </a:rPr>
                        <a:t>1.3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3615" marR="3615" marT="361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800" u="none" strike="noStrike" smtClean="0">
                          <a:effectLst/>
                          <a:latin typeface="Calibri" pitchFamily="34" charset="0"/>
                          <a:cs typeface="Calibri" pitchFamily="34" charset="0"/>
                        </a:rPr>
                        <a:t>Seguimiento y Entrega de la Obra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3615" marR="3615" marT="3615" marB="0" anchor="b">
                    <a:noFill/>
                  </a:tcPr>
                </a:tc>
              </a:tr>
              <a:tr h="72292">
                <a:tc>
                  <a:txBody>
                    <a:bodyPr/>
                    <a:lstStyle/>
                    <a:p>
                      <a:pPr algn="l" fontAlgn="b"/>
                      <a:endParaRPr lang="es-P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3615" marR="3615" marT="361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3615" marR="3615" marT="3615" marB="0" anchor="b">
                    <a:noFill/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 marL="3615" marR="3615" marT="3615" marB="0" anchor="b">
                    <a:noFill/>
                  </a:tcPr>
                </a:tc>
              </a:tr>
              <a:tr h="130849">
                <a:tc>
                  <a:txBody>
                    <a:bodyPr/>
                    <a:lstStyle/>
                    <a:p>
                      <a:pPr algn="r" fontAlgn="b"/>
                      <a:r>
                        <a:rPr lang="es-PE" sz="1800" b="1" u="none" strike="noStrike">
                          <a:effectLst/>
                          <a:latin typeface="Calibri" pitchFamily="34" charset="0"/>
                          <a:cs typeface="Calibri" pitchFamily="34" charset="0"/>
                        </a:rPr>
                        <a:t>2</a:t>
                      </a:r>
                      <a:endParaRPr lang="es-PE" sz="1800" b="1" i="0" u="none" strike="noStrike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3615" marR="3615" marT="3615" marB="0" anchor="b"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PE" sz="1800" b="1" u="none" strike="noStrike" smtClean="0">
                          <a:effectLst/>
                          <a:latin typeface="Calibri" pitchFamily="34" charset="0"/>
                          <a:cs typeface="Calibri" pitchFamily="34" charset="0"/>
                        </a:rPr>
                        <a:t>Gestión de Abastecimientos</a:t>
                      </a:r>
                      <a:endParaRPr lang="es-PE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3615" marR="3615" marT="3615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</a:tr>
              <a:tr h="385317">
                <a:tc>
                  <a:txBody>
                    <a:bodyPr/>
                    <a:lstStyle/>
                    <a:p>
                      <a:pPr algn="l" fontAlgn="b"/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3615" marR="3615" marT="361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800" u="none" strike="noStrike">
                          <a:effectLst/>
                          <a:latin typeface="Calibri" pitchFamily="34" charset="0"/>
                          <a:cs typeface="Calibri" pitchFamily="34" charset="0"/>
                        </a:rPr>
                        <a:t>2.1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3615" marR="3615" marT="361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800" u="none" strike="noStrike" smtClean="0">
                          <a:effectLst/>
                          <a:latin typeface="Calibri" pitchFamily="34" charset="0"/>
                          <a:cs typeface="Calibri" pitchFamily="34" charset="0"/>
                        </a:rPr>
                        <a:t>Recopilación de Requerimientos Institucionales</a:t>
                      </a:r>
                      <a:endParaRPr lang="es-P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3615" marR="3615" marT="3615" marB="0" anchor="b">
                    <a:noFill/>
                  </a:tcPr>
                </a:tc>
              </a:tr>
              <a:tr h="130849">
                <a:tc>
                  <a:txBody>
                    <a:bodyPr/>
                    <a:lstStyle/>
                    <a:p>
                      <a:pPr algn="l" fontAlgn="b"/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3615" marR="3615" marT="361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800" u="none" strike="noStrike">
                          <a:effectLst/>
                          <a:latin typeface="Calibri" pitchFamily="34" charset="0"/>
                          <a:cs typeface="Calibri" pitchFamily="34" charset="0"/>
                        </a:rPr>
                        <a:t>2.2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3615" marR="3615" marT="361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800" u="none" strike="noStrike" smtClean="0">
                          <a:effectLst/>
                          <a:latin typeface="Calibri" pitchFamily="34" charset="0"/>
                          <a:cs typeface="Calibri" pitchFamily="34" charset="0"/>
                        </a:rPr>
                        <a:t>Autorizar Compra</a:t>
                      </a:r>
                      <a:endParaRPr lang="es-P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3615" marR="3615" marT="3615" marB="0" anchor="b">
                    <a:noFill/>
                  </a:tcPr>
                </a:tc>
              </a:tr>
              <a:tr h="130849">
                <a:tc>
                  <a:txBody>
                    <a:bodyPr/>
                    <a:lstStyle/>
                    <a:p>
                      <a:pPr algn="l" fontAlgn="b"/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3615" marR="3615" marT="361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800" u="none" strike="noStrike">
                          <a:effectLst/>
                          <a:latin typeface="Calibri" pitchFamily="34" charset="0"/>
                          <a:cs typeface="Calibri" pitchFamily="34" charset="0"/>
                        </a:rPr>
                        <a:t>2.3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3615" marR="3615" marT="361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800" u="none" strike="noStrike" smtClean="0">
                          <a:effectLst/>
                          <a:latin typeface="Calibri" pitchFamily="34" charset="0"/>
                          <a:cs typeface="Calibri" pitchFamily="34" charset="0"/>
                        </a:rPr>
                        <a:t>Realizar Cotización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3615" marR="3615" marT="3615" marB="0" anchor="b">
                    <a:noFill/>
                  </a:tcPr>
                </a:tc>
              </a:tr>
              <a:tr h="130849">
                <a:tc>
                  <a:txBody>
                    <a:bodyPr/>
                    <a:lstStyle/>
                    <a:p>
                      <a:pPr algn="l" fontAlgn="b"/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3615" marR="3615" marT="361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800" u="none" strike="noStrike">
                          <a:effectLst/>
                          <a:latin typeface="Calibri" pitchFamily="34" charset="0"/>
                          <a:cs typeface="Calibri" pitchFamily="34" charset="0"/>
                        </a:rPr>
                        <a:t>2.4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3615" marR="3615" marT="361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800" u="none" strike="noStrike" smtClean="0">
                          <a:effectLst/>
                          <a:latin typeface="Calibri" pitchFamily="34" charset="0"/>
                          <a:cs typeface="Calibri" pitchFamily="34" charset="0"/>
                        </a:rPr>
                        <a:t>Concurso de Precios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3615" marR="3615" marT="3615" marB="0" anchor="b">
                    <a:noFill/>
                  </a:tcPr>
                </a:tc>
              </a:tr>
              <a:tr h="130849">
                <a:tc>
                  <a:txBody>
                    <a:bodyPr/>
                    <a:lstStyle/>
                    <a:p>
                      <a:pPr algn="l" fontAlgn="b"/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3615" marR="3615" marT="361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800" u="none" strike="noStrike">
                          <a:effectLst/>
                          <a:latin typeface="Calibri" pitchFamily="34" charset="0"/>
                          <a:cs typeface="Calibri" pitchFamily="34" charset="0"/>
                        </a:rPr>
                        <a:t>2.5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3615" marR="3615" marT="361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800" u="none" strike="noStrike" dirty="0" smtClean="0">
                          <a:effectLst/>
                          <a:latin typeface="Calibri" pitchFamily="34" charset="0"/>
                          <a:cs typeface="Calibri" pitchFamily="34" charset="0"/>
                        </a:rPr>
                        <a:t>Compra de Bienes</a:t>
                      </a:r>
                      <a:endParaRPr lang="es-P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3615" marR="3615" marT="3615" marB="0" anchor="b">
                    <a:noFill/>
                  </a:tcPr>
                </a:tc>
              </a:tr>
              <a:tr h="72292">
                <a:tc>
                  <a:txBody>
                    <a:bodyPr/>
                    <a:lstStyle/>
                    <a:p>
                      <a:pPr algn="l" fontAlgn="b"/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3615" marR="3615" marT="361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3615" marR="3615" marT="3615" marB="0" anchor="b"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 marL="3615" marR="3615" marT="3615" marB="0" anchor="b">
                    <a:noFill/>
                  </a:tcPr>
                </a:tc>
              </a:tr>
            </a:tbl>
          </a:graphicData>
        </a:graphic>
      </p:graphicFrame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Nuevos </a:t>
            </a:r>
            <a:r>
              <a:rPr lang="en-US" dirty="0" err="1" smtClean="0"/>
              <a:t>Procesos</a:t>
            </a:r>
            <a:endParaRPr lang="es-PE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16</a:t>
            </a:fld>
            <a:endParaRPr lang="es-PE" dirty="0"/>
          </a:p>
        </p:txBody>
      </p:sp>
      <p:pic>
        <p:nvPicPr>
          <p:cNvPr id="1027" name="Picture 3" descr="D:\Documents and Settings\Jose\Escritorio\Lunes 250411\MP - Gestión de Obras Civil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4077072"/>
            <a:ext cx="4948238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622488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Nuevos </a:t>
            </a:r>
            <a:r>
              <a:rPr lang="en-US" dirty="0" err="1" smtClean="0"/>
              <a:t>Procesos</a:t>
            </a:r>
            <a:endParaRPr lang="es-PE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17</a:t>
            </a:fld>
            <a:endParaRPr lang="es-PE" dirty="0"/>
          </a:p>
        </p:txBody>
      </p:sp>
      <p:graphicFrame>
        <p:nvGraphicFramePr>
          <p:cNvPr id="7" name="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6367346"/>
              </p:ext>
            </p:extLst>
          </p:nvPr>
        </p:nvGraphicFramePr>
        <p:xfrm>
          <a:off x="179511" y="1844824"/>
          <a:ext cx="7416825" cy="38910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73914"/>
                <a:gridCol w="568697"/>
                <a:gridCol w="6374214"/>
              </a:tblGrid>
              <a:tr h="130849">
                <a:tc>
                  <a:txBody>
                    <a:bodyPr/>
                    <a:lstStyle/>
                    <a:p>
                      <a:pPr algn="r" fontAlgn="b"/>
                      <a:r>
                        <a:rPr lang="es-PE" sz="1800" b="1" u="none" strike="noStrike" dirty="0" smtClean="0">
                          <a:effectLst/>
                          <a:latin typeface="Calibri" pitchFamily="34" charset="0"/>
                          <a:cs typeface="Calibri" pitchFamily="34" charset="0"/>
                        </a:rPr>
                        <a:t>3.</a:t>
                      </a:r>
                      <a:endParaRPr lang="es-PE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3615" marR="3615" marT="3615" marB="0" anchor="b"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PE" sz="1800" b="1" u="none" strike="noStrike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Gestión de Recursos Humanos</a:t>
                      </a:r>
                      <a:endParaRPr lang="es-PE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3615" marR="3615" marT="3615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</a:tr>
              <a:tr h="194466">
                <a:tc>
                  <a:txBody>
                    <a:bodyPr/>
                    <a:lstStyle/>
                    <a:p>
                      <a:pPr algn="l" fontAlgn="b"/>
                      <a:endParaRPr lang="es-P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3615" marR="3615" marT="361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800" u="none" strike="noStrike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3.1</a:t>
                      </a:r>
                      <a:endParaRPr lang="es-P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3615" marR="3615" marT="361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800" u="none" strike="noStrike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Solicitud de Fondos de Viaje</a:t>
                      </a:r>
                      <a:endParaRPr lang="es-P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3615" marR="3615" marT="3615" marB="0" anchor="b">
                    <a:noFill/>
                  </a:tcPr>
                </a:tc>
              </a:tr>
              <a:tr h="194466">
                <a:tc>
                  <a:txBody>
                    <a:bodyPr/>
                    <a:lstStyle/>
                    <a:p>
                      <a:pPr algn="l" fontAlgn="b"/>
                      <a:endParaRPr lang="es-P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3615" marR="3615" marT="361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800" u="none" strike="noStrike">
                          <a:effectLst/>
                          <a:latin typeface="Calibri" pitchFamily="34" charset="0"/>
                          <a:cs typeface="Calibri" pitchFamily="34" charset="0"/>
                        </a:rPr>
                        <a:t>3.2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3615" marR="3615" marT="361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800" u="none" strike="noStrike">
                          <a:effectLst/>
                          <a:latin typeface="Calibri" pitchFamily="34" charset="0"/>
                          <a:cs typeface="Calibri" pitchFamily="34" charset="0"/>
                        </a:rPr>
                        <a:t>Rendición de Gastos de Viaje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3615" marR="3615" marT="3615" marB="0" anchor="b">
                    <a:noFill/>
                  </a:tcPr>
                </a:tc>
              </a:tr>
              <a:tr h="194466">
                <a:tc>
                  <a:txBody>
                    <a:bodyPr/>
                    <a:lstStyle/>
                    <a:p>
                      <a:pPr algn="l" fontAlgn="b"/>
                      <a:endParaRPr lang="es-P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3615" marR="3615" marT="361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800" u="none" strike="noStrike">
                          <a:effectLst/>
                          <a:latin typeface="Calibri" pitchFamily="34" charset="0"/>
                          <a:cs typeface="Calibri" pitchFamily="34" charset="0"/>
                        </a:rPr>
                        <a:t>3.3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3615" marR="3615" marT="361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800" u="none" strike="noStrike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Reclutamiento de Postulantes</a:t>
                      </a:r>
                      <a:endParaRPr lang="es-P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3615" marR="3615" marT="3615" marB="0" anchor="b">
                    <a:noFill/>
                  </a:tcPr>
                </a:tc>
              </a:tr>
              <a:tr h="130849">
                <a:tc>
                  <a:txBody>
                    <a:bodyPr/>
                    <a:lstStyle/>
                    <a:p>
                      <a:pPr algn="l" fontAlgn="b"/>
                      <a:endParaRPr lang="es-P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3615" marR="3615" marT="361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800" u="none" strike="noStrike">
                          <a:effectLst/>
                          <a:latin typeface="Calibri" pitchFamily="34" charset="0"/>
                          <a:cs typeface="Calibri" pitchFamily="34" charset="0"/>
                        </a:rPr>
                        <a:t>3.4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3615" marR="3615" marT="361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800" u="none" strike="noStrike">
                          <a:effectLst/>
                          <a:latin typeface="Calibri" pitchFamily="34" charset="0"/>
                          <a:cs typeface="Calibri" pitchFamily="34" charset="0"/>
                        </a:rPr>
                        <a:t>Selección de Postulantes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3615" marR="3615" marT="3615" marB="0" anchor="b">
                    <a:noFill/>
                  </a:tcPr>
                </a:tc>
              </a:tr>
              <a:tr h="130849">
                <a:tc>
                  <a:txBody>
                    <a:bodyPr/>
                    <a:lstStyle/>
                    <a:p>
                      <a:pPr algn="l" fontAlgn="b"/>
                      <a:endParaRPr lang="es-P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3615" marR="3615" marT="361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800" u="none" strike="noStrike">
                          <a:effectLst/>
                          <a:latin typeface="Calibri" pitchFamily="34" charset="0"/>
                          <a:cs typeface="Calibri" pitchFamily="34" charset="0"/>
                        </a:rPr>
                        <a:t>3.5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3615" marR="3615" marT="361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800" u="none" strike="noStrike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Contratación de Personal</a:t>
                      </a:r>
                      <a:endParaRPr lang="es-P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3615" marR="3615" marT="3615" marB="0" anchor="b">
                    <a:noFill/>
                  </a:tcPr>
                </a:tc>
              </a:tr>
              <a:tr h="130849">
                <a:tc>
                  <a:txBody>
                    <a:bodyPr/>
                    <a:lstStyle/>
                    <a:p>
                      <a:pPr algn="l" fontAlgn="b"/>
                      <a:endParaRPr lang="es-P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3615" marR="3615" marT="361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800" u="none" strike="noStrike">
                          <a:effectLst/>
                          <a:latin typeface="Calibri" pitchFamily="34" charset="0"/>
                          <a:cs typeface="Calibri" pitchFamily="34" charset="0"/>
                        </a:rPr>
                        <a:t>3.6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3615" marR="3615" marT="361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800" u="none" strike="noStrike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Seguimiento de Personal</a:t>
                      </a:r>
                      <a:endParaRPr lang="es-P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3615" marR="3615" marT="3615" marB="0" anchor="b">
                    <a:noFill/>
                  </a:tcPr>
                </a:tc>
              </a:tr>
              <a:tr h="72292">
                <a:tc>
                  <a:txBody>
                    <a:bodyPr/>
                    <a:lstStyle/>
                    <a:p>
                      <a:pPr algn="l" fontAlgn="b"/>
                      <a:endParaRPr lang="es-P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3615" marR="3615" marT="361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3615" marR="3615" marT="3615" marB="0" anchor="b">
                    <a:noFill/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 marL="3615" marR="3615" marT="3615" marB="0" anchor="b">
                    <a:noFill/>
                  </a:tcPr>
                </a:tc>
              </a:tr>
              <a:tr h="130849">
                <a:tc>
                  <a:txBody>
                    <a:bodyPr/>
                    <a:lstStyle/>
                    <a:p>
                      <a:pPr algn="r" fontAlgn="b"/>
                      <a:r>
                        <a:rPr lang="es-PE" sz="1800" b="1" u="none" strike="noStrike" dirty="0" smtClean="0">
                          <a:effectLst/>
                          <a:latin typeface="Calibri" pitchFamily="34" charset="0"/>
                          <a:cs typeface="Calibri" pitchFamily="34" charset="0"/>
                        </a:rPr>
                        <a:t>4. </a:t>
                      </a:r>
                      <a:endParaRPr lang="es-PE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3615" marR="3615" marT="3615" marB="0" anchor="b"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PE" sz="1800" b="1" u="none" strike="noStrike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Gestión de Control de Pagos</a:t>
                      </a:r>
                      <a:endParaRPr lang="es-PE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3615" marR="3615" marT="3615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</a:tr>
              <a:tr h="130849">
                <a:tc>
                  <a:txBody>
                    <a:bodyPr/>
                    <a:lstStyle/>
                    <a:p>
                      <a:pPr algn="l" fontAlgn="b"/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3615" marR="3615" marT="361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800" u="none" strike="noStrike">
                          <a:effectLst/>
                          <a:latin typeface="Calibri" pitchFamily="34" charset="0"/>
                          <a:cs typeface="Calibri" pitchFamily="34" charset="0"/>
                        </a:rPr>
                        <a:t>4.1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3615" marR="3615" marT="361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800" u="none" strike="noStrike">
                          <a:effectLst/>
                          <a:latin typeface="Calibri" pitchFamily="34" charset="0"/>
                          <a:cs typeface="Calibri" pitchFamily="34" charset="0"/>
                        </a:rPr>
                        <a:t>Arqueo de Caja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3615" marR="3615" marT="3615" marB="0" anchor="b">
                    <a:noFill/>
                  </a:tcPr>
                </a:tc>
              </a:tr>
              <a:tr h="175918">
                <a:tc>
                  <a:txBody>
                    <a:bodyPr/>
                    <a:lstStyle/>
                    <a:p>
                      <a:pPr algn="l" fontAlgn="b"/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3615" marR="3615" marT="361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800" u="none" strike="noStrike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4.2</a:t>
                      </a:r>
                      <a:endParaRPr lang="es-P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3615" marR="3615" marT="361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800" u="none" strike="noStrike">
                          <a:effectLst/>
                          <a:latin typeface="Calibri" pitchFamily="34" charset="0"/>
                          <a:cs typeface="Calibri" pitchFamily="34" charset="0"/>
                        </a:rPr>
                        <a:t>Recepción y depósito de efectivo a los bancos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3615" marR="3615" marT="3615" marB="0" anchor="b">
                    <a:noFill/>
                  </a:tcPr>
                </a:tc>
              </a:tr>
              <a:tr h="133859">
                <a:tc>
                  <a:txBody>
                    <a:bodyPr/>
                    <a:lstStyle/>
                    <a:p>
                      <a:pPr algn="l" fontAlgn="b"/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3615" marR="3615" marT="361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800" u="none" strike="noStrike">
                          <a:effectLst/>
                          <a:latin typeface="Calibri" pitchFamily="34" charset="0"/>
                          <a:cs typeface="Calibri" pitchFamily="34" charset="0"/>
                        </a:rPr>
                        <a:t>4.3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3615" marR="3615" marT="361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800" u="none" strike="noStrike">
                          <a:effectLst/>
                          <a:latin typeface="Calibri" pitchFamily="34" charset="0"/>
                          <a:cs typeface="Calibri" pitchFamily="34" charset="0"/>
                        </a:rPr>
                        <a:t>Recepción y pago de comprobantes de proveedores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3615" marR="3615" marT="3615" marB="0" anchor="b">
                    <a:noFill/>
                  </a:tcPr>
                </a:tc>
              </a:tr>
              <a:tr h="172199">
                <a:tc>
                  <a:txBody>
                    <a:bodyPr/>
                    <a:lstStyle/>
                    <a:p>
                      <a:pPr algn="l" fontAlgn="b"/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3615" marR="3615" marT="361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800" u="none" strike="noStrike">
                          <a:effectLst/>
                          <a:latin typeface="Calibri" pitchFamily="34" charset="0"/>
                          <a:cs typeface="Calibri" pitchFamily="34" charset="0"/>
                        </a:rPr>
                        <a:t>4.4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3615" marR="3615" marT="361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800" u="none" strike="noStrike">
                          <a:effectLst/>
                          <a:latin typeface="Calibri" pitchFamily="34" charset="0"/>
                          <a:cs typeface="Calibri" pitchFamily="34" charset="0"/>
                        </a:rPr>
                        <a:t>Pago de Comprobantes de Obligaciones y Servicios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3615" marR="3615" marT="3615" marB="0" anchor="b">
                    <a:noFill/>
                  </a:tcPr>
                </a:tc>
              </a:tr>
              <a:tr h="88594">
                <a:tc>
                  <a:txBody>
                    <a:bodyPr/>
                    <a:lstStyle/>
                    <a:p>
                      <a:pPr algn="l" fontAlgn="b"/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3615" marR="3615" marT="361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800" u="none" strike="noStrike">
                          <a:effectLst/>
                          <a:latin typeface="Calibri" pitchFamily="34" charset="0"/>
                          <a:cs typeface="Calibri" pitchFamily="34" charset="0"/>
                        </a:rPr>
                        <a:t>4.5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3615" marR="3615" marT="361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800" u="none" strike="noStrike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Pago de Planilla de Remuneraciones</a:t>
                      </a:r>
                      <a:endParaRPr lang="es-P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3615" marR="3615" marT="3615" marB="0" anchor="b">
                    <a:noFill/>
                  </a:tcPr>
                </a:tc>
              </a:tr>
            </a:tbl>
          </a:graphicData>
        </a:graphic>
      </p:graphicFrame>
      <p:pic>
        <p:nvPicPr>
          <p:cNvPr id="3073" name="Picture 1" descr="D:\Documents and Settings\Jose\Escritorio\Lunes 250411\MP - Gestión de Abastecimiento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3281" y="2276872"/>
            <a:ext cx="4721207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7657625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Título"/>
          <p:cNvSpPr>
            <a:spLocks noGrp="1"/>
          </p:cNvSpPr>
          <p:nvPr>
            <p:ph type="ctrTitle"/>
          </p:nvPr>
        </p:nvSpPr>
        <p:spPr>
          <a:xfrm>
            <a:off x="3131840" y="5301208"/>
            <a:ext cx="5688632" cy="936104"/>
          </a:xfrm>
        </p:spPr>
        <p:txBody>
          <a:bodyPr>
            <a:normAutofit/>
          </a:bodyPr>
          <a:lstStyle/>
          <a:p>
            <a:r>
              <a:rPr lang="es-PE" dirty="0" smtClean="0"/>
              <a:t>Avance  - 27 de Abril</a:t>
            </a:r>
            <a:endParaRPr lang="es-PE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18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432253790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Mapa</a:t>
            </a:r>
            <a:r>
              <a:rPr lang="en-US" dirty="0" smtClean="0"/>
              <a:t> de </a:t>
            </a:r>
            <a:r>
              <a:rPr lang="en-US" dirty="0" err="1" smtClean="0"/>
              <a:t>Procesos</a:t>
            </a:r>
            <a:endParaRPr lang="es-PE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z="1200" smtClean="0"/>
              <a:pPr>
                <a:defRPr/>
              </a:pPr>
              <a:t>19</a:t>
            </a:fld>
            <a:endParaRPr lang="es-PE" sz="1200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9" name="Round Diagonal Corner Rectangle 6"/>
          <p:cNvSpPr/>
          <p:nvPr/>
        </p:nvSpPr>
        <p:spPr>
          <a:xfrm>
            <a:off x="2206639" y="1643050"/>
            <a:ext cx="6572296" cy="1065870"/>
          </a:xfrm>
          <a:prstGeom prst="round2Diag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2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Round Diagonal Corner Rectangle 7"/>
          <p:cNvSpPr/>
          <p:nvPr/>
        </p:nvSpPr>
        <p:spPr>
          <a:xfrm>
            <a:off x="2206639" y="2864906"/>
            <a:ext cx="6572296" cy="1095732"/>
          </a:xfrm>
          <a:prstGeom prst="round2Diag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2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Round Diagonal Corner Rectangle 8"/>
          <p:cNvSpPr/>
          <p:nvPr/>
        </p:nvSpPr>
        <p:spPr>
          <a:xfrm>
            <a:off x="2206639" y="4149080"/>
            <a:ext cx="6572296" cy="1500198"/>
          </a:xfrm>
          <a:prstGeom prst="round2Diag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2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Rectangle 9"/>
          <p:cNvSpPr/>
          <p:nvPr/>
        </p:nvSpPr>
        <p:spPr>
          <a:xfrm>
            <a:off x="166607" y="1916832"/>
            <a:ext cx="1976501" cy="7386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1400" b="1" cap="none" spc="50" dirty="0" smtClean="0">
                <a:ln w="11430"/>
                <a:latin typeface="Calibri" pitchFamily="34" charset="0"/>
                <a:cs typeface="Calibri" pitchFamily="34" charset="0"/>
              </a:rPr>
              <a:t>MACRO</a:t>
            </a:r>
          </a:p>
          <a:p>
            <a:pPr algn="ctr"/>
            <a:r>
              <a:rPr lang="en-US" sz="1400" b="1" cap="none" spc="50" dirty="0" smtClean="0">
                <a:ln w="11430"/>
                <a:latin typeface="Calibri" pitchFamily="34" charset="0"/>
                <a:cs typeface="Calibri" pitchFamily="34" charset="0"/>
              </a:rPr>
              <a:t>PROCESOS </a:t>
            </a:r>
          </a:p>
          <a:p>
            <a:pPr algn="ctr"/>
            <a:r>
              <a:rPr lang="en-US" sz="1400" b="1" cap="none" spc="50" dirty="0" smtClean="0">
                <a:ln w="11430"/>
                <a:latin typeface="Calibri" pitchFamily="34" charset="0"/>
                <a:cs typeface="Calibri" pitchFamily="34" charset="0"/>
              </a:rPr>
              <a:t>ESTRATÉGICOS</a:t>
            </a:r>
            <a:endParaRPr lang="en-US" sz="1400" b="1" cap="none" spc="50" dirty="0">
              <a:ln w="11430"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Rectangle 10"/>
          <p:cNvSpPr/>
          <p:nvPr/>
        </p:nvSpPr>
        <p:spPr>
          <a:xfrm>
            <a:off x="214282" y="3068960"/>
            <a:ext cx="1976501" cy="7386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1400" b="1" spc="50" dirty="0" smtClean="0">
                <a:ln w="11430"/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MACRO</a:t>
            </a:r>
          </a:p>
          <a:p>
            <a:pPr algn="ctr"/>
            <a:r>
              <a:rPr lang="en-US" sz="1400" b="1" spc="50" dirty="0" smtClean="0">
                <a:ln w="11430"/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PROCESOS </a:t>
            </a:r>
          </a:p>
          <a:p>
            <a:pPr algn="ctr"/>
            <a:r>
              <a:rPr lang="en-US" sz="1400" b="1" spc="50" dirty="0" smtClean="0">
                <a:ln w="11430"/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OPERATIVOS</a:t>
            </a:r>
            <a:endParaRPr lang="en-US" sz="1400" b="1" spc="50" dirty="0">
              <a:ln w="11430"/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" name="Rectangle 11"/>
          <p:cNvSpPr/>
          <p:nvPr/>
        </p:nvSpPr>
        <p:spPr>
          <a:xfrm>
            <a:off x="179512" y="4509120"/>
            <a:ext cx="1976501" cy="7386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1400" b="1" spc="50" dirty="0" smtClean="0">
                <a:ln w="11430"/>
                <a:solidFill>
                  <a:schemeClr val="accent2"/>
                </a:solidFill>
                <a:latin typeface="Calibri" pitchFamily="34" charset="0"/>
                <a:cs typeface="Calibri" pitchFamily="34" charset="0"/>
              </a:rPr>
              <a:t>MACRO</a:t>
            </a:r>
          </a:p>
          <a:p>
            <a:pPr algn="ctr"/>
            <a:r>
              <a:rPr lang="en-US" sz="1400" b="1" spc="50" dirty="0" smtClean="0">
                <a:ln w="11430"/>
                <a:solidFill>
                  <a:schemeClr val="accent2"/>
                </a:solidFill>
                <a:latin typeface="Calibri" pitchFamily="34" charset="0"/>
                <a:cs typeface="Calibri" pitchFamily="34" charset="0"/>
              </a:rPr>
              <a:t>PROCESOS </a:t>
            </a:r>
          </a:p>
          <a:p>
            <a:pPr algn="ctr"/>
            <a:r>
              <a:rPr lang="en-US" sz="1400" b="1" spc="50" dirty="0" smtClean="0">
                <a:ln w="11430"/>
                <a:solidFill>
                  <a:schemeClr val="accent2"/>
                </a:solidFill>
                <a:latin typeface="Calibri" pitchFamily="34" charset="0"/>
                <a:cs typeface="Calibri" pitchFamily="34" charset="0"/>
              </a:rPr>
              <a:t>SOPORTE</a:t>
            </a:r>
            <a:endParaRPr lang="en-US" sz="1400" b="1" spc="50" dirty="0">
              <a:ln w="11430"/>
              <a:solidFill>
                <a:schemeClr val="accent2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" name="Rounded Rectangle 12"/>
          <p:cNvSpPr/>
          <p:nvPr/>
        </p:nvSpPr>
        <p:spPr>
          <a:xfrm>
            <a:off x="2563829" y="1785926"/>
            <a:ext cx="1714512" cy="77723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200" b="1" dirty="0" smtClean="0">
                <a:latin typeface="Calibri" pitchFamily="34" charset="0"/>
                <a:cs typeface="Calibri" pitchFamily="34" charset="0"/>
              </a:rPr>
              <a:t>Planificación</a:t>
            </a:r>
          </a:p>
        </p:txBody>
      </p:sp>
      <p:sp>
        <p:nvSpPr>
          <p:cNvPr id="16" name="Rounded Rectangle 13"/>
          <p:cNvSpPr/>
          <p:nvPr/>
        </p:nvSpPr>
        <p:spPr>
          <a:xfrm>
            <a:off x="4635531" y="1785926"/>
            <a:ext cx="1714512" cy="77723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latin typeface="Calibri" pitchFamily="34" charset="0"/>
                <a:cs typeface="Calibri" pitchFamily="34" charset="0"/>
              </a:rPr>
              <a:t>Gestión de Imagen Institucional y Donaciones</a:t>
            </a:r>
          </a:p>
        </p:txBody>
      </p:sp>
      <p:sp>
        <p:nvSpPr>
          <p:cNvPr id="17" name="Rounded Rectangle 14"/>
          <p:cNvSpPr/>
          <p:nvPr/>
        </p:nvSpPr>
        <p:spPr>
          <a:xfrm>
            <a:off x="6707233" y="1785926"/>
            <a:ext cx="1714512" cy="77723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200" b="1" dirty="0" smtClean="0">
                <a:latin typeface="Calibri" pitchFamily="34" charset="0"/>
                <a:cs typeface="Calibri" pitchFamily="34" charset="0"/>
              </a:rPr>
              <a:t>Gestión de Proyectos</a:t>
            </a:r>
          </a:p>
        </p:txBody>
      </p:sp>
      <p:sp>
        <p:nvSpPr>
          <p:cNvPr id="18" name="Rounded Rectangle 15"/>
          <p:cNvSpPr/>
          <p:nvPr/>
        </p:nvSpPr>
        <p:spPr>
          <a:xfrm>
            <a:off x="2635267" y="2954197"/>
            <a:ext cx="1714512" cy="83484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latin typeface="Calibri" pitchFamily="34" charset="0"/>
                <a:cs typeface="Calibri" pitchFamily="34" charset="0"/>
              </a:rPr>
              <a:t>Gestión de Aseguramiento de la Calidad Educativa</a:t>
            </a:r>
          </a:p>
        </p:txBody>
      </p:sp>
      <p:sp>
        <p:nvSpPr>
          <p:cNvPr id="19" name="Rounded Rectangle 16"/>
          <p:cNvSpPr/>
          <p:nvPr/>
        </p:nvSpPr>
        <p:spPr>
          <a:xfrm>
            <a:off x="4706969" y="2954197"/>
            <a:ext cx="1714512" cy="83484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200" b="1" dirty="0" smtClean="0">
                <a:latin typeface="Calibri" pitchFamily="34" charset="0"/>
                <a:cs typeface="Calibri" pitchFamily="34" charset="0"/>
              </a:rPr>
              <a:t>Gestión de Orientación Pastoral</a:t>
            </a:r>
          </a:p>
        </p:txBody>
      </p:sp>
      <p:sp>
        <p:nvSpPr>
          <p:cNvPr id="20" name="Rounded Rectangle 17"/>
          <p:cNvSpPr/>
          <p:nvPr/>
        </p:nvSpPr>
        <p:spPr>
          <a:xfrm>
            <a:off x="6778671" y="2954197"/>
            <a:ext cx="1714512" cy="83484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200" b="1" dirty="0" smtClean="0">
                <a:latin typeface="Calibri" pitchFamily="34" charset="0"/>
                <a:cs typeface="Calibri" pitchFamily="34" charset="0"/>
              </a:rPr>
              <a:t>Gestión de Educación Rural</a:t>
            </a:r>
            <a:endParaRPr lang="es-ES" sz="1200" b="1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1" name="Rounded Rectangle 18"/>
          <p:cNvSpPr/>
          <p:nvPr/>
        </p:nvSpPr>
        <p:spPr>
          <a:xfrm>
            <a:off x="2635267" y="4221088"/>
            <a:ext cx="1714512" cy="57150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200" b="1" dirty="0" smtClean="0">
                <a:latin typeface="Calibri" pitchFamily="34" charset="0"/>
                <a:cs typeface="Calibri" pitchFamily="34" charset="0"/>
              </a:rPr>
              <a:t>Contabilidad y Presupuestos</a:t>
            </a:r>
          </a:p>
        </p:txBody>
      </p:sp>
      <p:sp>
        <p:nvSpPr>
          <p:cNvPr id="22" name="Rounded Rectangle 19"/>
          <p:cNvSpPr/>
          <p:nvPr/>
        </p:nvSpPr>
        <p:spPr>
          <a:xfrm>
            <a:off x="4706969" y="4221088"/>
            <a:ext cx="1714512" cy="57150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200" b="1" dirty="0" smtClean="0">
                <a:latin typeface="Calibri" pitchFamily="34" charset="0"/>
                <a:cs typeface="Calibri" pitchFamily="34" charset="0"/>
              </a:rPr>
              <a:t>Gestión de Abastecimiento</a:t>
            </a:r>
          </a:p>
        </p:txBody>
      </p:sp>
      <p:sp>
        <p:nvSpPr>
          <p:cNvPr id="23" name="Rounded Rectangle 20"/>
          <p:cNvSpPr/>
          <p:nvPr/>
        </p:nvSpPr>
        <p:spPr>
          <a:xfrm>
            <a:off x="6778671" y="4221088"/>
            <a:ext cx="1714512" cy="57150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200" b="1" dirty="0" smtClean="0">
                <a:latin typeface="Calibri" pitchFamily="34" charset="0"/>
                <a:cs typeface="Calibri" pitchFamily="34" charset="0"/>
              </a:rPr>
              <a:t>Gestión de Obras Civiles</a:t>
            </a:r>
          </a:p>
        </p:txBody>
      </p:sp>
      <p:sp>
        <p:nvSpPr>
          <p:cNvPr id="24" name="Rounded Rectangle 18"/>
          <p:cNvSpPr/>
          <p:nvPr/>
        </p:nvSpPr>
        <p:spPr>
          <a:xfrm>
            <a:off x="3644923" y="4944992"/>
            <a:ext cx="1714512" cy="57150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>
                <a:latin typeface="Calibri" pitchFamily="34" charset="0"/>
                <a:cs typeface="Calibri" pitchFamily="34" charset="0"/>
              </a:rPr>
              <a:t>Gestión</a:t>
            </a:r>
            <a:r>
              <a:rPr lang="en-US" sz="1200" b="1" dirty="0" smtClean="0">
                <a:latin typeface="Calibri" pitchFamily="34" charset="0"/>
                <a:cs typeface="Calibri" pitchFamily="34" charset="0"/>
              </a:rPr>
              <a:t> de </a:t>
            </a:r>
            <a:r>
              <a:rPr lang="en-US" sz="1200" b="1" dirty="0" err="1" smtClean="0">
                <a:latin typeface="Calibri" pitchFamily="34" charset="0"/>
                <a:cs typeface="Calibri" pitchFamily="34" charset="0"/>
              </a:rPr>
              <a:t>Recursos</a:t>
            </a:r>
            <a:r>
              <a:rPr lang="en-US" sz="1200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b="1" dirty="0" err="1" smtClean="0">
                <a:latin typeface="Calibri" pitchFamily="34" charset="0"/>
                <a:cs typeface="Calibri" pitchFamily="34" charset="0"/>
              </a:rPr>
              <a:t>Humanos</a:t>
            </a:r>
            <a:endParaRPr lang="es-PE" sz="1200" b="1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6" name="Rounded Rectangle 20"/>
          <p:cNvSpPr/>
          <p:nvPr/>
        </p:nvSpPr>
        <p:spPr>
          <a:xfrm>
            <a:off x="5921415" y="4944992"/>
            <a:ext cx="1714512" cy="57150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200" b="1" dirty="0" smtClean="0">
                <a:latin typeface="Calibri" pitchFamily="34" charset="0"/>
                <a:cs typeface="Calibri" pitchFamily="34" charset="0"/>
              </a:rPr>
              <a:t>Gestión de Control de Pagos</a:t>
            </a:r>
          </a:p>
        </p:txBody>
      </p:sp>
    </p:spTree>
    <p:extLst>
      <p:ext uri="{BB962C8B-B14F-4D97-AF65-F5344CB8AC3E}">
        <p14:creationId xmlns:p14="http://schemas.microsoft.com/office/powerpoint/2010/main" val="259447536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457200" y="155575"/>
            <a:ext cx="8229600" cy="1252538"/>
          </a:xfrm>
        </p:spPr>
        <p:txBody>
          <a:bodyPr wrap="square" tIns="4572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s-E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Agenda</a:t>
            </a:r>
          </a:p>
        </p:txBody>
      </p:sp>
      <p:sp>
        <p:nvSpPr>
          <p:cNvPr id="17410" name="Content Placeholder 2"/>
          <p:cNvSpPr>
            <a:spLocks noGrp="1"/>
          </p:cNvSpPr>
          <p:nvPr>
            <p:ph idx="1"/>
          </p:nvPr>
        </p:nvSpPr>
        <p:spPr>
          <a:xfrm>
            <a:off x="179512" y="1556792"/>
            <a:ext cx="6329362" cy="504056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s-ES" sz="2100" b="1" dirty="0" smtClean="0"/>
              <a:t>Movimiento Fe y Alegría Perú</a:t>
            </a:r>
          </a:p>
          <a:p>
            <a:pPr>
              <a:lnSpc>
                <a:spcPct val="150000"/>
              </a:lnSpc>
            </a:pPr>
            <a:r>
              <a:rPr lang="es-ES" sz="2100" b="1" dirty="0" smtClean="0"/>
              <a:t>Situación Actual de la Oficina</a:t>
            </a:r>
          </a:p>
          <a:p>
            <a:pPr>
              <a:lnSpc>
                <a:spcPct val="150000"/>
              </a:lnSpc>
            </a:pPr>
            <a:r>
              <a:rPr lang="es-ES" sz="2100" b="1" dirty="0" smtClean="0"/>
              <a:t>Descripción del Proyecto</a:t>
            </a:r>
          </a:p>
          <a:p>
            <a:pPr>
              <a:lnSpc>
                <a:spcPct val="150000"/>
              </a:lnSpc>
            </a:pPr>
            <a:r>
              <a:rPr lang="es-ES" sz="2100" b="1" dirty="0" smtClean="0"/>
              <a:t>Objetivos del Proyecto</a:t>
            </a:r>
          </a:p>
          <a:p>
            <a:pPr>
              <a:lnSpc>
                <a:spcPct val="150000"/>
              </a:lnSpc>
            </a:pPr>
            <a:r>
              <a:rPr lang="es-ES" sz="2100" b="1" dirty="0" smtClean="0"/>
              <a:t>Alcance</a:t>
            </a:r>
          </a:p>
          <a:p>
            <a:pPr>
              <a:lnSpc>
                <a:spcPct val="150000"/>
              </a:lnSpc>
            </a:pPr>
            <a:r>
              <a:rPr lang="es-ES" sz="2100" b="1" dirty="0" smtClean="0"/>
              <a:t>Hitos</a:t>
            </a:r>
          </a:p>
          <a:p>
            <a:pPr>
              <a:lnSpc>
                <a:spcPct val="150000"/>
              </a:lnSpc>
            </a:pPr>
            <a:r>
              <a:rPr lang="es-ES" sz="2100" b="1" dirty="0" smtClean="0"/>
              <a:t>Indicadores de Éxito</a:t>
            </a:r>
          </a:p>
          <a:p>
            <a:pPr>
              <a:lnSpc>
                <a:spcPct val="150000"/>
              </a:lnSpc>
            </a:pPr>
            <a:r>
              <a:rPr lang="es-PE" sz="2100" b="1" dirty="0" smtClean="0"/>
              <a:t>Riesgos</a:t>
            </a:r>
          </a:p>
          <a:p>
            <a:pPr>
              <a:lnSpc>
                <a:spcPct val="150000"/>
              </a:lnSpc>
            </a:pPr>
            <a:r>
              <a:rPr lang="es-PE" sz="2100" b="1" dirty="0" smtClean="0"/>
              <a:t>Avance</a:t>
            </a:r>
          </a:p>
          <a:p>
            <a:pPr>
              <a:lnSpc>
                <a:spcPct val="150000"/>
              </a:lnSpc>
            </a:pPr>
            <a:r>
              <a:rPr lang="en-US" sz="2100" b="1" dirty="0" err="1" smtClean="0"/>
              <a:t>Avance</a:t>
            </a:r>
            <a:r>
              <a:rPr lang="en-US" sz="2100" b="1" dirty="0" smtClean="0"/>
              <a:t> – 27 de </a:t>
            </a:r>
            <a:r>
              <a:rPr lang="en-US" sz="2100" b="1" dirty="0" err="1" smtClean="0"/>
              <a:t>Abril</a:t>
            </a:r>
            <a:r>
              <a:rPr lang="en-US" sz="2100" b="1" dirty="0" smtClean="0"/>
              <a:t> </a:t>
            </a:r>
            <a:endParaRPr lang="es-PE" sz="2100" b="1" dirty="0" smtClean="0"/>
          </a:p>
        </p:txBody>
      </p:sp>
      <p:sp>
        <p:nvSpPr>
          <p:cNvPr id="17411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389892D-E590-4CBF-85D1-5E0A982FF327}" type="slidenum">
              <a:rPr lang="es-PE" smtClean="0"/>
              <a:pPr/>
              <a:t>2</a:t>
            </a:fld>
            <a:endParaRPr lang="es-PE" dirty="0" smtClean="0"/>
          </a:p>
        </p:txBody>
      </p:sp>
      <p:pic>
        <p:nvPicPr>
          <p:cNvPr id="17412" name="Picture 12" descr="http://acracb.dxfun.com/GIFS/agenda2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44008" y="2060848"/>
            <a:ext cx="4418012" cy="371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dirty="0" smtClean="0"/>
              <a:t>Porcentaje</a:t>
            </a:r>
            <a:r>
              <a:rPr lang="en-US" dirty="0" smtClean="0"/>
              <a:t> de </a:t>
            </a:r>
            <a:r>
              <a:rPr lang="en-US" dirty="0" err="1" smtClean="0"/>
              <a:t>Avance</a:t>
            </a:r>
            <a:r>
              <a:rPr lang="en-US" dirty="0" smtClean="0"/>
              <a:t> - </a:t>
            </a:r>
            <a:r>
              <a:rPr lang="en-US" dirty="0" err="1" smtClean="0"/>
              <a:t>Procesos</a:t>
            </a:r>
            <a:endParaRPr lang="es-PE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20</a:t>
            </a:fld>
            <a:endParaRPr lang="es-PE" dirty="0"/>
          </a:p>
        </p:txBody>
      </p:sp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3176764"/>
              </p:ext>
            </p:extLst>
          </p:nvPr>
        </p:nvGraphicFramePr>
        <p:xfrm>
          <a:off x="1115616" y="2276871"/>
          <a:ext cx="7056784" cy="2858691"/>
        </p:xfrm>
        <a:graphic>
          <a:graphicData uri="http://schemas.openxmlformats.org/drawingml/2006/table">
            <a:tbl>
              <a:tblPr/>
              <a:tblGrid>
                <a:gridCol w="795682"/>
                <a:gridCol w="1043517"/>
                <a:gridCol w="1043517"/>
                <a:gridCol w="1043517"/>
                <a:gridCol w="1043517"/>
                <a:gridCol w="1043517"/>
                <a:gridCol w="1043517"/>
              </a:tblGrid>
              <a:tr h="259881">
                <a:tc gridSpan="3">
                  <a:txBody>
                    <a:bodyPr/>
                    <a:lstStyle/>
                    <a:p>
                      <a:pPr algn="l" fontAlgn="b"/>
                      <a:r>
                        <a:rPr lang="es-PE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Gestión de Obras Civiles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252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252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252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252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2523"/>
                    </a:solidFill>
                  </a:tcPr>
                </a:tc>
              </a:tr>
              <a:tr h="259881"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Planificación y Priorización de Construcciones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</a:tr>
              <a:tr h="259881"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Selección de Constructora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</a:tr>
              <a:tr h="259881"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Seguimiento y Entrega de la Obra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</a:tr>
              <a:tr h="259881">
                <a:tc>
                  <a:txBody>
                    <a:bodyPr/>
                    <a:lstStyle/>
                    <a:p>
                      <a:pPr algn="l" fontAlgn="b"/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9881">
                <a:tc gridSpan="3">
                  <a:txBody>
                    <a:bodyPr/>
                    <a:lstStyle/>
                    <a:p>
                      <a:pPr algn="l" fontAlgn="b"/>
                      <a:r>
                        <a:rPr lang="es-PE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Gestión de Abastecimientos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97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60%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97D"/>
                    </a:solidFill>
                  </a:tcPr>
                </a:tc>
              </a:tr>
              <a:tr h="259881"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Recopilación de Requerimientos Institucionales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</a:tr>
              <a:tr h="259881"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Autorizar Compra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</a:tr>
              <a:tr h="259881"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Realizar Cotización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</a:tr>
              <a:tr h="259881"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Concurso de Precios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</a:tr>
              <a:tr h="259881"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Compra de Bienes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6681613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dirty="0" smtClean="0"/>
              <a:t>Porcentaje</a:t>
            </a:r>
            <a:r>
              <a:rPr lang="en-US" dirty="0" smtClean="0"/>
              <a:t> de </a:t>
            </a:r>
            <a:r>
              <a:rPr lang="en-US" dirty="0" err="1" smtClean="0"/>
              <a:t>Avance</a:t>
            </a:r>
            <a:r>
              <a:rPr lang="en-US" dirty="0" smtClean="0"/>
              <a:t> - </a:t>
            </a:r>
            <a:r>
              <a:rPr lang="en-US" dirty="0" err="1" smtClean="0"/>
              <a:t>Procesos</a:t>
            </a:r>
            <a:endParaRPr lang="es-PE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21</a:t>
            </a:fld>
            <a:endParaRPr lang="es-PE" dirty="0"/>
          </a:p>
        </p:txBody>
      </p:sp>
      <p:graphicFrame>
        <p:nvGraphicFramePr>
          <p:cNvPr id="3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1141022"/>
              </p:ext>
            </p:extLst>
          </p:nvPr>
        </p:nvGraphicFramePr>
        <p:xfrm>
          <a:off x="755574" y="1823432"/>
          <a:ext cx="7848874" cy="4053840"/>
        </p:xfrm>
        <a:graphic>
          <a:graphicData uri="http://schemas.openxmlformats.org/drawingml/2006/table">
            <a:tbl>
              <a:tblPr/>
              <a:tblGrid>
                <a:gridCol w="884992"/>
                <a:gridCol w="1160647"/>
                <a:gridCol w="1160647"/>
                <a:gridCol w="1160647"/>
                <a:gridCol w="1160647"/>
                <a:gridCol w="1160647"/>
                <a:gridCol w="1160647"/>
              </a:tblGrid>
              <a:tr h="247528">
                <a:tc gridSpan="3">
                  <a:txBody>
                    <a:bodyPr/>
                    <a:lstStyle/>
                    <a:p>
                      <a:pPr algn="l" fontAlgn="b"/>
                      <a:r>
                        <a:rPr lang="es-PE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Gestión de Recursos Humanos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622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622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622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622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25%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6228"/>
                    </a:solidFill>
                  </a:tcPr>
                </a:tc>
              </a:tr>
              <a:tr h="247528"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Solicitud de Fondos de Viaje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</a:tr>
              <a:tr h="247528"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Rendición de Gastos de Viaje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</a:tr>
              <a:tr h="247528"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Reclutamiento de Postulantes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</a:tr>
              <a:tr h="247528"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Selección de Postulantes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</a:tr>
              <a:tr h="247528"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Contratación de Personal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</a:tr>
              <a:tr h="247528"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Seguimiento de Personal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</a:tr>
              <a:tr h="247528">
                <a:tc>
                  <a:txBody>
                    <a:bodyPr/>
                    <a:lstStyle/>
                    <a:p>
                      <a:pPr algn="l" fontAlgn="b"/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7528">
                <a:tc gridSpan="3">
                  <a:txBody>
                    <a:bodyPr/>
                    <a:lstStyle/>
                    <a:p>
                      <a:pPr algn="l" fontAlgn="b"/>
                      <a:r>
                        <a:rPr lang="es-PE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Gestión de Control de Pagos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7470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7470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7470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7470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75%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74706"/>
                    </a:solidFill>
                  </a:tcPr>
                </a:tc>
              </a:tr>
              <a:tr h="247528"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Arqueo de Caja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</a:tr>
              <a:tr h="247528"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Recepción y depósito de efectivo a los bancos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</a:tr>
              <a:tr h="247528"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Recepción y pago de comprobantes de proveedores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</a:tr>
              <a:tr h="247528"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Pago de Comprobantes de Obligaciones y Servicios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</a:tr>
              <a:tr h="247528"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Pago de Planilla de Remuneraciones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</a:tr>
              <a:tr h="247528">
                <a:tc>
                  <a:txBody>
                    <a:bodyPr/>
                    <a:lstStyle/>
                    <a:p>
                      <a:pPr algn="l" fontAlgn="b"/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7528"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s-PE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TOTAL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45%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0517766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Porcentaje</a:t>
            </a:r>
            <a:r>
              <a:rPr lang="en-US" dirty="0" smtClean="0"/>
              <a:t> de </a:t>
            </a:r>
            <a:r>
              <a:rPr lang="en-US" dirty="0" err="1" smtClean="0"/>
              <a:t>Avance</a:t>
            </a:r>
            <a:r>
              <a:rPr lang="en-US" dirty="0" smtClean="0"/>
              <a:t> - </a:t>
            </a:r>
            <a:r>
              <a:rPr lang="en-US" dirty="0" err="1" smtClean="0"/>
              <a:t>Proyecto</a:t>
            </a:r>
            <a:endParaRPr lang="es-PE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22</a:t>
            </a:fld>
            <a:endParaRPr lang="es-PE" dirty="0"/>
          </a:p>
        </p:txBody>
      </p:sp>
      <p:graphicFrame>
        <p:nvGraphicFramePr>
          <p:cNvPr id="8" name="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7549187"/>
              </p:ext>
            </p:extLst>
          </p:nvPr>
        </p:nvGraphicFramePr>
        <p:xfrm>
          <a:off x="683569" y="2165721"/>
          <a:ext cx="8136903" cy="3319233"/>
        </p:xfrm>
        <a:graphic>
          <a:graphicData uri="http://schemas.openxmlformats.org/drawingml/2006/table">
            <a:tbl>
              <a:tblPr/>
              <a:tblGrid>
                <a:gridCol w="4830234"/>
                <a:gridCol w="1038140"/>
                <a:gridCol w="1191939"/>
                <a:gridCol w="1076590"/>
              </a:tblGrid>
              <a:tr h="261861"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ARTEFACTOS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AVANCE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PESO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  <a:tr h="249392">
                <a:tc>
                  <a:txBody>
                    <a:bodyPr/>
                    <a:lstStyle/>
                    <a:p>
                      <a:pPr algn="just" rtl="0" fontAlgn="ctr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Mapa de Procesos – Objetivos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1.00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49392">
                <a:tc>
                  <a:txBody>
                    <a:bodyPr/>
                    <a:lstStyle/>
                    <a:p>
                      <a:pPr algn="just" rtl="0" fontAlgn="ctr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Definición  de Procesos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2.25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9392">
                <a:tc>
                  <a:txBody>
                    <a:bodyPr/>
                    <a:lstStyle/>
                    <a:p>
                      <a:pPr algn="just" rtl="0" fontAlgn="ctr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Arquitectura de Procesos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     -  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9392">
                <a:tc>
                  <a:txBody>
                    <a:bodyPr/>
                    <a:lstStyle/>
                    <a:p>
                      <a:pPr algn="just" rtl="0" fontAlgn="ctr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Matriz de Asignación de Responsabilidades (RAM)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     -  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9392">
                <a:tc>
                  <a:txBody>
                    <a:bodyPr/>
                    <a:lstStyle/>
                    <a:p>
                      <a:pPr algn="just" rtl="0" fontAlgn="ctr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Stakeholders Empresariales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     -  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9392">
                <a:tc>
                  <a:txBody>
                    <a:bodyPr/>
                    <a:lstStyle/>
                    <a:p>
                      <a:pPr algn="just" rtl="0" fontAlgn="ctr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Modelo de Dominio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     -  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9392">
                <a:tc>
                  <a:txBody>
                    <a:bodyPr/>
                    <a:lstStyle/>
                    <a:p>
                      <a:pPr algn="just" rtl="0" fontAlgn="ctr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Reglas de Negocio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     -  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9392">
                <a:tc>
                  <a:txBody>
                    <a:bodyPr/>
                    <a:lstStyle/>
                    <a:p>
                      <a:pPr algn="just" rtl="0" fontAlgn="ctr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Mapeo Entidad – Proceso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     -  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9392">
                <a:tc>
                  <a:txBody>
                    <a:bodyPr/>
                    <a:lstStyle/>
                    <a:p>
                      <a:pPr algn="just" rtl="0" fontAlgn="ctr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Priorización de Procesos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     -  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9392">
                <a:tc>
                  <a:txBody>
                    <a:bodyPr/>
                    <a:lstStyle/>
                    <a:p>
                      <a:pPr algn="just" rtl="0" fontAlgn="ctr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Priorización de Entidades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     -  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1861">
                <a:tc>
                  <a:txBody>
                    <a:bodyPr/>
                    <a:lstStyle/>
                    <a:p>
                      <a:pPr algn="just" rtl="0" fontAlgn="ctr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Descomposición Funcional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     -  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1861">
                <a:tc>
                  <a:txBody>
                    <a:bodyPr/>
                    <a:lstStyle/>
                    <a:p>
                      <a:pPr algn="just" rtl="0" fontAlgn="ctr"/>
                      <a:r>
                        <a:rPr lang="es-PE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Ciclo 2011-1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13%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2143345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Porcentaje</a:t>
            </a:r>
            <a:r>
              <a:rPr lang="en-US" dirty="0" smtClean="0"/>
              <a:t> de </a:t>
            </a:r>
            <a:r>
              <a:rPr lang="en-US" dirty="0" err="1" smtClean="0"/>
              <a:t>Avance</a:t>
            </a:r>
            <a:r>
              <a:rPr lang="en-US" dirty="0" smtClean="0"/>
              <a:t> - </a:t>
            </a:r>
            <a:r>
              <a:rPr lang="en-US" dirty="0" err="1" smtClean="0"/>
              <a:t>Proyecto</a:t>
            </a:r>
            <a:endParaRPr lang="es-PE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23</a:t>
            </a:fld>
            <a:endParaRPr lang="es-PE" dirty="0"/>
          </a:p>
        </p:txBody>
      </p:sp>
      <p:graphicFrame>
        <p:nvGraphicFramePr>
          <p:cNvPr id="3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8075587"/>
              </p:ext>
            </p:extLst>
          </p:nvPr>
        </p:nvGraphicFramePr>
        <p:xfrm>
          <a:off x="971601" y="2335510"/>
          <a:ext cx="7200799" cy="2533650"/>
        </p:xfrm>
        <a:graphic>
          <a:graphicData uri="http://schemas.openxmlformats.org/drawingml/2006/table">
            <a:tbl>
              <a:tblPr/>
              <a:tblGrid>
                <a:gridCol w="4274544"/>
                <a:gridCol w="918708"/>
                <a:gridCol w="1054813"/>
                <a:gridCol w="952734"/>
              </a:tblGrid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ARTEFACTOS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AVANCE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PESO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just" rtl="0" fontAlgn="ctr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Cartera de Proyectos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     -  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just" rtl="0" fontAlgn="ctr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Definición de Portafolio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     -  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just" rtl="0" fontAlgn="ctr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Definición de Programas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     -  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just" rtl="0" fontAlgn="ctr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Definición de Proyectos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     -  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just" rtl="0" fontAlgn="ctr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Especificaciones de Interfaces de Usuario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     -  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Prototipos Navegables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     -  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just" rtl="0" fontAlgn="ctr"/>
                      <a:r>
                        <a:rPr lang="es-PE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Ciclo 2011-2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252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252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252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                  -  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2523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just" rtl="0" fontAlgn="ctr"/>
                      <a:endParaRPr lang="es-PE" sz="1600" b="1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PE" sz="1600" b="1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PE" sz="1600" b="1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PE" sz="1600" b="1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just" rtl="0" fontAlgn="ctr"/>
                      <a:r>
                        <a:rPr lang="es-PE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AVANCE TOTAL DEL PROYECTO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1" i="0" u="none" strike="noStrike">
                          <a:solidFill>
                            <a:srgbClr val="A6A6A6"/>
                          </a:solidFill>
                          <a:effectLst/>
                          <a:latin typeface="Calibri"/>
                        </a:rPr>
                        <a:t>49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8291928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786182" y="5572140"/>
            <a:ext cx="4314828" cy="644656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es-PE" dirty="0" smtClean="0"/>
              <a:t>¿Preguntas?</a:t>
            </a:r>
            <a:endParaRPr lang="es-ES" dirty="0"/>
          </a:p>
        </p:txBody>
      </p:sp>
      <p:sp>
        <p:nvSpPr>
          <p:cNvPr id="34818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endParaRPr lang="es-E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AB2227-3C10-4A5E-B65E-AE6C2E09572A}" type="slidenum">
              <a:rPr lang="es-PE" smtClean="0"/>
              <a:pPr>
                <a:defRPr/>
              </a:pPr>
              <a:t>24</a:t>
            </a:fld>
            <a:endParaRPr lang="es-PE" dirty="0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5143504" y="5570426"/>
            <a:ext cx="2171688" cy="787532"/>
          </a:xfrm>
        </p:spPr>
        <p:txBody>
          <a:bodyPr/>
          <a:lstStyle/>
          <a:p>
            <a:pPr>
              <a:defRPr/>
            </a:pPr>
            <a:r>
              <a:rPr lang="es-PE" dirty="0" smtClean="0"/>
              <a:t>Gracias</a:t>
            </a:r>
            <a:endParaRPr lang="es-ES" dirty="0"/>
          </a:p>
        </p:txBody>
      </p:sp>
      <p:sp>
        <p:nvSpPr>
          <p:cNvPr id="35842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endParaRPr lang="es-E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0E97E0-01BB-4A05-B823-E3D433840557}" type="slidenum">
              <a:rPr lang="es-PE" smtClean="0"/>
              <a:pPr>
                <a:defRPr/>
              </a:pPr>
              <a:t>25</a:t>
            </a:fld>
            <a:endParaRPr lang="es-PE" dirty="0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www.wallinside.com/fotos/1292969939fe-y-alegria-salario-pago-venezuela-encarte-mundo%5B1%5D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519"/>
          <a:stretch/>
        </p:blipFill>
        <p:spPr bwMode="auto">
          <a:xfrm>
            <a:off x="288032" y="2636912"/>
            <a:ext cx="2699792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Movimiento Fe y Alegría Perú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131840" y="1484784"/>
            <a:ext cx="5688632" cy="4824536"/>
          </a:xfrm>
        </p:spPr>
        <p:txBody>
          <a:bodyPr/>
          <a:lstStyle/>
          <a:p>
            <a:pPr marL="119062" indent="0" algn="just">
              <a:lnSpc>
                <a:spcPct val="150000"/>
              </a:lnSpc>
              <a:buNone/>
            </a:pPr>
            <a:r>
              <a:rPr lang="es-PE" sz="1800" dirty="0"/>
              <a:t>El </a:t>
            </a:r>
            <a:r>
              <a:rPr lang="es-PE" sz="1800" b="1" dirty="0">
                <a:solidFill>
                  <a:srgbClr val="FFC000"/>
                </a:solidFill>
              </a:rPr>
              <a:t>Movimiento de Fe y Alegría en Perú</a:t>
            </a:r>
            <a:r>
              <a:rPr lang="es-PE" sz="1800" dirty="0"/>
              <a:t> fue fundado en 1965; sin embargo, inicia sus labores en 1966 con cinco colegios en funcionamiento ubicados en las zonas más necesitadas de Lima, teniendo como principal objetivo: </a:t>
            </a:r>
            <a:r>
              <a:rPr lang="es-PE" sz="1800" b="1" dirty="0">
                <a:solidFill>
                  <a:srgbClr val="FFC000"/>
                </a:solidFill>
              </a:rPr>
              <a:t>“educación integral de calidad para los sectores marginales”.  </a:t>
            </a:r>
            <a:r>
              <a:rPr lang="es-PE" sz="1800" dirty="0"/>
              <a:t>Es en este sentido, que esta organización ha ido creciendo y no sólo por esfuerzo propio, sino porque muchos peruanos se han ido aunando a esta misión y a través de distintos medios han hecho posible que la educación impartida por esta organización siga llegando a más niños y adolescentes con </a:t>
            </a:r>
            <a:endParaRPr lang="es-PE" sz="1800" dirty="0" smtClean="0"/>
          </a:p>
          <a:p>
            <a:pPr marL="119062" indent="0" algn="just">
              <a:lnSpc>
                <a:spcPct val="150000"/>
              </a:lnSpc>
              <a:buNone/>
            </a:pPr>
            <a:r>
              <a:rPr lang="es-PE" sz="1800" dirty="0" smtClean="0"/>
              <a:t>recursos </a:t>
            </a:r>
            <a:r>
              <a:rPr lang="es-PE" sz="1800" dirty="0"/>
              <a:t>insuficientes para tal fin</a:t>
            </a:r>
            <a:r>
              <a:rPr lang="es-PE" sz="1800" dirty="0" smtClean="0"/>
              <a:t>.</a:t>
            </a:r>
            <a:endParaRPr lang="es-PE" sz="1800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3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16885526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Situación Actual de la Oficina</a:t>
            </a:r>
            <a:endParaRPr lang="es-PE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4</a:t>
            </a:fld>
            <a:endParaRPr lang="es-PE" dirty="0"/>
          </a:p>
        </p:txBody>
      </p:sp>
      <p:pic>
        <p:nvPicPr>
          <p:cNvPr id="7170" name="Picture 2" descr="http://feyalegria78.files.wordpress.com/2010/03/fe-y-alegria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556792"/>
            <a:ext cx="4400550" cy="461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466083"/>
          </a:xfrm>
        </p:spPr>
        <p:txBody>
          <a:bodyPr/>
          <a:lstStyle/>
          <a:p>
            <a:pPr marL="119062" indent="0" algn="just">
              <a:lnSpc>
                <a:spcPct val="150000"/>
              </a:lnSpc>
              <a:buNone/>
            </a:pPr>
            <a:r>
              <a:rPr lang="es-PE" sz="1800" dirty="0" smtClean="0"/>
              <a:t>                             		     Actualmente </a:t>
            </a:r>
            <a:r>
              <a:rPr lang="es-PE" sz="1800" dirty="0"/>
              <a:t>la Oficina Central de Fe y Alegría Perú </a:t>
            </a:r>
            <a:r>
              <a:rPr lang="es-PE" sz="1800" dirty="0" smtClean="0"/>
              <a:t>			        realiza </a:t>
            </a:r>
            <a:r>
              <a:rPr lang="es-PE" sz="1800" dirty="0"/>
              <a:t>todos sus procesos de manera manual y </a:t>
            </a:r>
            <a:r>
              <a:rPr lang="es-PE" sz="1800" dirty="0" smtClean="0"/>
              <a:t>			       mecánica</a:t>
            </a:r>
            <a:r>
              <a:rPr lang="es-PE" sz="1800" dirty="0"/>
              <a:t>, a excepción del </a:t>
            </a:r>
            <a:r>
              <a:rPr lang="es-PE" sz="1800" b="1" dirty="0">
                <a:solidFill>
                  <a:srgbClr val="FFC000"/>
                </a:solidFill>
              </a:rPr>
              <a:t>Departamento de </a:t>
            </a:r>
            <a:r>
              <a:rPr lang="es-PE" sz="1800" b="1" dirty="0" smtClean="0">
                <a:solidFill>
                  <a:srgbClr val="FFC000"/>
                </a:solidFill>
              </a:rPr>
              <a:t>			  </a:t>
            </a:r>
            <a:r>
              <a:rPr lang="es-PE" sz="1800" b="1" dirty="0" smtClean="0"/>
              <a:t>Administración</a:t>
            </a:r>
            <a:r>
              <a:rPr lang="es-PE" sz="1800" dirty="0"/>
              <a:t>, que hace uso de un  software que </a:t>
            </a:r>
            <a:r>
              <a:rPr lang="es-PE" sz="1800" dirty="0" smtClean="0"/>
              <a:t>			permite </a:t>
            </a:r>
            <a:r>
              <a:rPr lang="es-PE" sz="1800" dirty="0"/>
              <a:t>realizar operaciones contables. Sin embargo, no </a:t>
            </a:r>
            <a:r>
              <a:rPr lang="es-PE" sz="1800" dirty="0" smtClean="0"/>
              <a:t>		    poseen </a:t>
            </a:r>
            <a:r>
              <a:rPr lang="es-PE" sz="1800" dirty="0"/>
              <a:t>un sistema de información que contemple y soporte a todos los procesos de la Organización; y que garantice </a:t>
            </a:r>
            <a:r>
              <a:rPr lang="es-PE" sz="1800" b="1" dirty="0">
                <a:solidFill>
                  <a:srgbClr val="FFC000"/>
                </a:solidFill>
              </a:rPr>
              <a:t>la integridad de la </a:t>
            </a:r>
            <a:r>
              <a:rPr lang="es-PE" sz="1800" b="1" dirty="0"/>
              <a:t>información a través de todo el flujo.</a:t>
            </a:r>
            <a:r>
              <a:rPr lang="es-PE" sz="1800" dirty="0"/>
              <a:t> Esto ha producido un exceso de tiempo para cumplir con las actividades cotidianas y que se vuelvan ineficientes.</a:t>
            </a:r>
          </a:p>
          <a:p>
            <a:pPr algn="just">
              <a:lnSpc>
                <a:spcPct val="150000"/>
              </a:lnSpc>
            </a:pPr>
            <a:endParaRPr lang="es-PE" sz="1800" dirty="0"/>
          </a:p>
        </p:txBody>
      </p:sp>
    </p:spTree>
    <p:extLst>
      <p:ext uri="{BB962C8B-B14F-4D97-AF65-F5344CB8AC3E}">
        <p14:creationId xmlns:p14="http://schemas.microsoft.com/office/powerpoint/2010/main" val="2307439996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PE" dirty="0" smtClean="0"/>
              <a:t>Descripción del Proyecto</a:t>
            </a:r>
            <a:endParaRPr lang="es-ES" dirty="0"/>
          </a:p>
        </p:txBody>
      </p:sp>
      <p:sp>
        <p:nvSpPr>
          <p:cNvPr id="3" name="2 CuadroTexto"/>
          <p:cNvSpPr txBox="1"/>
          <p:nvPr/>
        </p:nvSpPr>
        <p:spPr>
          <a:xfrm>
            <a:off x="251520" y="1875596"/>
            <a:ext cx="8568952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PE" b="1" dirty="0">
                <a:latin typeface="Calibri" pitchFamily="34" charset="0"/>
                <a:cs typeface="Calibri" pitchFamily="34" charset="0"/>
              </a:rPr>
              <a:t>El proyecto consiste </a:t>
            </a:r>
            <a:r>
              <a:rPr lang="es-PE" b="1" dirty="0" smtClean="0">
                <a:latin typeface="Calibri" pitchFamily="34" charset="0"/>
                <a:cs typeface="Calibri" pitchFamily="34" charset="0"/>
              </a:rPr>
              <a:t>en:</a:t>
            </a: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es-PE" dirty="0" smtClean="0">
                <a:latin typeface="Calibri" pitchFamily="34" charset="0"/>
                <a:cs typeface="Calibri" pitchFamily="34" charset="0"/>
              </a:rPr>
              <a:t>Modelar </a:t>
            </a:r>
            <a:r>
              <a:rPr lang="es-PE" b="1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los procesos de las áreas de Administración, Contabilidad y Logística de la Oficina Central de Fe y Alegría Perú </a:t>
            </a: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es-PE" dirty="0" smtClean="0">
                <a:latin typeface="Calibri" pitchFamily="34" charset="0"/>
                <a:cs typeface="Calibri" pitchFamily="34" charset="0"/>
              </a:rPr>
              <a:t>Integrarlo </a:t>
            </a:r>
            <a:r>
              <a:rPr lang="es-PE" dirty="0">
                <a:latin typeface="Calibri" pitchFamily="34" charset="0"/>
                <a:cs typeface="Calibri" pitchFamily="34" charset="0"/>
              </a:rPr>
              <a:t>al modelado previamente realizado en la </a:t>
            </a:r>
            <a:r>
              <a:rPr lang="es-PE" b="1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Tesis “Modelo de Negocios Empresarial de la Oficina Central Fe y Alegría” </a:t>
            </a:r>
            <a:r>
              <a:rPr lang="es-PE" dirty="0">
                <a:latin typeface="Calibri" pitchFamily="34" charset="0"/>
                <a:cs typeface="Calibri" pitchFamily="34" charset="0"/>
              </a:rPr>
              <a:t>de los Ingenieros Nelly Chang Chong y Miguel Concha </a:t>
            </a:r>
            <a:r>
              <a:rPr lang="es-PE" dirty="0" smtClean="0">
                <a:latin typeface="Calibri" pitchFamily="34" charset="0"/>
                <a:cs typeface="Calibri" pitchFamily="34" charset="0"/>
              </a:rPr>
              <a:t>Álvarez.</a:t>
            </a: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es-PE" dirty="0" smtClean="0">
                <a:latin typeface="Calibri" pitchFamily="34" charset="0"/>
                <a:cs typeface="Calibri" pitchFamily="34" charset="0"/>
              </a:rPr>
              <a:t>Obtener </a:t>
            </a:r>
            <a:r>
              <a:rPr lang="es-PE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la Arquitectura de Negocios de la Oficina Central de Fe y Alegría Perú.</a:t>
            </a: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es-PE" dirty="0" smtClean="0">
                <a:latin typeface="Calibri" pitchFamily="34" charset="0"/>
                <a:cs typeface="Calibri" pitchFamily="34" charset="0"/>
              </a:rPr>
              <a:t>Desarrollar </a:t>
            </a:r>
            <a:r>
              <a:rPr lang="es-PE" b="1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una propuesta de automatización que apoye a los </a:t>
            </a:r>
            <a:r>
              <a:rPr lang="es-PE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procesos </a:t>
            </a:r>
            <a:r>
              <a:rPr lang="es-PE" b="1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de la Oficina. </a:t>
            </a: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1.bp.blogspot.com/_samcvwNbY_o/TK0V-cuAxYI/AAAAAAAAATM/MS6H6CY1KSk/s1600/MatBenefits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869"/>
          <a:stretch/>
        </p:blipFill>
        <p:spPr bwMode="auto">
          <a:xfrm>
            <a:off x="6125347" y="1844824"/>
            <a:ext cx="3018653" cy="3528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Beneficios del Proyecto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496" y="1683345"/>
            <a:ext cx="7056784" cy="4625975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s-PE" sz="1800" dirty="0" smtClean="0">
                <a:latin typeface="Calibri" pitchFamily="34" charset="0"/>
                <a:cs typeface="Calibri" pitchFamily="34" charset="0"/>
              </a:rPr>
              <a:t>Es necesaria </a:t>
            </a:r>
            <a:r>
              <a:rPr lang="es-PE" sz="1800" dirty="0">
                <a:latin typeface="Calibri" pitchFamily="34" charset="0"/>
                <a:cs typeface="Calibri" pitchFamily="34" charset="0"/>
              </a:rPr>
              <a:t>la elaboración de una Arquitectura de Negocio, en donde se pueda </a:t>
            </a:r>
            <a:r>
              <a:rPr lang="es-PE" sz="1800" b="1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contemplar todos los procesos de la Organización, analizarlos y ver cuáles se podrían mejorar.</a:t>
            </a:r>
          </a:p>
          <a:p>
            <a:pPr algn="just">
              <a:lnSpc>
                <a:spcPct val="150000"/>
              </a:lnSpc>
            </a:pPr>
            <a:endParaRPr lang="es-PE" sz="1800" dirty="0">
              <a:latin typeface="Calibri" pitchFamily="34" charset="0"/>
              <a:cs typeface="Calibri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s-PE" sz="18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Agilizar </a:t>
            </a:r>
            <a:r>
              <a:rPr lang="es-PE" sz="1800" b="1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actividades que pueden realizarse en un menor tiempo</a:t>
            </a:r>
            <a:r>
              <a:rPr lang="es-PE" sz="1800" dirty="0">
                <a:latin typeface="Calibri" pitchFamily="34" charset="0"/>
                <a:cs typeface="Calibri" pitchFamily="34" charset="0"/>
              </a:rPr>
              <a:t>, lo cual le permitiría a la Oficina Central enfocarse en la Gestión Educativa de los Colegios de Fe y Alegría y sus Instituciones Rurales y no en los procesos internos de la empresa.</a:t>
            </a:r>
          </a:p>
          <a:p>
            <a:pPr algn="just">
              <a:lnSpc>
                <a:spcPct val="150000"/>
              </a:lnSpc>
            </a:pPr>
            <a:endParaRPr lang="es-PE" sz="1800" dirty="0">
              <a:latin typeface="Calibri" pitchFamily="34" charset="0"/>
              <a:cs typeface="Calibri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s-PE" sz="1800" dirty="0" smtClean="0">
                <a:latin typeface="Calibri" pitchFamily="34" charset="0"/>
                <a:cs typeface="Calibri" pitchFamily="34" charset="0"/>
              </a:rPr>
              <a:t>Al realizar una </a:t>
            </a:r>
            <a:r>
              <a:rPr lang="es-PE" sz="1800" dirty="0">
                <a:latin typeface="Calibri" pitchFamily="34" charset="0"/>
                <a:cs typeface="Calibri" pitchFamily="34" charset="0"/>
              </a:rPr>
              <a:t>Propuesta de Automatización, </a:t>
            </a:r>
            <a:r>
              <a:rPr lang="es-PE" sz="18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el </a:t>
            </a:r>
            <a:r>
              <a:rPr lang="es-PE" sz="1800" b="1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cliente podrá aprobar o reprobar esta propuesta.</a:t>
            </a:r>
            <a:r>
              <a:rPr lang="es-PE" sz="1800" dirty="0">
                <a:latin typeface="Calibri" pitchFamily="34" charset="0"/>
                <a:cs typeface="Calibri" pitchFamily="34" charset="0"/>
              </a:rPr>
              <a:t> Esto evitará que la empresa realice </a:t>
            </a:r>
            <a:r>
              <a:rPr lang="es-PE" sz="1800" b="1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un gasto de tiempo, y recursos. </a:t>
            </a:r>
          </a:p>
          <a:p>
            <a:endParaRPr lang="es-PE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6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574958468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PE" dirty="0" smtClean="0"/>
              <a:t>Objetivos</a:t>
            </a:r>
            <a:endParaRPr lang="es-PE" dirty="0"/>
          </a:p>
        </p:txBody>
      </p:sp>
      <p:sp>
        <p:nvSpPr>
          <p:cNvPr id="19458" name="3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endParaRPr lang="es-ES" dirty="0" smtClean="0"/>
          </a:p>
        </p:txBody>
      </p:sp>
      <p:sp>
        <p:nvSpPr>
          <p:cNvPr id="19459" name="4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A17D3B2-E2D4-4398-96B9-7B920911A85A}" type="slidenum">
              <a:rPr lang="es-PE" smtClean="0"/>
              <a:pPr/>
              <a:t>7</a:t>
            </a:fld>
            <a:endParaRPr lang="es-PE" dirty="0" smtClean="0"/>
          </a:p>
        </p:txBody>
      </p:sp>
      <p:pic>
        <p:nvPicPr>
          <p:cNvPr id="1026" name="Picture 2" descr="http://4.bp.blogspot.com/_RjrWzC6tI14/S9ldgGSloyI/AAAAAAAAEu8/HuswiTZB7Mk/s1600/objetivo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63" r="13310"/>
          <a:stretch/>
        </p:blipFill>
        <p:spPr bwMode="auto">
          <a:xfrm>
            <a:off x="190400" y="2924944"/>
            <a:ext cx="1717304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460" name="2 Marcador de contenido"/>
          <p:cNvSpPr>
            <a:spLocks noGrp="1"/>
          </p:cNvSpPr>
          <p:nvPr>
            <p:ph idx="1"/>
          </p:nvPr>
        </p:nvSpPr>
        <p:spPr>
          <a:xfrm>
            <a:off x="1439590" y="1268760"/>
            <a:ext cx="7596906" cy="4857750"/>
          </a:xfrm>
        </p:spPr>
        <p:txBody>
          <a:bodyPr/>
          <a:lstStyle/>
          <a:p>
            <a:pPr algn="just">
              <a:spcAft>
                <a:spcPts val="600"/>
              </a:spcAft>
            </a:pPr>
            <a:endParaRPr lang="es-ES" sz="1800" b="1" dirty="0" smtClean="0"/>
          </a:p>
          <a:p>
            <a:pPr marL="119062" indent="0" algn="just">
              <a:spcAft>
                <a:spcPts val="600"/>
              </a:spcAft>
              <a:buNone/>
            </a:pPr>
            <a:r>
              <a:rPr lang="es-ES" sz="1800" b="1" dirty="0" smtClean="0">
                <a:solidFill>
                  <a:srgbClr val="FFC000"/>
                </a:solidFill>
              </a:rPr>
              <a:t>OG</a:t>
            </a:r>
            <a:r>
              <a:rPr lang="es-ES" sz="1800" b="1" dirty="0">
                <a:solidFill>
                  <a:srgbClr val="FFC000"/>
                </a:solidFill>
              </a:rPr>
              <a:t>.</a:t>
            </a:r>
            <a:r>
              <a:rPr lang="es-ES" sz="1800" dirty="0">
                <a:solidFill>
                  <a:srgbClr val="FFC000"/>
                </a:solidFill>
              </a:rPr>
              <a:t>   </a:t>
            </a:r>
            <a:r>
              <a:rPr lang="es-ES" sz="1800" dirty="0"/>
              <a:t>Elaborar la Arquitectura de Negocios y una propuesta de automatización para la Oficina Central de Fe y Alegría Perú. </a:t>
            </a:r>
            <a:endParaRPr lang="es-PE" sz="1800" dirty="0"/>
          </a:p>
          <a:p>
            <a:pPr lvl="0" algn="just">
              <a:spcAft>
                <a:spcPts val="600"/>
              </a:spcAft>
            </a:pPr>
            <a:endParaRPr lang="es-ES" sz="1800" b="1" dirty="0" smtClean="0"/>
          </a:p>
          <a:p>
            <a:pPr marL="457200" lvl="1" indent="0" algn="just">
              <a:spcAft>
                <a:spcPts val="600"/>
              </a:spcAft>
              <a:buNone/>
            </a:pPr>
            <a:r>
              <a:rPr lang="es-ES" sz="1800" b="1" dirty="0" smtClean="0">
                <a:solidFill>
                  <a:srgbClr val="FFC000"/>
                </a:solidFill>
              </a:rPr>
              <a:t>OE1</a:t>
            </a:r>
            <a:r>
              <a:rPr lang="es-ES" sz="1800" b="1" dirty="0" smtClean="0"/>
              <a:t>.</a:t>
            </a:r>
            <a:r>
              <a:rPr lang="es-ES" sz="1800" dirty="0" smtClean="0"/>
              <a:t> Completar </a:t>
            </a:r>
            <a:r>
              <a:rPr lang="es-ES" sz="1800" dirty="0"/>
              <a:t>el modelado de los Macroprocesos de Planificación, Contabilidad y Presupuesto, Gestión de Abastecimiento, </a:t>
            </a:r>
            <a:r>
              <a:rPr lang="es-ES" sz="1800" dirty="0" smtClean="0"/>
              <a:t> </a:t>
            </a:r>
            <a:r>
              <a:rPr lang="es-ES" sz="1800" dirty="0"/>
              <a:t>Gestión de Obras </a:t>
            </a:r>
            <a:r>
              <a:rPr lang="es-ES" sz="1800" dirty="0" smtClean="0"/>
              <a:t>Civiles y Gestión de Recursos Humanos.</a:t>
            </a:r>
            <a:endParaRPr lang="es-PE" sz="1800" dirty="0"/>
          </a:p>
          <a:p>
            <a:pPr marL="457200" lvl="1" indent="0" algn="just">
              <a:spcAft>
                <a:spcPts val="600"/>
              </a:spcAft>
              <a:buNone/>
            </a:pPr>
            <a:r>
              <a:rPr lang="es-ES" sz="1800" b="1" dirty="0" smtClean="0">
                <a:solidFill>
                  <a:srgbClr val="FFC000"/>
                </a:solidFill>
              </a:rPr>
              <a:t>OE2</a:t>
            </a:r>
            <a:r>
              <a:rPr lang="es-ES" sz="1800" b="1" dirty="0" smtClean="0"/>
              <a:t>. </a:t>
            </a:r>
            <a:r>
              <a:rPr lang="es-ES" sz="1800" dirty="0" smtClean="0"/>
              <a:t>Integrar </a:t>
            </a:r>
            <a:r>
              <a:rPr lang="es-ES" sz="1800" dirty="0"/>
              <a:t>los nuevos procesos definidos con los que fueron desarrollados en el Proyecto de Tesis “Modelo de Negocios Empresarial de la Oficina Central Fe y Alegría”.</a:t>
            </a:r>
            <a:endParaRPr lang="es-PE" sz="1800" dirty="0"/>
          </a:p>
          <a:p>
            <a:pPr marL="457200" lvl="1" indent="0" algn="just">
              <a:spcAft>
                <a:spcPts val="600"/>
              </a:spcAft>
              <a:buNone/>
            </a:pPr>
            <a:r>
              <a:rPr lang="es-ES" sz="1800" b="1" dirty="0" smtClean="0">
                <a:solidFill>
                  <a:srgbClr val="FFC000"/>
                </a:solidFill>
              </a:rPr>
              <a:t>OE3</a:t>
            </a:r>
            <a:r>
              <a:rPr lang="es-ES" sz="1800" b="1" dirty="0" smtClean="0"/>
              <a:t>.</a:t>
            </a:r>
            <a:r>
              <a:rPr lang="es-ES" sz="1800" dirty="0" smtClean="0"/>
              <a:t> Desarrollar </a:t>
            </a:r>
            <a:r>
              <a:rPr lang="es-ES" sz="1800" dirty="0"/>
              <a:t>la Definición del Portafolio de Proyectos para la Oficina Central de Fe y Alegría Perú.</a:t>
            </a:r>
            <a:endParaRPr lang="es-PE" sz="1800" dirty="0"/>
          </a:p>
          <a:p>
            <a:pPr marL="457200" lvl="1" indent="0" algn="just">
              <a:spcAft>
                <a:spcPts val="600"/>
              </a:spcAft>
              <a:buNone/>
            </a:pPr>
            <a:r>
              <a:rPr lang="es-ES" sz="1800" b="1" dirty="0" smtClean="0">
                <a:solidFill>
                  <a:srgbClr val="FFC000"/>
                </a:solidFill>
              </a:rPr>
              <a:t>OE4</a:t>
            </a:r>
            <a:r>
              <a:rPr lang="es-ES" sz="1800" b="1" dirty="0" smtClean="0"/>
              <a:t>. </a:t>
            </a:r>
            <a:r>
              <a:rPr lang="es-ES" sz="1800" dirty="0" smtClean="0"/>
              <a:t>Desarrollar </a:t>
            </a:r>
            <a:r>
              <a:rPr lang="es-ES" sz="1800" dirty="0"/>
              <a:t>una propuesta de automatización de los procesos de la Oficina Central de Fe y Alegría Perú</a:t>
            </a:r>
            <a:r>
              <a:rPr lang="es-ES" sz="1800" dirty="0" smtClean="0"/>
              <a:t>.</a:t>
            </a:r>
            <a:endParaRPr lang="es-PE" sz="1800" dirty="0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Alcance</a:t>
            </a:r>
            <a:endParaRPr lang="es-PE" dirty="0"/>
          </a:p>
        </p:txBody>
      </p:sp>
      <p:graphicFrame>
        <p:nvGraphicFramePr>
          <p:cNvPr id="6" name="5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6180026"/>
              </p:ext>
            </p:extLst>
          </p:nvPr>
        </p:nvGraphicFramePr>
        <p:xfrm>
          <a:off x="251520" y="1726172"/>
          <a:ext cx="8280920" cy="35030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280920"/>
              </a:tblGrid>
              <a:tr h="3503028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S" sz="1800" b="1" i="0" dirty="0">
                          <a:solidFill>
                            <a:schemeClr val="tx1"/>
                          </a:solidFill>
                          <a:effectLst/>
                        </a:rPr>
                        <a:t>La actualización y/o desarrollo de los siguientes documentos del Modelo de Negocios Empresarial (EBM</a:t>
                      </a:r>
                      <a:r>
                        <a:rPr lang="es-ES" sz="1800" b="1" i="0" dirty="0" smtClean="0">
                          <a:solidFill>
                            <a:schemeClr val="tx1"/>
                          </a:solidFill>
                          <a:effectLst/>
                        </a:rPr>
                        <a:t>):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s-PE" sz="1800" b="1" i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715963" lvl="0" indent="-274638" algn="just">
                        <a:lnSpc>
                          <a:spcPct val="100000"/>
                        </a:lnSpc>
                        <a:spcAft>
                          <a:spcPts val="1200"/>
                        </a:spcAft>
                        <a:buFont typeface="+mj-lt"/>
                        <a:buAutoNum type="arabicPeriod"/>
                      </a:pPr>
                      <a:r>
                        <a:rPr lang="es-ES" sz="1800" b="0" i="0" spc="-25" dirty="0">
                          <a:solidFill>
                            <a:schemeClr val="tx1"/>
                          </a:solidFill>
                          <a:effectLst/>
                        </a:rPr>
                        <a:t>Mapa de Procesos – Objetivos</a:t>
                      </a:r>
                      <a:endParaRPr lang="es-PE" sz="1800" b="0" i="0" spc="-25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715963" lvl="0" indent="-274638" algn="just">
                        <a:lnSpc>
                          <a:spcPct val="100000"/>
                        </a:lnSpc>
                        <a:spcAft>
                          <a:spcPts val="1200"/>
                        </a:spcAft>
                        <a:buFont typeface="+mj-lt"/>
                        <a:buAutoNum type="arabicPeriod"/>
                      </a:pPr>
                      <a:r>
                        <a:rPr lang="es-ES" sz="1800" b="0" i="0" spc="-25" dirty="0" smtClean="0">
                          <a:solidFill>
                            <a:schemeClr val="tx1"/>
                          </a:solidFill>
                          <a:effectLst/>
                        </a:rPr>
                        <a:t>Definición  de Procesos</a:t>
                      </a:r>
                      <a:endParaRPr lang="es-PE" sz="1800" b="0" i="0" spc="-25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715963" lvl="0" indent="-274638" algn="just">
                        <a:lnSpc>
                          <a:spcPct val="100000"/>
                        </a:lnSpc>
                        <a:spcAft>
                          <a:spcPts val="1200"/>
                        </a:spcAft>
                        <a:buFont typeface="+mj-lt"/>
                        <a:buAutoNum type="arabicPeriod"/>
                      </a:pPr>
                      <a:r>
                        <a:rPr lang="es-ES" sz="1800" b="0" i="0" spc="-25" dirty="0" smtClean="0">
                          <a:solidFill>
                            <a:schemeClr val="tx1"/>
                          </a:solidFill>
                          <a:effectLst/>
                        </a:rPr>
                        <a:t>Arquitectura </a:t>
                      </a:r>
                      <a:r>
                        <a:rPr lang="es-ES" sz="1800" b="0" i="0" spc="-25" dirty="0">
                          <a:solidFill>
                            <a:schemeClr val="tx1"/>
                          </a:solidFill>
                          <a:effectLst/>
                        </a:rPr>
                        <a:t>de Procesos</a:t>
                      </a:r>
                      <a:endParaRPr lang="es-PE" sz="1800" b="0" i="0" spc="-25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715963" lvl="0" indent="-274638" algn="just">
                        <a:lnSpc>
                          <a:spcPct val="100000"/>
                        </a:lnSpc>
                        <a:spcAft>
                          <a:spcPts val="1200"/>
                        </a:spcAft>
                        <a:buFont typeface="+mj-lt"/>
                        <a:buAutoNum type="arabicPeriod"/>
                      </a:pPr>
                      <a:r>
                        <a:rPr lang="es-ES" sz="1800" b="0" i="0" spc="-25" dirty="0">
                          <a:solidFill>
                            <a:schemeClr val="tx1"/>
                          </a:solidFill>
                          <a:effectLst/>
                        </a:rPr>
                        <a:t>Matriz de Asignación de Responsabilidades (RAM)</a:t>
                      </a:r>
                      <a:endParaRPr lang="es-PE" sz="1800" b="0" i="0" spc="-25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715963" lvl="0" indent="-274638" algn="just">
                        <a:lnSpc>
                          <a:spcPct val="100000"/>
                        </a:lnSpc>
                        <a:spcAft>
                          <a:spcPts val="1200"/>
                        </a:spcAft>
                        <a:buFont typeface="+mj-lt"/>
                        <a:buAutoNum type="arabicPeriod"/>
                      </a:pPr>
                      <a:r>
                        <a:rPr lang="es-ES" sz="1800" b="0" i="0" spc="-25" dirty="0">
                          <a:solidFill>
                            <a:schemeClr val="tx1"/>
                          </a:solidFill>
                          <a:effectLst/>
                        </a:rPr>
                        <a:t>Stakeholders Empresariales</a:t>
                      </a:r>
                      <a:endParaRPr lang="es-PE" sz="1800" b="0" i="0" spc="-25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715963" lvl="0" indent="-274638" algn="just">
                        <a:lnSpc>
                          <a:spcPct val="100000"/>
                        </a:lnSpc>
                        <a:spcAft>
                          <a:spcPts val="1200"/>
                        </a:spcAft>
                        <a:buFont typeface="+mj-lt"/>
                        <a:buAutoNum type="arabicPeriod"/>
                      </a:pPr>
                      <a:r>
                        <a:rPr lang="es-ES" sz="1800" b="0" i="0" spc="-25" dirty="0">
                          <a:solidFill>
                            <a:schemeClr val="tx1"/>
                          </a:solidFill>
                          <a:effectLst/>
                        </a:rPr>
                        <a:t>Modelo de </a:t>
                      </a:r>
                      <a:r>
                        <a:rPr lang="es-ES" sz="1800" b="0" i="0" spc="-25" dirty="0" smtClean="0">
                          <a:solidFill>
                            <a:schemeClr val="tx1"/>
                          </a:solidFill>
                          <a:effectLst/>
                        </a:rPr>
                        <a:t>Dominio</a:t>
                      </a:r>
                      <a:endParaRPr lang="es-PE" sz="1800" b="0" i="0" spc="-25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1782" marR="31782" marT="0" marB="0">
                    <a:noFill/>
                  </a:tcPr>
                </a:tc>
              </a:tr>
            </a:tbl>
          </a:graphicData>
        </a:graphic>
      </p:graphicFrame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8</a:t>
            </a:fld>
            <a:endParaRPr lang="es-PE" dirty="0"/>
          </a:p>
        </p:txBody>
      </p:sp>
      <p:graphicFrame>
        <p:nvGraphicFramePr>
          <p:cNvPr id="7" name="5 Marcador de contenid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93839401"/>
              </p:ext>
            </p:extLst>
          </p:nvPr>
        </p:nvGraphicFramePr>
        <p:xfrm>
          <a:off x="5364088" y="3598380"/>
          <a:ext cx="3384376" cy="35030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84376"/>
              </a:tblGrid>
              <a:tr h="3503028">
                <a:tc>
                  <a:txBody>
                    <a:bodyPr/>
                    <a:lstStyle/>
                    <a:p>
                      <a:pPr marL="784225" lvl="0" indent="-342900" algn="just">
                        <a:lnSpc>
                          <a:spcPct val="100000"/>
                        </a:lnSpc>
                        <a:spcAft>
                          <a:spcPts val="1200"/>
                        </a:spcAft>
                        <a:buFont typeface="+mj-lt"/>
                        <a:buAutoNum type="arabicPeriod" startAt="7"/>
                      </a:pPr>
                      <a:r>
                        <a:rPr lang="es-ES" sz="1800" b="0" i="0" spc="-25" dirty="0" smtClean="0">
                          <a:solidFill>
                            <a:schemeClr val="tx1"/>
                          </a:solidFill>
                          <a:effectLst/>
                        </a:rPr>
                        <a:t>Reglas </a:t>
                      </a:r>
                      <a:r>
                        <a:rPr lang="es-ES" sz="1800" b="0" i="0" spc="-25" dirty="0">
                          <a:solidFill>
                            <a:schemeClr val="tx1"/>
                          </a:solidFill>
                          <a:effectLst/>
                        </a:rPr>
                        <a:t>de Negocio</a:t>
                      </a:r>
                      <a:endParaRPr lang="es-PE" sz="1800" b="0" i="0" spc="-25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715963" lvl="0" indent="-274638" algn="just">
                        <a:lnSpc>
                          <a:spcPct val="100000"/>
                        </a:lnSpc>
                        <a:spcAft>
                          <a:spcPts val="1200"/>
                        </a:spcAft>
                        <a:buFont typeface="+mj-lt"/>
                        <a:buAutoNum type="arabicPeriod" startAt="7"/>
                      </a:pPr>
                      <a:r>
                        <a:rPr lang="es-ES" sz="1800" b="0" i="0" spc="-25" dirty="0">
                          <a:solidFill>
                            <a:schemeClr val="tx1"/>
                          </a:solidFill>
                          <a:effectLst/>
                        </a:rPr>
                        <a:t>Mapeo Entidad – Proceso</a:t>
                      </a:r>
                      <a:endParaRPr lang="es-PE" sz="1800" b="0" i="0" spc="-25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715963" lvl="0" indent="-274638" algn="just">
                        <a:lnSpc>
                          <a:spcPct val="100000"/>
                        </a:lnSpc>
                        <a:spcAft>
                          <a:spcPts val="1200"/>
                        </a:spcAft>
                        <a:buFont typeface="+mj-lt"/>
                        <a:buAutoNum type="arabicPeriod" startAt="7"/>
                      </a:pPr>
                      <a:r>
                        <a:rPr lang="es-ES" sz="1800" b="0" i="0" spc="-25" dirty="0">
                          <a:solidFill>
                            <a:schemeClr val="tx1"/>
                          </a:solidFill>
                          <a:effectLst/>
                        </a:rPr>
                        <a:t>Priorización de Procesos</a:t>
                      </a:r>
                      <a:endParaRPr lang="es-PE" sz="1800" b="0" i="0" spc="-25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715963" lvl="0" indent="-274638" algn="just">
                        <a:lnSpc>
                          <a:spcPct val="100000"/>
                        </a:lnSpc>
                        <a:spcAft>
                          <a:spcPts val="1200"/>
                        </a:spcAft>
                        <a:buFont typeface="+mj-lt"/>
                        <a:buAutoNum type="arabicPeriod" startAt="7"/>
                      </a:pPr>
                      <a:r>
                        <a:rPr lang="es-ES" sz="1800" b="0" i="0" spc="-25" dirty="0">
                          <a:solidFill>
                            <a:schemeClr val="tx1"/>
                          </a:solidFill>
                          <a:effectLst/>
                        </a:rPr>
                        <a:t>Priorización de Entidades</a:t>
                      </a:r>
                      <a:endParaRPr lang="es-PE" sz="1800" b="0" i="0" spc="-25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715963" lvl="0" indent="-274638" algn="just">
                        <a:lnSpc>
                          <a:spcPct val="100000"/>
                        </a:lnSpc>
                        <a:spcAft>
                          <a:spcPts val="1200"/>
                        </a:spcAft>
                        <a:buFont typeface="+mj-lt"/>
                        <a:buAutoNum type="arabicPeriod" startAt="7"/>
                      </a:pPr>
                      <a:r>
                        <a:rPr lang="es-ES" sz="1800" b="0" i="0" spc="-25" dirty="0">
                          <a:solidFill>
                            <a:schemeClr val="tx1"/>
                          </a:solidFill>
                          <a:effectLst/>
                        </a:rPr>
                        <a:t>Descomposición Funcional</a:t>
                      </a:r>
                      <a:endParaRPr lang="es-PE" sz="1800" b="0" i="0" spc="-25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31782" marR="31782" marT="0" marB="0"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9271845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Alcance</a:t>
            </a:r>
            <a:endParaRPr lang="es-PE" dirty="0"/>
          </a:p>
        </p:txBody>
      </p:sp>
      <p:graphicFrame>
        <p:nvGraphicFramePr>
          <p:cNvPr id="6" name="5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6730576"/>
              </p:ext>
            </p:extLst>
          </p:nvPr>
        </p:nvGraphicFramePr>
        <p:xfrm>
          <a:off x="395536" y="2184256"/>
          <a:ext cx="8342584" cy="26822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342584"/>
              </a:tblGrid>
              <a:tr h="865163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1200"/>
                        </a:spcAft>
                      </a:pPr>
                      <a:r>
                        <a:rPr lang="es-ES" sz="1800" b="1" spc="-25" dirty="0">
                          <a:solidFill>
                            <a:schemeClr val="tx1"/>
                          </a:solidFill>
                          <a:effectLst/>
                        </a:rPr>
                        <a:t>La Definición del Portafolio de Proyectos:</a:t>
                      </a:r>
                      <a:endParaRPr lang="es-PE" sz="1800" b="1" spc="-25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808038" lvl="0" indent="-274638" algn="just">
                        <a:lnSpc>
                          <a:spcPct val="100000"/>
                        </a:lnSpc>
                        <a:spcAft>
                          <a:spcPts val="1200"/>
                        </a:spcAft>
                        <a:buFont typeface="+mj-lt"/>
                        <a:buAutoNum type="arabicPeriod"/>
                      </a:pPr>
                      <a:r>
                        <a:rPr lang="es-ES" sz="1800" b="0" spc="-25" dirty="0">
                          <a:solidFill>
                            <a:schemeClr val="tx1"/>
                          </a:solidFill>
                          <a:effectLst/>
                        </a:rPr>
                        <a:t>Cartera de Proyectos</a:t>
                      </a:r>
                      <a:endParaRPr lang="es-PE" sz="1800" b="0" spc="-25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808038" lvl="0" indent="-274638" algn="just">
                        <a:lnSpc>
                          <a:spcPct val="100000"/>
                        </a:lnSpc>
                        <a:spcAft>
                          <a:spcPts val="1200"/>
                        </a:spcAft>
                        <a:buFont typeface="+mj-lt"/>
                        <a:buAutoNum type="arabicPeriod"/>
                      </a:pPr>
                      <a:r>
                        <a:rPr lang="es-ES" sz="1800" b="0" spc="-25" dirty="0">
                          <a:solidFill>
                            <a:schemeClr val="tx1"/>
                          </a:solidFill>
                          <a:effectLst/>
                        </a:rPr>
                        <a:t>Definición de Portafolio</a:t>
                      </a:r>
                      <a:endParaRPr lang="es-PE" sz="1800" b="0" spc="-25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808038" lvl="0" indent="-274638" algn="just">
                        <a:lnSpc>
                          <a:spcPct val="100000"/>
                        </a:lnSpc>
                        <a:spcAft>
                          <a:spcPts val="1200"/>
                        </a:spcAft>
                        <a:buFont typeface="+mj-lt"/>
                        <a:buAutoNum type="arabicPeriod"/>
                      </a:pPr>
                      <a:r>
                        <a:rPr lang="es-ES" sz="1800" b="0" spc="-25" dirty="0">
                          <a:solidFill>
                            <a:schemeClr val="tx1"/>
                          </a:solidFill>
                          <a:effectLst/>
                        </a:rPr>
                        <a:t>Definición de Programas</a:t>
                      </a:r>
                      <a:endParaRPr lang="es-PE" sz="1800" b="0" spc="-25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808038" lvl="0" indent="-274638" algn="just">
                        <a:lnSpc>
                          <a:spcPct val="100000"/>
                        </a:lnSpc>
                        <a:spcAft>
                          <a:spcPts val="1200"/>
                        </a:spcAft>
                        <a:buFont typeface="+mj-lt"/>
                        <a:buAutoNum type="arabicPeriod"/>
                      </a:pPr>
                      <a:r>
                        <a:rPr lang="es-ES" sz="1800" b="0" spc="-25" dirty="0">
                          <a:solidFill>
                            <a:schemeClr val="tx1"/>
                          </a:solidFill>
                          <a:effectLst/>
                        </a:rPr>
                        <a:t>Definición de Proyectos</a:t>
                      </a:r>
                      <a:endParaRPr lang="es-PE" sz="1800" b="0" spc="-25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31782" marR="31782" marT="0" marB="0">
                    <a:noFill/>
                  </a:tcPr>
                </a:tc>
              </a:tr>
              <a:tr h="257783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1200"/>
                        </a:spcAft>
                      </a:pPr>
                      <a:r>
                        <a:rPr lang="es-ES" sz="1800" b="0" spc="-25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PE" sz="1800" b="0" spc="-25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1200"/>
                        </a:spcAft>
                      </a:pPr>
                      <a:r>
                        <a:rPr lang="es-ES" sz="1800" b="0" spc="-25" dirty="0">
                          <a:solidFill>
                            <a:schemeClr val="tx1"/>
                          </a:solidFill>
                          <a:effectLst/>
                        </a:rPr>
                        <a:t>Elaboración de Especificaciones de Interfaces de Usuario y Prototipos Navegables.</a:t>
                      </a:r>
                      <a:endParaRPr lang="es-PE" sz="1800" b="0" spc="-25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31782" marR="31782" marT="0" marB="0">
                    <a:noFill/>
                  </a:tcPr>
                </a:tc>
              </a:tr>
            </a:tbl>
          </a:graphicData>
        </a:graphic>
      </p:graphicFrame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9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352572746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igcol2">
  <a:themeElements>
    <a:clrScheme name="Personalizado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68C33"/>
      </a:hlink>
      <a:folHlink>
        <a:srgbClr val="974806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2918</TotalTime>
  <Words>1505</Words>
  <Application>Microsoft Office PowerPoint</Application>
  <PresentationFormat>Presentación en pantalla (4:3)</PresentationFormat>
  <Paragraphs>403</Paragraphs>
  <Slides>25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26" baseType="lpstr">
      <vt:lpstr>sigcol2</vt:lpstr>
      <vt:lpstr>Arquitectura de Negocios y Propuesta de Automatización para la Oficina Central de Fe y Alegría Perú</vt:lpstr>
      <vt:lpstr>Agenda</vt:lpstr>
      <vt:lpstr>Movimiento Fe y Alegría Perú</vt:lpstr>
      <vt:lpstr>Situación Actual de la Oficina</vt:lpstr>
      <vt:lpstr>Descripción del Proyecto</vt:lpstr>
      <vt:lpstr>Beneficios del Proyecto</vt:lpstr>
      <vt:lpstr>Objetivos</vt:lpstr>
      <vt:lpstr>Alcance</vt:lpstr>
      <vt:lpstr>Alcance</vt:lpstr>
      <vt:lpstr>Hitos</vt:lpstr>
      <vt:lpstr>Indicadores de éxito</vt:lpstr>
      <vt:lpstr>Riesgos</vt:lpstr>
      <vt:lpstr>Avance Presentado</vt:lpstr>
      <vt:lpstr>Actas de Reunión</vt:lpstr>
      <vt:lpstr>Actas de Reunión</vt:lpstr>
      <vt:lpstr>Nuevos Procesos</vt:lpstr>
      <vt:lpstr>Nuevos Procesos</vt:lpstr>
      <vt:lpstr>Avance  - 27 de Abril</vt:lpstr>
      <vt:lpstr>Mapa de Procesos</vt:lpstr>
      <vt:lpstr>Porcentaje de Avance - Procesos</vt:lpstr>
      <vt:lpstr>Porcentaje de Avance - Procesos</vt:lpstr>
      <vt:lpstr>Porcentaje de Avance - Proyecto</vt:lpstr>
      <vt:lpstr>Porcentaje de Avance - Proyecto</vt:lpstr>
      <vt:lpstr>¿Preguntas?</vt:lpstr>
      <vt:lpstr>Gracias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Integrado de Gestión de Colegios</dc:title>
  <dc:creator>Gonzalo Núñez Valverde</dc:creator>
  <cp:lastModifiedBy>doc</cp:lastModifiedBy>
  <cp:revision>283</cp:revision>
  <dcterms:created xsi:type="dcterms:W3CDTF">2008-07-20T21:53:13Z</dcterms:created>
  <dcterms:modified xsi:type="dcterms:W3CDTF">2011-04-27T05:37:03Z</dcterms:modified>
</cp:coreProperties>
</file>