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9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8" r:id="rId13"/>
    <p:sldId id="282" r:id="rId14"/>
    <p:sldId id="295" r:id="rId15"/>
    <p:sldId id="283" r:id="rId16"/>
    <p:sldId id="284" r:id="rId17"/>
    <p:sldId id="285" r:id="rId18"/>
    <p:sldId id="296" r:id="rId19"/>
    <p:sldId id="297" r:id="rId20"/>
    <p:sldId id="291" r:id="rId21"/>
    <p:sldId id="292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228488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pPr algn="just"/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pPr algn="just"/>
          <a:r>
            <a:rPr lang="es-ES" sz="1600" dirty="0" smtClean="0"/>
            <a:t>El modelamiento de los procesos que </a:t>
          </a:r>
          <a:r>
            <a:rPr lang="es-ES" sz="1600" dirty="0" smtClean="0"/>
            <a:t>realizan </a:t>
          </a:r>
          <a:r>
            <a:rPr lang="es-ES" sz="1600" dirty="0" smtClean="0"/>
            <a:t>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pPr algn="just"/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Modelo/Metodología</a:t>
          </a:r>
        </a:p>
        <a:p>
          <a:r>
            <a:rPr lang="es-PE" b="1" dirty="0" smtClean="0"/>
            <a:t>/Herramienta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pPr algn="just"/>
          <a:r>
            <a:rPr lang="es-PE" sz="1800" b="1" dirty="0" smtClean="0"/>
            <a:t>Asesora:</a:t>
          </a:r>
          <a:r>
            <a:rPr lang="es-PE" sz="1800" dirty="0" smtClean="0"/>
            <a:t>  Rosario Villalta</a:t>
          </a:r>
        </a:p>
        <a:p>
          <a:pPr algn="just"/>
          <a:r>
            <a:rPr lang="es-PE" sz="1800" b="1" dirty="0" smtClean="0"/>
            <a:t>Horas:</a:t>
          </a:r>
          <a:r>
            <a:rPr lang="es-PE" sz="1800" dirty="0" smtClean="0"/>
            <a:t> Lunes – Miércoles de 4 -7pm</a:t>
          </a:r>
        </a:p>
        <a:p>
          <a:pPr algn="just"/>
          <a:endParaRPr lang="es-PE" sz="1800" dirty="0" smtClean="0"/>
        </a:p>
        <a:p>
          <a:pPr algn="just"/>
          <a:r>
            <a:rPr lang="es-PE" sz="1800" b="1" dirty="0" smtClean="0"/>
            <a:t>Cliente: </a:t>
          </a:r>
          <a:r>
            <a:rPr lang="es-PE" sz="1800" dirty="0" smtClean="0"/>
            <a:t>Oficina Central de Fe y Alegría Perú.</a:t>
          </a:r>
        </a:p>
        <a:p>
          <a:pPr algn="just"/>
          <a:r>
            <a:rPr lang="es-PE" sz="1800" b="1" dirty="0" smtClean="0"/>
            <a:t>Horarios:</a:t>
          </a:r>
          <a:r>
            <a:rPr lang="es-PE" sz="1800" dirty="0" smtClean="0"/>
            <a:t> Dependiendo de la Disponibilidad</a:t>
          </a:r>
        </a:p>
        <a:p>
          <a:pPr algn="just"/>
          <a:r>
            <a:rPr lang="es-PE" sz="1800" b="1" dirty="0" smtClean="0"/>
            <a:t>Entrevistados:</a:t>
          </a:r>
        </a:p>
        <a:p>
          <a:pPr algn="just"/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bg1"/>
              </a:solidFill>
            </a:rPr>
            <a:t>Alto Impacto</a:t>
          </a:r>
          <a:endParaRPr lang="es-PE" b="1" dirty="0">
            <a:solidFill>
              <a:schemeClr val="bg1"/>
            </a:solidFill>
          </a:endParaRPr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Menor Impacto</a:t>
          </a:r>
          <a:endParaRPr lang="es-PE" b="1" dirty="0">
            <a:solidFill>
              <a:schemeClr val="tx1"/>
            </a:solidFill>
          </a:endParaRPr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243146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449701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831183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831183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630445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837000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224283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224283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991914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235908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9181" y="1542115"/>
          <a:ext cx="1616959" cy="43467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2419181" y="1542115"/>
        <a:ext cx="1616959" cy="4346772"/>
      </dsp:txXfrm>
    </dsp:sp>
    <dsp:sp modelId="{0CD82B2E-AE47-4AEC-A806-1DEA6AEA6C38}">
      <dsp:nvSpPr>
        <dsp:cNvPr id="0" name=""/>
        <dsp:cNvSpPr/>
      </dsp:nvSpPr>
      <dsp:spPr>
        <a:xfrm>
          <a:off x="4049638" y="1534127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740682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143120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143120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947235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153790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532996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532996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</a:t>
          </a:r>
          <a:r>
            <a:rPr lang="es-ES" sz="1600" kern="1200" dirty="0" smtClean="0"/>
            <a:t>realizan </a:t>
          </a:r>
          <a:r>
            <a:rPr lang="es-ES" sz="1600" kern="1200" dirty="0" smtClean="0"/>
            <a:t>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" y="312565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5032" y="367566"/>
          <a:ext cx="440011" cy="440011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37532" y="912229"/>
          <a:ext cx="2339271" cy="231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37532" y="912229"/>
        <a:ext cx="2339271" cy="2314645"/>
      </dsp:txXfrm>
    </dsp:sp>
    <dsp:sp modelId="{25787ECF-5BDD-4F6B-A818-72E463CFB5B9}">
      <dsp:nvSpPr>
        <dsp:cNvPr id="0" name=""/>
        <dsp:cNvSpPr/>
      </dsp:nvSpPr>
      <dsp:spPr>
        <a:xfrm>
          <a:off x="664632" y="312565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Modelo/Metodología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/Herramienta</a:t>
          </a:r>
          <a:endParaRPr lang="es-PE" sz="1300" b="1" kern="1200" dirty="0"/>
        </a:p>
      </dsp:txBody>
      <dsp:txXfrm>
        <a:off x="664632" y="312565"/>
        <a:ext cx="1627127" cy="550014"/>
      </dsp:txXfrm>
    </dsp:sp>
    <dsp:sp modelId="{B256F04E-7B98-4DBF-A3A8-E9D39DB7F9A6}">
      <dsp:nvSpPr>
        <dsp:cNvPr id="0" name=""/>
        <dsp:cNvSpPr/>
      </dsp:nvSpPr>
      <dsp:spPr>
        <a:xfrm>
          <a:off x="2647855" y="316610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702858" y="380058"/>
          <a:ext cx="440011" cy="44001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44636" y="989335"/>
          <a:ext cx="612889" cy="73635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044636" y="989335"/>
        <a:ext cx="612889" cy="736358"/>
      </dsp:txXfrm>
    </dsp:sp>
    <dsp:sp modelId="{D3F4533E-C5A8-42D3-ACB3-6E1527741B3F}">
      <dsp:nvSpPr>
        <dsp:cNvPr id="0" name=""/>
        <dsp:cNvSpPr/>
      </dsp:nvSpPr>
      <dsp:spPr>
        <a:xfrm>
          <a:off x="3312453" y="316610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Recursos</a:t>
          </a:r>
          <a:endParaRPr lang="es-PE" sz="1300" b="1" kern="1200" dirty="0"/>
        </a:p>
      </dsp:txBody>
      <dsp:txXfrm>
        <a:off x="3312453" y="316610"/>
        <a:ext cx="1627127" cy="550014"/>
      </dsp:txXfrm>
    </dsp:sp>
    <dsp:sp modelId="{42AD0B5E-A116-4D25-86FF-D47E48D52814}">
      <dsp:nvSpPr>
        <dsp:cNvPr id="0" name=""/>
        <dsp:cNvSpPr/>
      </dsp:nvSpPr>
      <dsp:spPr>
        <a:xfrm>
          <a:off x="5210501" y="316316"/>
          <a:ext cx="550014" cy="5500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265456" y="371328"/>
          <a:ext cx="440011" cy="44001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278191" y="895374"/>
          <a:ext cx="2403885" cy="348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Asesora:</a:t>
          </a:r>
          <a:r>
            <a:rPr lang="es-PE" sz="1800" kern="1200" dirty="0" smtClean="0"/>
            <a:t>  Rosario Villalta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Horas:</a:t>
          </a:r>
          <a:r>
            <a:rPr lang="es-PE" sz="1800" kern="1200" dirty="0" smtClean="0"/>
            <a:t> Lunes – Miércoles de 4 -7pm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Cliente: </a:t>
          </a:r>
          <a:r>
            <a:rPr lang="es-PE" sz="1800" kern="1200" dirty="0" smtClean="0"/>
            <a:t>Oficina Central de Fe y Alegría Perú.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Horarios:</a:t>
          </a:r>
          <a:r>
            <a:rPr lang="es-PE" sz="1800" kern="1200" dirty="0" smtClean="0"/>
            <a:t> Dependiendo de la Disponibilidad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Entrevistados: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278191" y="895374"/>
        <a:ext cx="2403885" cy="3489791"/>
      </dsp:txXfrm>
    </dsp:sp>
    <dsp:sp modelId="{B5C69431-41B5-4FDE-A7F4-B3B7FDE4297E}">
      <dsp:nvSpPr>
        <dsp:cNvPr id="0" name=""/>
        <dsp:cNvSpPr/>
      </dsp:nvSpPr>
      <dsp:spPr>
        <a:xfrm>
          <a:off x="5884751" y="316316"/>
          <a:ext cx="1627127" cy="550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Asesoría &amp; Cliente</a:t>
          </a:r>
          <a:endParaRPr lang="es-PE" sz="1300" b="1" kern="1200" dirty="0"/>
        </a:p>
      </dsp:txBody>
      <dsp:txXfrm>
        <a:off x="5884751" y="316316"/>
        <a:ext cx="1627127" cy="5500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178958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</a:rPr>
            <a:t>Alto Impacto</a:t>
          </a:r>
          <a:endParaRPr lang="es-PE" sz="2000" b="1" kern="1200" dirty="0">
            <a:solidFill>
              <a:schemeClr val="bg1"/>
            </a:solidFill>
          </a:endParaRPr>
        </a:p>
      </dsp:txBody>
      <dsp:txXfrm>
        <a:off x="1201609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189658" y="0"/>
          <a:ext cx="1392022" cy="77334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Menor Impacto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3212309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590315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139760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119853" y="2059438"/>
          <a:ext cx="1432899" cy="10161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169457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042518" y="1007688"/>
          <a:ext cx="1432899" cy="10161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092122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111219" y="1920236"/>
          <a:ext cx="1432899" cy="10161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160823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10/10/2011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89A6-1A95-46F1-8D38-EB6F925AFE9E}" type="datetime1">
              <a:rPr lang="es-PE" smtClean="0"/>
              <a:t>10/10/2011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794-C840-445C-8358-FF3F1B01B7E5}" type="datetime1">
              <a:rPr lang="es-PE" smtClean="0"/>
              <a:t>10/10/2011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B42A-1081-4D49-92CC-166D5A6188C8}" type="datetime1">
              <a:rPr lang="es-PE" smtClean="0"/>
              <a:t>10/10/2011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44CB-43F3-43E5-9595-A60016EDB3B2}" type="datetime1">
              <a:rPr lang="es-PE" smtClean="0"/>
              <a:t>10/10/2011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CFB8-2CBB-477F-B205-26ACB6AE5914}" type="datetime1">
              <a:rPr lang="es-PE" smtClean="0"/>
              <a:t>10/10/2011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8ADA-FCA2-48DD-94EF-BDB4BE1B59A0}" type="datetime1">
              <a:rPr lang="es-PE" smtClean="0"/>
              <a:t>10/10/2011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7E42-144E-4FEC-B99F-AD8C4B4A0FDD}" type="datetime1">
              <a:rPr lang="es-PE" smtClean="0"/>
              <a:t>10/10/2011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1BD-2E68-4ACC-AD45-6E427F9A906C}" type="datetime1">
              <a:rPr lang="es-PE" smtClean="0"/>
              <a:t>10/10/2011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7F4-CE42-4B7A-A031-E56D86B7D7A4}" type="datetime1">
              <a:rPr lang="es-PE" smtClean="0"/>
              <a:t>10/10/2011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B34B-1BBF-4474-8BAE-346A1A266661}" type="datetime1">
              <a:rPr lang="es-PE" smtClean="0"/>
              <a:t>10/10/2011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032A-6F2B-4F8F-9605-2E200852149F}" type="datetime1">
              <a:rPr lang="es-PE" smtClean="0"/>
              <a:t>10/10/2011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FC801C-ABDA-4584-A54B-F6D1285CFF9D}" type="datetime1">
              <a:rPr lang="es-PE" smtClean="0"/>
              <a:t>10/10/2011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jpe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del 2011, Semana 9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59984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7667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7 - 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83568" y="11663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3075"/>
              </p:ext>
            </p:extLst>
          </p:nvPr>
        </p:nvGraphicFramePr>
        <p:xfrm>
          <a:off x="179512" y="1700808"/>
          <a:ext cx="8064895" cy="3390217"/>
        </p:xfrm>
        <a:graphic>
          <a:graphicData uri="http://schemas.openxmlformats.org/drawingml/2006/table">
            <a:tbl>
              <a:tblPr/>
              <a:tblGrid>
                <a:gridCol w="4688893"/>
                <a:gridCol w="1688001"/>
                <a:gridCol w="1688001"/>
              </a:tblGrid>
              <a:tr h="33733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3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2297"/>
              </p:ext>
            </p:extLst>
          </p:nvPr>
        </p:nvGraphicFramePr>
        <p:xfrm>
          <a:off x="323528" y="1556792"/>
          <a:ext cx="7920879" cy="3872430"/>
        </p:xfrm>
        <a:graphic>
          <a:graphicData uri="http://schemas.openxmlformats.org/drawingml/2006/table">
            <a:tbl>
              <a:tblPr/>
              <a:tblGrid>
                <a:gridCol w="4605163"/>
                <a:gridCol w="1657858"/>
                <a:gridCol w="1657858"/>
              </a:tblGrid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6035">
                <a:tc>
                  <a:txBody>
                    <a:bodyPr/>
                    <a:lstStyle/>
                    <a:p>
                      <a:pPr algn="l" fontAlgn="b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63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ARQUITECTURA DE NEGOCIOS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683568" y="116632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8 - TRABAJO ALCANZADO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797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718806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36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077220" y="5589240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i="1" dirty="0" smtClean="0"/>
              <a:t>El </a:t>
            </a:r>
            <a:r>
              <a:rPr lang="es-PE" b="1" i="1" dirty="0" smtClean="0"/>
              <a:t>63% de los procesos </a:t>
            </a:r>
            <a:r>
              <a:rPr lang="es-PE" i="1" dirty="0" smtClean="0"/>
              <a:t>de “Gestión de Recursos Humanos” se encuentran correctamente modelados.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1832182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192749" y="5754522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Administración – Dpto. Proyectos:</a:t>
            </a:r>
            <a:r>
              <a:rPr lang="es-PE" i="1" dirty="0" smtClean="0"/>
              <a:t> Informes financieros para Empresa Financiadora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12474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4797152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89004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3 nuevos procesos </a:t>
            </a:r>
            <a:r>
              <a:rPr lang="es-PE" i="1" dirty="0" smtClean="0"/>
              <a:t>del Macroproceso “Gestión de Imagen Institucional y Donaciones”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Formación – Dpto. Administración: </a:t>
            </a:r>
            <a:r>
              <a:rPr lang="es-PE" i="1" dirty="0" smtClean="0"/>
              <a:t>Solicitar recursos materiales</a:t>
            </a:r>
            <a:endParaRPr lang="es-PE" b="1" i="1" dirty="0"/>
          </a:p>
        </p:txBody>
      </p:sp>
      <p:pic>
        <p:nvPicPr>
          <p:cNvPr id="10" name="9 Imagen" descr="G:\fe y alegria\11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88" t="4192" r="4609" b="10111"/>
          <a:stretch/>
        </p:blipFill>
        <p:spPr bwMode="auto">
          <a:xfrm>
            <a:off x="542674" y="1884894"/>
            <a:ext cx="3464590" cy="4749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10 Imagen" descr="G:\fe y alegria\40001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5218" r="10644" b="52111"/>
          <a:stretch/>
        </p:blipFill>
        <p:spPr bwMode="auto">
          <a:xfrm>
            <a:off x="4458024" y="2132856"/>
            <a:ext cx="3927177" cy="28103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89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192749" y="5169966"/>
            <a:ext cx="402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Educación Técnica – Dpto. Administración: </a:t>
            </a:r>
            <a:r>
              <a:rPr lang="es-PE" i="1" dirty="0" smtClean="0"/>
              <a:t>Requerimientos de herramientas, maquinarias, etc.</a:t>
            </a:r>
            <a:endParaRPr lang="es-PE" b="1" i="1" dirty="0"/>
          </a:p>
        </p:txBody>
      </p:sp>
      <p:pic>
        <p:nvPicPr>
          <p:cNvPr id="12" name="11 Imagen" descr="G:\fe y alegria\10001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4" t="5834"/>
          <a:stretch/>
        </p:blipFill>
        <p:spPr bwMode="auto">
          <a:xfrm>
            <a:off x="542674" y="1884894"/>
            <a:ext cx="3309246" cy="4352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12 Imagen" descr="G:\fe y alegria\20001.jpg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49" t="5494" r="4606" b="49513"/>
          <a:stretch/>
        </p:blipFill>
        <p:spPr bwMode="auto">
          <a:xfrm>
            <a:off x="4295564" y="1628800"/>
            <a:ext cx="3817541" cy="2779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7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4032448" cy="3672408"/>
          </a:xfrm>
          <a:noFill/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Necesidades Detectadas 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Identificación del Proceso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s-PE" sz="2000" dirty="0"/>
              <a:t>Objetivos del proyecto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Alcance vs. Fuera de Alcance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Estrategia de Trabajo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Riesgos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Cronograma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Trabajo Alcanzado </a:t>
            </a:r>
          </a:p>
          <a:p>
            <a:pPr marL="514350" indent="-514350">
              <a:spcBef>
                <a:spcPts val="0"/>
              </a:spcBef>
              <a:buFont typeface="Arial" pitchFamily="34" charset="0"/>
              <a:buAutoNum type="arabicPeriod"/>
            </a:pPr>
            <a:r>
              <a:rPr lang="es-PE" sz="2000" dirty="0"/>
              <a:t>Conclusiones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700808"/>
            <a:ext cx="6768752" cy="484684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8" y="6416464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6722595"/>
              </p:ext>
            </p:extLst>
          </p:nvPr>
        </p:nvGraphicFramePr>
        <p:xfrm>
          <a:off x="0" y="836712"/>
          <a:ext cx="7281077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2276872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83783364"/>
              </p:ext>
            </p:extLst>
          </p:nvPr>
        </p:nvGraphicFramePr>
        <p:xfrm>
          <a:off x="395536" y="188528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778694"/>
            <a:ext cx="8336778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22662010"/>
              </p:ext>
            </p:extLst>
          </p:nvPr>
        </p:nvGraphicFramePr>
        <p:xfrm>
          <a:off x="683568" y="202929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836564377"/>
              </p:ext>
            </p:extLst>
          </p:nvPr>
        </p:nvGraphicFramePr>
        <p:xfrm>
          <a:off x="539552" y="1556792"/>
          <a:ext cx="7848872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6 - RIESGOS DEL PROYECTO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98443166"/>
              </p:ext>
            </p:extLst>
          </p:nvPr>
        </p:nvGraphicFramePr>
        <p:xfrm>
          <a:off x="-468560" y="1738313"/>
          <a:ext cx="576064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412776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29000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1120</Words>
  <Application>Microsoft Office PowerPoint</Application>
  <PresentationFormat>Presentación en pantalla (4:3)</PresentationFormat>
  <Paragraphs>212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Adyacencia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16</cp:revision>
  <dcterms:created xsi:type="dcterms:W3CDTF">2011-09-28T02:29:47Z</dcterms:created>
  <dcterms:modified xsi:type="dcterms:W3CDTF">2011-10-10T23:56:44Z</dcterms:modified>
</cp:coreProperties>
</file>