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08" r:id="rId4"/>
    <p:sldId id="309" r:id="rId5"/>
    <p:sldId id="275" r:id="rId6"/>
    <p:sldId id="311" r:id="rId7"/>
    <p:sldId id="266" r:id="rId8"/>
    <p:sldId id="306" r:id="rId9"/>
    <p:sldId id="307" r:id="rId10"/>
    <p:sldId id="310" r:id="rId11"/>
    <p:sldId id="287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273" r:id="rId27"/>
    <p:sldId id="274" r:id="rId28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F2"/>
    <a:srgbClr val="FF6600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4860" autoAdjust="0"/>
  </p:normalViewPr>
  <p:slideViewPr>
    <p:cSldViewPr>
      <p:cViewPr varScale="1">
        <p:scale>
          <a:sx n="63" d="100"/>
          <a:sy n="63" d="100"/>
        </p:scale>
        <p:origin x="-10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26/04/2011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26/04/2011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355975"/>
            <a:ext cx="8077200" cy="16732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s-E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Arquitectura de Negocios y Propuesta de </a:t>
            </a:r>
            <a:r>
              <a:rPr lang="es-PE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Automatización para la Oficina Central de Fe y Alegría Perú</a:t>
            </a:r>
            <a:endParaRPr lang="es-ES" sz="36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</a:t>
            </a:r>
            <a:r>
              <a:rPr lang="es-ES" dirty="0">
                <a:effectLst>
                  <a:outerShdw blurRad="38100" dist="38100" dir="2700000" algn="tl">
                    <a:srgbClr val="04617B"/>
                  </a:outerShdw>
                </a:effectLst>
              </a:rPr>
              <a:t>6</a:t>
            </a:r>
            <a:endParaRPr lang="es-ES" dirty="0" smtClean="0">
              <a:effectLst>
                <a:outerShdw blurRad="38100" dist="38100" dir="2700000" algn="tl">
                  <a:srgbClr val="04617B"/>
                </a:outerShdw>
              </a:effectLst>
            </a:endParaRP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419475" y="5589588"/>
            <a:ext cx="24479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orbel" pitchFamily="34" charset="0"/>
              </a:rPr>
              <a:t>José F. Ramos Ramírez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s-ES" sz="1600" dirty="0" smtClean="0">
                <a:effectLst>
                  <a:outerShdw blurRad="38100" dist="38100" dir="2700000" algn="tl">
                    <a:srgbClr val="04617B"/>
                  </a:outerShdw>
                </a:effectLst>
                <a:latin typeface="Corbel" pitchFamily="34" charset="0"/>
              </a:rPr>
              <a:t>Susan P. Rios Sarmiento</a:t>
            </a:r>
            <a:endParaRPr lang="es-ES" sz="1600" dirty="0">
              <a:effectLst>
                <a:outerShdw blurRad="38100" dist="38100" dir="2700000" algn="tl">
                  <a:srgbClr val="04617B"/>
                </a:outerShdw>
              </a:effectLst>
              <a:latin typeface="Corbel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5429250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Indicadores de éxito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4098" name="Picture 2" descr="http://www.hospitalcayetano.gob.pe/transparencia/images/stories/departamentos/calidad/exito1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/>
          <a:stretch/>
        </p:blipFill>
        <p:spPr bwMode="auto">
          <a:xfrm flipH="1">
            <a:off x="6917784" y="1484784"/>
            <a:ext cx="2232248" cy="204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916832"/>
            <a:ext cx="7344816" cy="4625975"/>
          </a:xfrm>
        </p:spPr>
        <p:txBody>
          <a:bodyPr/>
          <a:lstStyle/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IE1. </a:t>
            </a:r>
            <a:r>
              <a:rPr lang="es-ES" sz="1700" dirty="0" smtClean="0"/>
              <a:t>Haber </a:t>
            </a:r>
            <a:r>
              <a:rPr lang="es-ES" sz="1700" dirty="0"/>
              <a:t>definido y obtenido la aceptación por parte del cliente de  todos los nuevos procesos definidos del Modelo de Negocios Empresarial antes de la semana 8 del ciclo </a:t>
            </a:r>
            <a:r>
              <a:rPr lang="es-ES" sz="1700" dirty="0" smtClean="0"/>
              <a:t>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PE" sz="1700" b="1" dirty="0" smtClean="0">
                <a:solidFill>
                  <a:srgbClr val="FFC000"/>
                </a:solidFill>
              </a:rPr>
              <a:t>IE2. </a:t>
            </a:r>
            <a:r>
              <a:rPr lang="es-ES" sz="1700" dirty="0" smtClean="0"/>
              <a:t>Haber </a:t>
            </a:r>
            <a:r>
              <a:rPr lang="es-ES" sz="1700" dirty="0"/>
              <a:t>concluido con la Arquitectura de Negocios de la Oficina Central Fe y Alegría Perú antes de finalizar el ciclo 2011-1.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IE3. </a:t>
            </a:r>
            <a:r>
              <a:rPr lang="es-ES" sz="1700" dirty="0" smtClean="0"/>
              <a:t>Haber </a:t>
            </a:r>
            <a:r>
              <a:rPr lang="es-ES" sz="1700" dirty="0"/>
              <a:t>definido el Portafolio de Proyectos antes de la semana 8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IE4. </a:t>
            </a:r>
            <a:r>
              <a:rPr lang="es-ES" sz="1700" dirty="0" smtClean="0"/>
              <a:t>Haber </a:t>
            </a:r>
            <a:r>
              <a:rPr lang="es-ES" sz="1700" dirty="0"/>
              <a:t>concluido con la propuesta de automatización antes de la semana 14 del ciclo 2011-2.</a:t>
            </a:r>
            <a:endParaRPr lang="es-PE" sz="1700" dirty="0"/>
          </a:p>
          <a:p>
            <a:pPr marL="119062" lvl="0" indent="0" algn="just">
              <a:lnSpc>
                <a:spcPct val="150000"/>
              </a:lnSpc>
              <a:buNone/>
            </a:pPr>
            <a:r>
              <a:rPr lang="es-ES" sz="1700" b="1" dirty="0" smtClean="0">
                <a:solidFill>
                  <a:srgbClr val="FFC000"/>
                </a:solidFill>
              </a:rPr>
              <a:t>IE5. </a:t>
            </a:r>
            <a:r>
              <a:rPr lang="es-ES" sz="1700" dirty="0" smtClean="0"/>
              <a:t>Haber </a:t>
            </a:r>
            <a:r>
              <a:rPr lang="es-ES" sz="1700" dirty="0"/>
              <a:t>obtenido el certificado de la empresa QA antes de la semana 15 del ciclo 2011-2.</a:t>
            </a:r>
            <a:endParaRPr lang="es-PE" sz="1700" dirty="0"/>
          </a:p>
          <a:p>
            <a:pPr algn="just">
              <a:lnSpc>
                <a:spcPct val="150000"/>
              </a:lnSpc>
            </a:pP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416163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Riesgos</a:t>
            </a:r>
            <a:endParaRPr lang="es-E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64053977"/>
              </p:ext>
            </p:extLst>
          </p:nvPr>
        </p:nvGraphicFramePr>
        <p:xfrm>
          <a:off x="285750" y="1856557"/>
          <a:ext cx="8318698" cy="44652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03383"/>
                <a:gridCol w="1415315"/>
              </a:tblGrid>
              <a:tr h="585045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/>
                        <a:t>RIESGO</a:t>
                      </a:r>
                      <a:endParaRPr lang="es-E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/>
                        <a:t>MITIGADO</a:t>
                      </a:r>
                      <a:endParaRPr lang="es-E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Falta de colaboración por parte de las autoridades de la Oficina Central de Fe y Alegría para ofrecer la información necesaria para el desarrollo del proyecto “Arquitectura de Negocios de la Oficina Central de Fe y Alegría Perú”.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Mayor complejidad de la prevista en el desarrollo e integración de todos los procesos de negocio empresarial de la Oficina Central de Fe y Alegría Perú. 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3025" algn="l">
                        <a:lnSpc>
                          <a:spcPts val="1500"/>
                        </a:lnSpc>
                        <a:spcAft>
                          <a:spcPts val="1000"/>
                        </a:spcAf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Carencia de recursos asignados al proyecto por parte de la Gerencia de Proyectos y Recursos Humanos de la Empresa Virtual Educa-T.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s-ES" sz="1600" dirty="0" smtClean="0">
                          <a:effectLst/>
                        </a:rPr>
                        <a:t>Insatisfacción por parte del cliente con el trabajo realizado durante el Proyecto.</a:t>
                      </a:r>
                      <a:endParaRPr lang="es-PE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832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Cambios radicales en los procesos de la Oficina Central de Fe y Alegría después de que hayan sido modelados.</a:t>
                      </a:r>
                      <a:endParaRPr lang="es-PE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655" algn="l">
                        <a:lnSpc>
                          <a:spcPts val="1500"/>
                        </a:lnSpc>
                        <a:spcAft>
                          <a:spcPts val="1000"/>
                        </a:spcAft>
                        <a:tabLst>
                          <a:tab pos="900430" algn="l"/>
                        </a:tabLst>
                      </a:pPr>
                      <a:endParaRPr lang="es-E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204200" y="6456387"/>
            <a:ext cx="733425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659A59E-A218-4E7E-A1A1-93DE969E2788}" type="slidenum">
              <a:rPr lang="es-PE" smtClean="0"/>
              <a:pPr/>
              <a:t>11</a:t>
            </a:fld>
            <a:endParaRPr lang="es-PE" dirty="0" smtClean="0"/>
          </a:p>
        </p:txBody>
      </p:sp>
      <p:pic>
        <p:nvPicPr>
          <p:cNvPr id="32797" name="Picture 6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2774901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4356224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5661248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3717032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visto%20buen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8344" y="5157192"/>
            <a:ext cx="4746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965968" y="5372072"/>
            <a:ext cx="4174232" cy="1297288"/>
          </a:xfrm>
        </p:spPr>
        <p:txBody>
          <a:bodyPr/>
          <a:lstStyle/>
          <a:p>
            <a:r>
              <a:rPr lang="es-PE" dirty="0" smtClean="0"/>
              <a:t>Avance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53DFB-5AF2-4368-9121-FD0480813D9F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236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pic>
        <p:nvPicPr>
          <p:cNvPr id="6" name="5 Imagen" descr="D:\Documents and Settings\Jose\Escritorio\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" t="8435" r="3118"/>
          <a:stretch/>
        </p:blipFill>
        <p:spPr bwMode="auto">
          <a:xfrm>
            <a:off x="179512" y="1628800"/>
            <a:ext cx="3847450" cy="50055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2696" r="4571" b="6983"/>
          <a:stretch/>
        </p:blipFill>
        <p:spPr bwMode="auto">
          <a:xfrm>
            <a:off x="4355976" y="1700808"/>
            <a:ext cx="3456384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13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Actas de Reunión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  <p:pic>
        <p:nvPicPr>
          <p:cNvPr id="6" name="5 Imagen" descr="D:\Documents and Settings\Jose\Escritorio\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8834"/>
          <a:stretch/>
        </p:blipFill>
        <p:spPr bwMode="auto">
          <a:xfrm>
            <a:off x="467544" y="1649497"/>
            <a:ext cx="3814936" cy="52085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 descr="D:\Documents and Settings\Jose\Escritorio\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9894" b="8333"/>
          <a:stretch/>
        </p:blipFill>
        <p:spPr bwMode="auto">
          <a:xfrm>
            <a:off x="4499992" y="1844824"/>
            <a:ext cx="3431842" cy="4406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Pago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Planilla de Remuneraciones	</a:t>
            </a: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Gestión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Financiera de PR e IE	</a:t>
            </a: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Solicitud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Fondos de Viaje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Rendición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Gastos de Viaje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5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Planificación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Priorización de </a:t>
            </a: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Construcciones</a:t>
            </a:r>
            <a:endParaRPr lang="es-PE" sz="2100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5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Construcción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Selección de Constructora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7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Seguimiento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Supervisión de Construcción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7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Arqueo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Caja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9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Recepción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depósito de efectivo a los bancos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9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Recepción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y pago de comprobantes de proveedores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pPr marL="576262" indent="-457200">
              <a:buAutoNum type="arabicPeriod" startAt="11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Pago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comprobantes de Obligaciones y Servicios	</a:t>
            </a:r>
          </a:p>
          <a:p>
            <a:pPr marL="576262" indent="-457200">
              <a:buAutoNum type="arabicPeriod" startAt="11"/>
            </a:pPr>
            <a:r>
              <a:rPr lang="es-PE" sz="2100" dirty="0" smtClean="0">
                <a:latin typeface="Calibri" pitchFamily="34" charset="0"/>
                <a:cs typeface="Calibri" pitchFamily="34" charset="0"/>
              </a:rPr>
              <a:t>Concurso </a:t>
            </a:r>
            <a:r>
              <a:rPr lang="es-PE" sz="2100" dirty="0">
                <a:latin typeface="Calibri" pitchFamily="34" charset="0"/>
                <a:cs typeface="Calibri" pitchFamily="34" charset="0"/>
              </a:rPr>
              <a:t>de Precios	</a:t>
            </a:r>
            <a:endParaRPr lang="es-PE" sz="2100" b="1" dirty="0">
              <a:latin typeface="Calibri" pitchFamily="34" charset="0"/>
              <a:cs typeface="Calibri" pitchFamily="34" charset="0"/>
            </a:endParaRPr>
          </a:p>
          <a:p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468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 smtClean="0"/>
              <a:t>Recepción y depósito de efectivo a los bancos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pic>
        <p:nvPicPr>
          <p:cNvPr id="8" name="5 Marcador de contenido" descr="63438683813515625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0"/>
          <a:stretch>
            <a:fillRect/>
          </a:stretch>
        </p:blipFill>
        <p:spPr bwMode="auto">
          <a:xfrm>
            <a:off x="457200" y="1894722"/>
            <a:ext cx="8229600" cy="4386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51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/>
              <a:t>Planificación y Priorización de Construcciones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pic>
        <p:nvPicPr>
          <p:cNvPr id="9" name="8 Marcador de contenido" descr="634386837867968750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9"/>
          <a:stretch>
            <a:fillRect/>
          </a:stretch>
        </p:blipFill>
        <p:spPr bwMode="auto">
          <a:xfrm>
            <a:off x="2653417" y="1774825"/>
            <a:ext cx="3837165" cy="462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0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 Preliminares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PE" b="1" cap="all" dirty="0" smtClean="0"/>
              <a:t>Recepción y pago de comprobantes de proveedores</a:t>
            </a:r>
            <a:endParaRPr lang="es-PE" cap="al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pic>
        <p:nvPicPr>
          <p:cNvPr id="8" name="7 Marcador de contenido" descr="634386838219375000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>
            <a:fillRect/>
          </a:stretch>
        </p:blipFill>
        <p:spPr bwMode="auto">
          <a:xfrm>
            <a:off x="457200" y="2252996"/>
            <a:ext cx="8229600" cy="3669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54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3131840" y="5301208"/>
            <a:ext cx="5688632" cy="936104"/>
          </a:xfrm>
        </p:spPr>
        <p:txBody>
          <a:bodyPr/>
          <a:lstStyle/>
          <a:p>
            <a:r>
              <a:rPr lang="es-PE" dirty="0" smtClean="0"/>
              <a:t>Avance (25 de Abril)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25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6329362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400" b="1" dirty="0" smtClean="0"/>
              <a:t>Movimiento Fe y Alegría Perú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Situación Actual de la Oficina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Descripción del Proyecto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2400" b="1" dirty="0" smtClean="0"/>
              <a:t>Indicadores de Éxito</a:t>
            </a:r>
          </a:p>
          <a:p>
            <a:pPr>
              <a:lnSpc>
                <a:spcPct val="150000"/>
              </a:lnSpc>
            </a:pPr>
            <a:r>
              <a:rPr lang="es-PE" sz="2400" b="1" dirty="0" smtClean="0"/>
              <a:t>Riesgos</a:t>
            </a:r>
          </a:p>
          <a:p>
            <a:pPr>
              <a:lnSpc>
                <a:spcPct val="150000"/>
              </a:lnSpc>
            </a:pPr>
            <a:r>
              <a:rPr lang="es-PE" sz="2400" b="1" dirty="0" smtClean="0"/>
              <a:t>Avance</a:t>
            </a:r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143125"/>
            <a:ext cx="44180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1ER NIVEL – MACROPROCESO DE GESTIÓN DE OBRAS CIVILES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pic>
        <p:nvPicPr>
          <p:cNvPr id="4098" name="Picture 2" descr="D:\Documents and Settings\Jose\Escritorio\Sabado 230411\MP - Gestión de Obras Civi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9515"/>
            <a:ext cx="8229600" cy="31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PLANIFICACIÓN Y PRIORIZACIÓN DE CONSTRUCCIONES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pic>
        <p:nvPicPr>
          <p:cNvPr id="5122" name="Picture 2" descr="D:\Documents and Settings\Jose\Escritorio\Sabado 230411\PROCESO 11 - Planificación y Priorización de Construccion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16" y="1774825"/>
            <a:ext cx="3797967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3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SELECCIÓN DE CONSTRUCTORA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6147" name="Picture 3" descr="D:\Documents and Settings\Jose\Escritorio\Sabado 230411\PROCESO 12 - Selección de Constructor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61" y="1774825"/>
            <a:ext cx="4682078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5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Procesos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SEGUIMIENTO Y ENTREGA DE LA OBRA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7170" name="Picture 2" descr="D:\Documents and Settings\Jose\Escritorio\Sabado 230411\PROCESO 13 - Seguimiento y Entrega de la Obr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66" y="1774825"/>
            <a:ext cx="5345067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Avance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7416824" cy="461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6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Porcentaje</a:t>
            </a:r>
            <a:r>
              <a:rPr lang="en-US" dirty="0" smtClean="0"/>
              <a:t> de Avance</a:t>
            </a:r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679254" cy="1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786182" y="5572140"/>
            <a:ext cx="4314828" cy="6446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PE" dirty="0" smtClean="0"/>
              <a:t>¿Preguntas?</a:t>
            </a:r>
            <a:endParaRPr lang="es-E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2227-3C10-4A5E-B65E-AE6C2E09572A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43504" y="5570426"/>
            <a:ext cx="2171688" cy="787532"/>
          </a:xfrm>
        </p:spPr>
        <p:txBody>
          <a:bodyPr/>
          <a:lstStyle/>
          <a:p>
            <a:pPr>
              <a:defRPr/>
            </a:pPr>
            <a:r>
              <a:rPr lang="es-PE" dirty="0" smtClean="0"/>
              <a:t>Gracias</a:t>
            </a:r>
            <a:endParaRPr lang="es-ES" dirty="0"/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E0-01BB-4A05-B823-E3D433840557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wallinside.com/fotos/1292969939fe-y-alegria-salario-pago-venezuela-encarte-mundo%5B1%5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9"/>
          <a:stretch/>
        </p:blipFill>
        <p:spPr bwMode="auto">
          <a:xfrm>
            <a:off x="288032" y="2636912"/>
            <a:ext cx="269979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0" y="1484784"/>
            <a:ext cx="5688632" cy="4824536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/>
              <a:t>El </a:t>
            </a:r>
            <a:r>
              <a:rPr lang="es-PE" sz="1800" b="1" dirty="0">
                <a:solidFill>
                  <a:srgbClr val="FFC000"/>
                </a:solidFill>
              </a:rPr>
              <a:t>Movimiento de Fe y Alegría en Perú</a:t>
            </a:r>
            <a:r>
              <a:rPr lang="es-PE" sz="1800" dirty="0"/>
              <a:t> fue fundado en 1965; sin embargo, inicia sus labores en 1966 con cinco colegios en funcionamiento ubicados en las zonas más necesitadas de Lima, teniendo como principal objetivo: </a:t>
            </a:r>
            <a:r>
              <a:rPr lang="es-PE" sz="1800" b="1" dirty="0">
                <a:solidFill>
                  <a:srgbClr val="FFC000"/>
                </a:solidFill>
              </a:rPr>
              <a:t>“educación integral de calidad para los sectores marginales”.  </a:t>
            </a:r>
            <a:r>
              <a:rPr lang="es-PE" sz="1800" dirty="0"/>
              <a:t>Es en este sentido, que esta organización ha ido creciendo y no sólo por esfuerzo propio, sino porque muchos peruanos se han ido aunando a esta misión y a través de distintos medios han hecho posible que la educación impartida por esta organización siga llegando a más niños y adolescentes con </a:t>
            </a:r>
            <a:endParaRPr lang="es-PE" sz="1800" dirty="0" smtClean="0"/>
          </a:p>
          <a:p>
            <a:pPr marL="119062" indent="0" algn="just">
              <a:lnSpc>
                <a:spcPct val="150000"/>
              </a:lnSpc>
              <a:buNone/>
            </a:pPr>
            <a:r>
              <a:rPr lang="es-PE" sz="1800" dirty="0" smtClean="0"/>
              <a:t>recursos </a:t>
            </a:r>
            <a:r>
              <a:rPr lang="es-PE" sz="1800" dirty="0"/>
              <a:t>insuficientes para tal fin</a:t>
            </a:r>
            <a:r>
              <a:rPr lang="es-PE" sz="1800" dirty="0" smtClean="0"/>
              <a:t>.</a:t>
            </a:r>
            <a:endParaRPr lang="es-PE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8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5975"/>
          </a:xfrm>
        </p:spPr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s-PE" sz="2000" dirty="0"/>
              <a:t>Actualmente la Oficina Central de Fe y Alegría Perú realiza todos sus procesos de manera manual y mecánica, a excepción del </a:t>
            </a:r>
            <a:r>
              <a:rPr lang="es-PE" sz="2000" b="1" dirty="0">
                <a:solidFill>
                  <a:srgbClr val="FFC000"/>
                </a:solidFill>
              </a:rPr>
              <a:t>Departamento de Administración</a:t>
            </a:r>
            <a:r>
              <a:rPr lang="es-PE" sz="2000" dirty="0"/>
              <a:t>, que hace uso de un  software que permite realizar operaciones contables. Sin embargo, no poseen un sistema de información que contemple y soporte a todos los procesos de la Organización; y que garantice </a:t>
            </a:r>
            <a:r>
              <a:rPr lang="es-PE" sz="2000" b="1" dirty="0">
                <a:solidFill>
                  <a:srgbClr val="FFC000"/>
                </a:solidFill>
              </a:rPr>
              <a:t>la integridad de la información a través de todo el flujo.</a:t>
            </a:r>
            <a:r>
              <a:rPr lang="es-PE" sz="2000" dirty="0"/>
              <a:t> Esto ha producido un exceso de tiempo para cumplir con las actividades cotidianas y que se vuelvan ineficientes.</a:t>
            </a:r>
          </a:p>
          <a:p>
            <a:pPr algn="just">
              <a:lnSpc>
                <a:spcPct val="150000"/>
              </a:lnSpc>
            </a:pPr>
            <a:endParaRPr lang="es-PE" sz="2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743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Descripción del Proyecto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51520" y="1875596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latin typeface="Calibri" pitchFamily="34" charset="0"/>
                <a:cs typeface="Calibri" pitchFamily="34" charset="0"/>
              </a:rPr>
              <a:t>El proyecto consiste </a:t>
            </a:r>
            <a:r>
              <a:rPr lang="es-PE" sz="2000" b="1" dirty="0" smtClean="0">
                <a:latin typeface="Calibri" pitchFamily="34" charset="0"/>
                <a:cs typeface="Calibri" pitchFamily="34" charset="0"/>
              </a:rPr>
              <a:t>en: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Modelar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los procesos de las áreas de Administración, Contabilidad y Logística de la Oficina Central de Fe y Alegría Perú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Integrarlo </a:t>
            </a:r>
            <a:r>
              <a:rPr lang="es-PE" sz="2000" dirty="0">
                <a:latin typeface="Calibri" pitchFamily="34" charset="0"/>
                <a:cs typeface="Calibri" pitchFamily="34" charset="0"/>
              </a:rPr>
              <a:t>al modelado previamente realizado en la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Tesis “Modelo de Negocios Empresarial de la Oficina Central Fe y Alegría” </a:t>
            </a:r>
            <a:r>
              <a:rPr lang="es-PE" sz="2000" dirty="0">
                <a:latin typeface="Calibri" pitchFamily="34" charset="0"/>
                <a:cs typeface="Calibri" pitchFamily="34" charset="0"/>
              </a:rPr>
              <a:t>de los Ingenieros Nelly Chang Chong y Miguel Concha </a:t>
            </a:r>
            <a:r>
              <a:rPr lang="es-PE" sz="2000" dirty="0" smtClean="0">
                <a:latin typeface="Calibri" pitchFamily="34" charset="0"/>
                <a:cs typeface="Calibri" pitchFamily="34" charset="0"/>
              </a:rPr>
              <a:t>Álvarez.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Obtener </a:t>
            </a:r>
            <a:r>
              <a:rPr lang="es-PE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la Arquitectura de Negocios de la Oficina Central de Fe y Alegría Perú.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s-PE" sz="2000" dirty="0" smtClean="0">
                <a:latin typeface="Calibri" pitchFamily="34" charset="0"/>
                <a:cs typeface="Calibri" pitchFamily="34" charset="0"/>
              </a:rPr>
              <a:t>Desarrollar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una propuesta de automatización que apoye a los </a:t>
            </a:r>
            <a:endParaRPr lang="es-PE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    procesos </a:t>
            </a:r>
            <a:r>
              <a:rPr lang="es-PE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Oficina.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_samcvwNbY_o/TK0V-cuAxYI/AAAAAAAAATM/MS6H6CY1KSk/s1600/MatBenefit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9"/>
          <a:stretch/>
        </p:blipFill>
        <p:spPr bwMode="auto">
          <a:xfrm>
            <a:off x="6125347" y="1844824"/>
            <a:ext cx="301865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Beneficios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1683345"/>
            <a:ext cx="7056784" cy="4625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Es necesaria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la elaboración de una Arquitectura de Negocio, en donde se pueda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contemplar todos los procesos de la Organización, analizarlos y ver cuáles se podrían mejorar.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Agilizar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actividades que pueden realizarse en un menor tiempo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, lo cual le permitiría a la Oficina Central enfocarse en la Gestión Educativa de los Colegios de Fe y Alegría y sus Instituciones Rurales y no en los procesos internos de la empresa.</a:t>
            </a:r>
          </a:p>
          <a:p>
            <a:pPr algn="just">
              <a:lnSpc>
                <a:spcPct val="150000"/>
              </a:lnSpc>
            </a:pPr>
            <a:endParaRPr lang="es-PE" sz="1800" dirty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 smtClean="0">
                <a:latin typeface="Calibri" pitchFamily="34" charset="0"/>
                <a:cs typeface="Calibri" pitchFamily="34" charset="0"/>
              </a:rPr>
              <a:t>Al realizar una 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Propuesta de Automatización, </a:t>
            </a:r>
            <a:r>
              <a:rPr lang="es-PE" sz="1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el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cliente podrá aprobar o reprobar esta propuesta.</a:t>
            </a:r>
            <a:r>
              <a:rPr lang="es-PE" sz="1800" dirty="0">
                <a:latin typeface="Calibri" pitchFamily="34" charset="0"/>
                <a:cs typeface="Calibri" pitchFamily="34" charset="0"/>
              </a:rPr>
              <a:t> Esto evitará que la empresa realice </a:t>
            </a:r>
            <a:r>
              <a:rPr lang="es-PE" sz="1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 gasto de tiempo, y recursos. </a:t>
            </a:r>
          </a:p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4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Objetivos</a:t>
            </a:r>
            <a:endParaRPr lang="es-PE" dirty="0"/>
          </a:p>
        </p:txBody>
      </p:sp>
      <p:sp>
        <p:nvSpPr>
          <p:cNvPr id="19458" name="3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s-ES" dirty="0" smtClean="0"/>
          </a:p>
        </p:txBody>
      </p:sp>
      <p:sp>
        <p:nvSpPr>
          <p:cNvPr id="1945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17D3B2-E2D4-4398-96B9-7B920911A85A}" type="slidenum">
              <a:rPr lang="es-PE" smtClean="0"/>
              <a:pPr/>
              <a:t>7</a:t>
            </a:fld>
            <a:endParaRPr lang="es-PE" dirty="0" smtClean="0"/>
          </a:p>
        </p:txBody>
      </p:sp>
      <p:pic>
        <p:nvPicPr>
          <p:cNvPr id="1026" name="Picture 2" descr="http://4.bp.blogspot.com/_RjrWzC6tI14/S9ldgGSloyI/AAAAAAAAEu8/HuswiTZB7Mk/s1600/objetiv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0"/>
          <a:stretch/>
        </p:blipFill>
        <p:spPr bwMode="auto">
          <a:xfrm>
            <a:off x="7030144" y="2564904"/>
            <a:ext cx="21138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2 Marcador de contenido"/>
          <p:cNvSpPr>
            <a:spLocks noGrp="1"/>
          </p:cNvSpPr>
          <p:nvPr>
            <p:ph idx="1"/>
          </p:nvPr>
        </p:nvSpPr>
        <p:spPr>
          <a:xfrm>
            <a:off x="71438" y="1571625"/>
            <a:ext cx="7596906" cy="4857750"/>
          </a:xfrm>
        </p:spPr>
        <p:txBody>
          <a:bodyPr/>
          <a:lstStyle/>
          <a:p>
            <a:endParaRPr lang="es-ES" sz="2000" b="1" dirty="0" smtClean="0"/>
          </a:p>
          <a:p>
            <a:pPr marL="119062" indent="0">
              <a:buNone/>
            </a:pPr>
            <a:r>
              <a:rPr lang="es-ES" sz="2000" b="1" dirty="0" smtClean="0">
                <a:solidFill>
                  <a:srgbClr val="FFC000"/>
                </a:solidFill>
              </a:rPr>
              <a:t>OG</a:t>
            </a:r>
            <a:r>
              <a:rPr lang="es-ES" sz="2000" b="1" dirty="0">
                <a:solidFill>
                  <a:srgbClr val="FFC000"/>
                </a:solidFill>
              </a:rPr>
              <a:t>.</a:t>
            </a:r>
            <a:r>
              <a:rPr lang="es-ES" sz="2000" dirty="0">
                <a:solidFill>
                  <a:srgbClr val="FFC000"/>
                </a:solidFill>
              </a:rPr>
              <a:t>   </a:t>
            </a:r>
            <a:r>
              <a:rPr lang="es-ES" sz="2000" dirty="0"/>
              <a:t>Elaborar la Arquitectura de Negocios y una propuesta de automatización para la Oficina Central de Fe y Alegría Perú. </a:t>
            </a:r>
            <a:endParaRPr lang="es-PE" sz="2000" dirty="0"/>
          </a:p>
          <a:p>
            <a:pPr lvl="0"/>
            <a:endParaRPr lang="es-ES" sz="1700" b="1" dirty="0" smtClean="0"/>
          </a:p>
          <a:p>
            <a:pPr lvl="0"/>
            <a:endParaRPr lang="es-ES" sz="1700" b="1" dirty="0" smtClean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OE1</a:t>
            </a:r>
            <a:r>
              <a:rPr lang="es-ES" sz="1800" b="1" dirty="0" smtClean="0"/>
              <a:t>.</a:t>
            </a:r>
            <a:r>
              <a:rPr lang="es-ES" sz="1800" dirty="0" smtClean="0"/>
              <a:t> Completar </a:t>
            </a:r>
            <a:r>
              <a:rPr lang="es-ES" sz="1800" dirty="0"/>
              <a:t>el modelado de los Macroprocesos de Planificación, Contabilidad y Presupuesto, Gestión de Abastecimiento, </a:t>
            </a:r>
            <a:r>
              <a:rPr lang="es-ES" sz="1800" dirty="0" smtClean="0"/>
              <a:t> </a:t>
            </a:r>
            <a:r>
              <a:rPr lang="es-ES" sz="1800" dirty="0"/>
              <a:t>Gestión de Obras </a:t>
            </a:r>
            <a:r>
              <a:rPr lang="es-ES" sz="1800" dirty="0" smtClean="0"/>
              <a:t>Civiles y Gestión de Recursos Humanos.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OE2</a:t>
            </a:r>
            <a:r>
              <a:rPr lang="es-ES" sz="1800" b="1" dirty="0" smtClean="0"/>
              <a:t>. </a:t>
            </a:r>
            <a:r>
              <a:rPr lang="es-ES" sz="1800" dirty="0" smtClean="0"/>
              <a:t>Integrar </a:t>
            </a:r>
            <a:r>
              <a:rPr lang="es-ES" sz="1800" dirty="0"/>
              <a:t>los nuevos procesos definidos con los que fueron desarrollados en el Proyecto de Tesis “Modelo de Negocios Empresarial de la Oficina Central Fe y Alegría”.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OE3</a:t>
            </a:r>
            <a:r>
              <a:rPr lang="es-ES" sz="1800" b="1" dirty="0" smtClean="0"/>
              <a:t>.</a:t>
            </a:r>
            <a:r>
              <a:rPr lang="es-ES" sz="1800" dirty="0" smtClean="0"/>
              <a:t> Desarrollar </a:t>
            </a:r>
            <a:r>
              <a:rPr lang="es-ES" sz="1800" dirty="0"/>
              <a:t>la Definición del Portafolio de Proyectos para la Oficina Central de Fe y Alegría Perú.</a:t>
            </a:r>
            <a:endParaRPr lang="es-PE" sz="1800" dirty="0"/>
          </a:p>
          <a:p>
            <a:pPr marL="457200" lvl="1" indent="0" algn="just">
              <a:buNone/>
            </a:pPr>
            <a:r>
              <a:rPr lang="es-ES" sz="1800" b="1" dirty="0" smtClean="0">
                <a:solidFill>
                  <a:srgbClr val="FFC000"/>
                </a:solidFill>
              </a:rPr>
              <a:t>OE4</a:t>
            </a:r>
            <a:r>
              <a:rPr lang="es-ES" sz="1800" b="1" dirty="0" smtClean="0"/>
              <a:t>. </a:t>
            </a:r>
            <a:r>
              <a:rPr lang="es-ES" sz="1800" dirty="0" smtClean="0"/>
              <a:t>Desarrollar </a:t>
            </a:r>
            <a:r>
              <a:rPr lang="es-ES" sz="1800" dirty="0"/>
              <a:t>una propuesta de automatización de los procesos de la Oficina Central de Fe y Alegría Perú</a:t>
            </a:r>
            <a:r>
              <a:rPr lang="es-ES" sz="1800" dirty="0" smtClean="0"/>
              <a:t>.</a:t>
            </a:r>
            <a:endParaRPr lang="es-P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180026"/>
              </p:ext>
            </p:extLst>
          </p:nvPr>
        </p:nvGraphicFramePr>
        <p:xfrm>
          <a:off x="251520" y="1726172"/>
          <a:ext cx="8280920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0920"/>
              </a:tblGrid>
              <a:tr h="3503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800" b="1" i="0" dirty="0">
                          <a:solidFill>
                            <a:schemeClr val="tx1"/>
                          </a:solidFill>
                          <a:effectLst/>
                        </a:rPr>
                        <a:t>La actualización y/o desarrollo de los siguientes documentos del Modelo de Negocios Empresarial (EBM</a:t>
                      </a:r>
                      <a:r>
                        <a:rPr lang="es-ES" sz="1800" b="1" i="0" dirty="0" smtClean="0">
                          <a:solidFill>
                            <a:schemeClr val="tx1"/>
                          </a:solidFill>
                          <a:effectLst/>
                        </a:rPr>
                        <a:t>):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800" b="1" i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Mapa de Procesos – Objetivos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Definición  de Procesos</a:t>
                      </a:r>
                      <a:endParaRPr lang="es-PE" sz="1800" b="0" i="0" spc="-2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Arquitectura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Matriz de Asignación de Responsabilidades (RAM)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Stakeholders Empresariales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Modelo de </a:t>
                      </a: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Dominio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graphicFrame>
        <p:nvGraphicFramePr>
          <p:cNvPr id="7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39401"/>
              </p:ext>
            </p:extLst>
          </p:nvPr>
        </p:nvGraphicFramePr>
        <p:xfrm>
          <a:off x="5364088" y="3598380"/>
          <a:ext cx="3384376" cy="3503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</a:tblGrid>
              <a:tr h="3503028">
                <a:tc>
                  <a:txBody>
                    <a:bodyPr/>
                    <a:lstStyle/>
                    <a:p>
                      <a:pPr marL="784225" lvl="0" indent="-342900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 smtClean="0">
                          <a:solidFill>
                            <a:schemeClr val="tx1"/>
                          </a:solidFill>
                          <a:effectLst/>
                        </a:rPr>
                        <a:t>Reglas </a:t>
                      </a: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 Negocio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Mapeo Entidad – Proceso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Procesos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Priorización de Entidades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5963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 startAt="7"/>
                      </a:pPr>
                      <a:r>
                        <a:rPr lang="es-ES" sz="1800" b="0" i="0" spc="-25" dirty="0">
                          <a:solidFill>
                            <a:schemeClr val="tx1"/>
                          </a:solidFill>
                          <a:effectLst/>
                        </a:rPr>
                        <a:t>Descomposición Funcional</a:t>
                      </a:r>
                      <a:endParaRPr lang="es-PE" sz="1800" b="0" i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2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30576"/>
              </p:ext>
            </p:extLst>
          </p:nvPr>
        </p:nvGraphicFramePr>
        <p:xfrm>
          <a:off x="395536" y="2184256"/>
          <a:ext cx="8342584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2584"/>
              </a:tblGrid>
              <a:tr h="8651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1" spc="-25" dirty="0">
                          <a:solidFill>
                            <a:schemeClr val="tx1"/>
                          </a:solidFill>
                          <a:effectLst/>
                        </a:rPr>
                        <a:t>La Definición del Portafolio de Proyectos:</a:t>
                      </a:r>
                      <a:endParaRPr lang="es-PE" sz="1800" b="1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Cartera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Portafolio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Programas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8038" lvl="0" indent="-27463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Definición de Proyectos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  <a:tr h="2577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s-ES" sz="1800" b="0" spc="-25" dirty="0">
                          <a:solidFill>
                            <a:schemeClr val="tx1"/>
                          </a:solidFill>
                          <a:effectLst/>
                        </a:rPr>
                        <a:t>Elaboración de Especificaciones de Interfaces de Usuario y Prototipos Navegables.</a:t>
                      </a:r>
                      <a:endParaRPr lang="es-PE" sz="1800" b="0" spc="-25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1782" marR="3178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25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1008</Words>
  <Application>Microsoft Office PowerPoint</Application>
  <PresentationFormat>Presentación en pantalla 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sigcol2</vt:lpstr>
      <vt:lpstr>Arquitectura de Negocios y Propuesta de Automatización para la Oficina Central de Fe y Alegría Perú</vt:lpstr>
      <vt:lpstr>Agenda</vt:lpstr>
      <vt:lpstr>Movimiento Fe y Alegría Perú</vt:lpstr>
      <vt:lpstr>Situación Actual de la Oficina</vt:lpstr>
      <vt:lpstr>Descripción del Proyecto</vt:lpstr>
      <vt:lpstr>Beneficios del Proyecto</vt:lpstr>
      <vt:lpstr>Objetivos</vt:lpstr>
      <vt:lpstr>Alcance</vt:lpstr>
      <vt:lpstr>Alcance</vt:lpstr>
      <vt:lpstr>Indicadores de éxito</vt:lpstr>
      <vt:lpstr>Riesgos</vt:lpstr>
      <vt:lpstr>Avance</vt:lpstr>
      <vt:lpstr>Actas de Reunión</vt:lpstr>
      <vt:lpstr>Actas de Reunión</vt:lpstr>
      <vt:lpstr>Procesos Preliminares</vt:lpstr>
      <vt:lpstr>Procesos Preliminares</vt:lpstr>
      <vt:lpstr>Procesos Preliminares</vt:lpstr>
      <vt:lpstr>Procesos Preliminares</vt:lpstr>
      <vt:lpstr>Avance (25 de Abril)</vt:lpstr>
      <vt:lpstr>Procesos</vt:lpstr>
      <vt:lpstr>Procesos</vt:lpstr>
      <vt:lpstr>Procesos</vt:lpstr>
      <vt:lpstr>Procesos</vt:lpstr>
      <vt:lpstr>Porcentaje de Avance</vt:lpstr>
      <vt:lpstr>Porcentaje de Avance</vt:lpstr>
      <vt:lpstr>¿Preguntas?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Colegios</dc:title>
  <dc:creator>Gonzalo Núñez Valverde</dc:creator>
  <cp:lastModifiedBy>doc</cp:lastModifiedBy>
  <cp:revision>268</cp:revision>
  <dcterms:created xsi:type="dcterms:W3CDTF">2008-07-20T21:53:13Z</dcterms:created>
  <dcterms:modified xsi:type="dcterms:W3CDTF">2011-04-26T22:43:30Z</dcterms:modified>
</cp:coreProperties>
</file>