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6EAF2"/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97686" autoAdjust="0"/>
  </p:normalViewPr>
  <p:slideViewPr>
    <p:cSldViewPr>
      <p:cViewPr varScale="1">
        <p:scale>
          <a:sx n="74" d="100"/>
          <a:sy n="74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10/07/2011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644007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de las áreas de Administración, Contabilidad y Logística de la Oficina Central de Fe y Alegría Perú e integrarlo al modelado previamente realizado en la Tesis </a:t>
            </a:r>
            <a:r>
              <a:rPr lang="es-ES" sz="2000" b="1" dirty="0">
                <a:solidFill>
                  <a:srgbClr val="FFC000"/>
                </a:solidFill>
              </a:rPr>
              <a:t>“Modelo de Negocios Empresarial de la Oficina Central Fe y Alegría”</a:t>
            </a:r>
            <a:r>
              <a:rPr lang="es-ES" sz="2000" i="1" dirty="0">
                <a:solidFill>
                  <a:srgbClr val="FFC000"/>
                </a:solidFill>
              </a:rPr>
              <a:t> </a:t>
            </a:r>
            <a:r>
              <a:rPr lang="es-ES" sz="2000" dirty="0"/>
              <a:t>de los Ingenieros Nelly Chang Chong y Miguel Concha Álvarez, y de esta manera, obtener </a:t>
            </a:r>
            <a:r>
              <a:rPr lang="es-ES" sz="2000" b="1" dirty="0">
                <a:solidFill>
                  <a:srgbClr val="FFC000"/>
                </a:solidFill>
              </a:rPr>
              <a:t>la Arquitectura de Negocios de la Oficina Central de Fe y Alegría Perú. </a:t>
            </a:r>
            <a:endParaRPr lang="es-PE" sz="2000" b="1" dirty="0">
              <a:solidFill>
                <a:srgbClr val="FFC000"/>
              </a:solidFill>
            </a:endParaRPr>
          </a:p>
          <a:p>
            <a:pPr algn="just"/>
            <a:endParaRPr lang="es-ES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En </a:t>
            </a:r>
            <a:r>
              <a:rPr lang="es-ES" sz="2000" dirty="0"/>
              <a:t>base a esta arquitectura, se podrá construir el Sistema de Información, que en un futuro se implementará y desplegará dentro de la Oficina Central de Fe y Alegría Perú.</a:t>
            </a:r>
            <a:endParaRPr lang="es-PE" sz="2000" dirty="0"/>
          </a:p>
          <a:p>
            <a:pPr algn="just"/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z="2000" b="1" dirty="0"/>
              <a:t>Objetivo General </a:t>
            </a:r>
            <a:endParaRPr lang="es-PE" sz="2000" dirty="0"/>
          </a:p>
          <a:p>
            <a:pPr lvl="1"/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 marL="119062" indent="0">
              <a:buNone/>
            </a:pPr>
            <a:r>
              <a:rPr lang="es-ES" sz="2000" b="1" dirty="0"/>
              <a:t> </a:t>
            </a:r>
            <a:endParaRPr lang="es-PE" sz="2000" dirty="0"/>
          </a:p>
          <a:p>
            <a:pPr lvl="0"/>
            <a:r>
              <a:rPr lang="es-PE" sz="2000" b="1" dirty="0"/>
              <a:t>Objetivos Específicos</a:t>
            </a:r>
            <a:endParaRPr lang="es-PE" sz="2000" dirty="0"/>
          </a:p>
          <a:p>
            <a:pPr lvl="1" algn="just"/>
            <a:r>
              <a:rPr lang="es-ES" sz="1600" dirty="0" smtClean="0"/>
              <a:t>Completar </a:t>
            </a:r>
            <a:r>
              <a:rPr lang="es-ES" sz="1600" dirty="0"/>
              <a:t>el modelado de los Macroprocesos de Gestión de Abastecimiento, Contabilidad y Presupuestos; y Gestión de Obras Civiles.</a:t>
            </a:r>
            <a:endParaRPr lang="es-PE" sz="1600" dirty="0"/>
          </a:p>
          <a:p>
            <a:pPr lvl="1" algn="just"/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 algn="just"/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 algn="just"/>
            <a:r>
              <a:rPr lang="es-ES" sz="1600" dirty="0"/>
              <a:t>Actualizar todos los documentos elaborados en el Proyecto de Tesis “Modelo de Negocios Empresarial de la Oficina Central Fe y Alegría</a:t>
            </a:r>
            <a:r>
              <a:rPr lang="es-ES" sz="1600" dirty="0" smtClean="0"/>
              <a:t>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  <p:pic>
        <p:nvPicPr>
          <p:cNvPr id="4098" name="Picture 2" descr="http://3.bp.blogspot.com/-6xh9A_bawVU/TbdyxgHSecI/AAAAAAAAABE/QRBxbYvEhcU/s1600/autoayuda-estrategias-para-lograr-propongas-460x345-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29200"/>
            <a:ext cx="43815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924944"/>
            <a:ext cx="3096344" cy="3168352"/>
          </a:xfrm>
        </p:spPr>
        <p:txBody>
          <a:bodyPr/>
          <a:lstStyle/>
          <a:p>
            <a:pPr marL="355600" lvl="4" indent="-177800"/>
            <a:r>
              <a:rPr lang="es-ES" sz="1700" dirty="0" smtClean="0"/>
              <a:t>Matriz de Asignación de Responsabilidades (RAM)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Stakeholders Empresariales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Modelo de Dominio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Reglas de Negocio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Mapeo Entidad – Proceso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Procesos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Entidades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Descomposición Funcional</a:t>
            </a:r>
            <a:endParaRPr lang="es-PE" sz="1700" dirty="0" smtClean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106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 smtClean="0"/>
              <a:t>El Proyecto incluirá:</a:t>
            </a:r>
            <a:endParaRPr lang="es-PE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La actualización y/o desarrollo de los siguientes documentos del Modelo de Negocios Empresarial (EBM):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92494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55600" lvl="4" indent="-266700"/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55600" lvl="4" indent="-266700"/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243765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/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/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/>
              <a:t>Ciclo 2011-1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</a:t>
            </a:r>
            <a:r>
              <a:rPr lang="es-PE" dirty="0" smtClean="0"/>
              <a:t>2011-1</a:t>
            </a:r>
            <a:br>
              <a:rPr lang="es-PE" dirty="0" smtClean="0"/>
            </a:br>
            <a:r>
              <a:rPr lang="es-PE" sz="3300" dirty="0" smtClean="0"/>
              <a:t>Mapa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1860582248"/>
              </p:ext>
            </p:extLst>
          </p:nvPr>
        </p:nvGraphicFramePr>
        <p:xfrm>
          <a:off x="1331640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69361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23388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26223"/>
              </p:ext>
            </p:extLst>
          </p:nvPr>
        </p:nvGraphicFramePr>
        <p:xfrm>
          <a:off x="323528" y="2708920"/>
          <a:ext cx="7344815" cy="329374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82109"/>
                <a:gridCol w="1082109"/>
                <a:gridCol w="1082109"/>
                <a:gridCol w="1406742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 smtClean="0"/>
              <a:t>Movimiento Fe y Alegría Perú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Situación Actual de la Oficina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¿Qué se propone?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Proyecto Profesional </a:t>
            </a:r>
            <a:r>
              <a:rPr lang="es-ES" sz="1800" b="1" dirty="0" smtClean="0"/>
              <a:t>“Modelo de Negocios Empresarial de la Oficina Central de Fe y Alegría”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Descripción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Objetivos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Alcance</a:t>
            </a:r>
          </a:p>
          <a:p>
            <a:pPr>
              <a:lnSpc>
                <a:spcPct val="150000"/>
              </a:lnSpc>
            </a:pPr>
            <a:r>
              <a:rPr lang="es-PE" sz="1800" dirty="0" smtClean="0"/>
              <a:t>Ciclo 2011 - 1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/>
              <a:t>Ciclo</a:t>
            </a:r>
            <a:r>
              <a:rPr lang="en-US" sz="1800" dirty="0" smtClean="0"/>
              <a:t> </a:t>
            </a:r>
            <a:r>
              <a:rPr lang="en-US" sz="1800" dirty="0" smtClean="0"/>
              <a:t>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3613" y="3215258"/>
            <a:ext cx="3936739" cy="331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0137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http://www.microcaos.net/wp-content/uploads/2011/06/Recursos-Human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19" y="2924944"/>
            <a:ext cx="26222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Hitos </a:t>
            </a:r>
            <a:r>
              <a:rPr lang="es-PE" sz="3300" dirty="0" smtClean="0"/>
              <a:t>Alcanzados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31899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19964"/>
          <a:stretch/>
        </p:blipFill>
        <p:spPr bwMode="auto">
          <a:xfrm>
            <a:off x="899592" y="2420888"/>
            <a:ext cx="3655368" cy="39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6454" b="13046"/>
          <a:stretch/>
        </p:blipFill>
        <p:spPr bwMode="auto">
          <a:xfrm>
            <a:off x="4912568" y="2854920"/>
            <a:ext cx="2780003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635425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b="1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79712" y="1774825"/>
            <a:ext cx="4896543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3061365" y="2651152"/>
            <a:ext cx="2949262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907703" y="1774825"/>
            <a:ext cx="504056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4885" r="8126" b="16066"/>
          <a:stretch/>
        </p:blipFill>
        <p:spPr bwMode="auto">
          <a:xfrm>
            <a:off x="4969415" y="2708920"/>
            <a:ext cx="28429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224999" y="2708920"/>
            <a:ext cx="2842945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63688" y="1774825"/>
            <a:ext cx="532859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14943"/>
          <a:stretch/>
        </p:blipFill>
        <p:spPr bwMode="auto">
          <a:xfrm>
            <a:off x="4981698" y="2636912"/>
            <a:ext cx="2881775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209798" y="2636912"/>
            <a:ext cx="2929277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63687" y="1774825"/>
            <a:ext cx="5328594" cy="93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Contabilidad y Presupuestos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/>
              <a:t>Contexto del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/>
              <a:t>Ciclo 2011-2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Actividades del </a:t>
            </a:r>
            <a:r>
              <a:rPr lang="en-US" dirty="0" err="1" smtClean="0"/>
              <a:t>Ciclo</a:t>
            </a:r>
            <a:r>
              <a:rPr lang="en-US" dirty="0" smtClean="0"/>
              <a:t> 2011-2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059832" y="1717976"/>
            <a:ext cx="3606168" cy="774920"/>
          </a:xfrm>
        </p:spPr>
        <p:txBody>
          <a:bodyPr/>
          <a:lstStyle/>
          <a:p>
            <a:r>
              <a:rPr lang="es-PE" dirty="0" smtClean="0"/>
              <a:t>¿Preguntas?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2708920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PE" sz="2000" dirty="0"/>
              <a:t>El Movimiento de Fe y Alegría en Perú fue fundado en </a:t>
            </a:r>
            <a:r>
              <a:rPr lang="es-PE" sz="2000" dirty="0" smtClean="0"/>
              <a:t>1965, </a:t>
            </a:r>
            <a:r>
              <a:rPr lang="es-PE" sz="2000" dirty="0"/>
              <a:t>teniendo como principal objetivo: </a:t>
            </a:r>
            <a:r>
              <a:rPr lang="es-PE" sz="2000" b="1" dirty="0">
                <a:solidFill>
                  <a:srgbClr val="FFC000"/>
                </a:solidFill>
              </a:rPr>
              <a:t>“educación integral de calidad para los sectores marginales”.</a:t>
            </a:r>
          </a:p>
          <a:p>
            <a:pPr algn="just"/>
            <a:endParaRPr lang="es-PE" sz="2000" dirty="0" smtClean="0"/>
          </a:p>
          <a:p>
            <a:pPr algn="just"/>
            <a:endParaRPr lang="es-PE" sz="2000" dirty="0"/>
          </a:p>
          <a:p>
            <a:pPr marL="119062" indent="0" algn="just">
              <a:buNone/>
            </a:pPr>
            <a:r>
              <a:rPr lang="es-PE" sz="2000" dirty="0" smtClean="0"/>
              <a:t>Así es como, dentro de este movimiento, la Oficina Central </a:t>
            </a:r>
          </a:p>
          <a:p>
            <a:pPr marL="119062" indent="0" algn="just">
              <a:buNone/>
            </a:pPr>
            <a:r>
              <a:rPr lang="es-PE" sz="2000" dirty="0" smtClean="0"/>
              <a:t>de Fe y Alegría Perú tiene </a:t>
            </a:r>
            <a:r>
              <a:rPr lang="es-PE" sz="2000" dirty="0"/>
              <a:t>como </a:t>
            </a:r>
            <a:r>
              <a:rPr lang="es-PE" sz="2000" dirty="0" smtClean="0"/>
              <a:t>objetivo:</a:t>
            </a: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“Impulsar la </a:t>
            </a:r>
            <a:r>
              <a:rPr lang="es-PE" sz="2000" b="1" dirty="0">
                <a:solidFill>
                  <a:srgbClr val="FFC000"/>
                </a:solidFill>
              </a:rPr>
              <a:t>ejecución </a:t>
            </a:r>
            <a:r>
              <a:rPr lang="es-PE" sz="2000" b="1" dirty="0" smtClean="0">
                <a:solidFill>
                  <a:srgbClr val="FFC000"/>
                </a:solidFill>
              </a:rPr>
              <a:t>de los </a:t>
            </a:r>
            <a:r>
              <a:rPr lang="es-PE" sz="2000" b="1" dirty="0">
                <a:solidFill>
                  <a:srgbClr val="FFC000"/>
                </a:solidFill>
              </a:rPr>
              <a:t>procesos en cuanto al Plan </a:t>
            </a:r>
            <a:endParaRPr lang="es-PE" sz="2000" b="1" dirty="0" smtClean="0">
              <a:solidFill>
                <a:srgbClr val="FFC000"/>
              </a:solidFill>
            </a:endParaRP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Estratégico </a:t>
            </a:r>
            <a:r>
              <a:rPr lang="es-PE" sz="2000" b="1" dirty="0">
                <a:solidFill>
                  <a:srgbClr val="FFC000"/>
                </a:solidFill>
              </a:rPr>
              <a:t>y </a:t>
            </a:r>
            <a:r>
              <a:rPr lang="es-PE" sz="2000" b="1" dirty="0" smtClean="0">
                <a:solidFill>
                  <a:srgbClr val="FFC000"/>
                </a:solidFill>
              </a:rPr>
              <a:t>Fortalecimiento </a:t>
            </a:r>
            <a:r>
              <a:rPr lang="es-PE" sz="2000" b="1" dirty="0">
                <a:solidFill>
                  <a:srgbClr val="FFC000"/>
                </a:solidFill>
              </a:rPr>
              <a:t>de la </a:t>
            </a:r>
            <a:r>
              <a:rPr lang="es-PE" sz="2000" b="1" dirty="0" smtClean="0">
                <a:solidFill>
                  <a:srgbClr val="FFC000"/>
                </a:solidFill>
              </a:rPr>
              <a:t>Organización”</a:t>
            </a:r>
            <a:r>
              <a:rPr lang="es-PE" sz="2000" dirty="0" smtClean="0"/>
              <a:t>, </a:t>
            </a:r>
          </a:p>
          <a:p>
            <a:pPr marL="119062" indent="0" algn="just">
              <a:buNone/>
            </a:pPr>
            <a:r>
              <a:rPr lang="es-PE" sz="2000" dirty="0" smtClean="0"/>
              <a:t>para </a:t>
            </a:r>
            <a:r>
              <a:rPr lang="es-PE" sz="2000" dirty="0"/>
              <a:t>que, de esta manera, todos los centros </a:t>
            </a:r>
            <a:r>
              <a:rPr lang="es-PE" sz="2000" dirty="0" smtClean="0"/>
              <a:t>educativos </a:t>
            </a:r>
            <a:r>
              <a:rPr lang="es-PE" sz="2000" b="1" dirty="0" smtClean="0">
                <a:solidFill>
                  <a:srgbClr val="FFC000"/>
                </a:solidFill>
              </a:rPr>
              <a:t>preserven </a:t>
            </a:r>
            <a:r>
              <a:rPr lang="es-PE" sz="2000" b="1" dirty="0">
                <a:solidFill>
                  <a:srgbClr val="FFC000"/>
                </a:solidFill>
              </a:rPr>
              <a:t>la fidelidad a la identidad,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74825"/>
            <a:ext cx="6779096" cy="4625975"/>
          </a:xfrm>
        </p:spPr>
        <p:txBody>
          <a:bodyPr/>
          <a:lstStyle/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Inadecuada definición de  funciones </a:t>
            </a:r>
            <a:r>
              <a:rPr lang="es-PE" sz="2000" dirty="0" smtClean="0"/>
              <a:t>que </a:t>
            </a:r>
            <a:r>
              <a:rPr lang="es-PE" sz="2000" dirty="0"/>
              <a:t>le corresponde a cada área. 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Trabajo excesivo </a:t>
            </a:r>
            <a:r>
              <a:rPr lang="es-PE" sz="2000" b="1" dirty="0">
                <a:solidFill>
                  <a:srgbClr val="FFC000"/>
                </a:solidFill>
              </a:rPr>
              <a:t>e innecesario </a:t>
            </a:r>
            <a:r>
              <a:rPr lang="es-PE" sz="2000" dirty="0"/>
              <a:t>sobre algunas áreas a las que no les compete.  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Todos los se realizan procesos </a:t>
            </a:r>
            <a:r>
              <a:rPr lang="es-PE" sz="2000" b="1" dirty="0">
                <a:solidFill>
                  <a:srgbClr val="FFC000"/>
                </a:solidFill>
              </a:rPr>
              <a:t>de manera manual y mecánica</a:t>
            </a:r>
            <a:r>
              <a:rPr lang="es-PE" sz="2000" dirty="0"/>
              <a:t>, a excepción del Departamento de Administración, que hace uso de un  software que permite realizar operaciones contables. 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Exceso </a:t>
            </a:r>
            <a:r>
              <a:rPr lang="es-PE" sz="2000" b="1" dirty="0">
                <a:solidFill>
                  <a:srgbClr val="FFC000"/>
                </a:solidFill>
              </a:rPr>
              <a:t>de tiempo</a:t>
            </a:r>
            <a:r>
              <a:rPr lang="es-PE" sz="2000" dirty="0"/>
              <a:t> para cumplir con las actividades cotidianas y que se vuelvan ineficientes.</a:t>
            </a:r>
          </a:p>
          <a:p>
            <a:pPr algn="just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se propone?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1800" dirty="0" smtClean="0"/>
              <a:t>Surge </a:t>
            </a:r>
            <a:r>
              <a:rPr lang="es-ES" sz="1800" dirty="0"/>
              <a:t>la necesidad de elaborar una </a:t>
            </a:r>
            <a:r>
              <a:rPr lang="es-ES" sz="1800" b="1" dirty="0">
                <a:solidFill>
                  <a:srgbClr val="FFC000"/>
                </a:solidFill>
              </a:rPr>
              <a:t>Arquitectura de Negocio </a:t>
            </a:r>
            <a:r>
              <a:rPr lang="es-ES" sz="1800" dirty="0" smtClean="0"/>
              <a:t>porque aquí se definirán todos </a:t>
            </a:r>
            <a:r>
              <a:rPr lang="es-ES" sz="1800" dirty="0"/>
              <a:t>los procesos del negocio, </a:t>
            </a:r>
            <a:r>
              <a:rPr lang="es-ES" sz="1800" dirty="0" smtClean="0"/>
              <a:t>y se </a:t>
            </a:r>
            <a:r>
              <a:rPr lang="es-ES" sz="1800" dirty="0"/>
              <a:t>muestra cómo estos se alinean a sus objetivos del negocio y, de acuerdo a ello, se analizará cuáles serán las partes automatizables.</a:t>
            </a:r>
            <a:endParaRPr lang="es-PE" sz="1800" dirty="0"/>
          </a:p>
          <a:p>
            <a:pPr algn="just"/>
            <a:endParaRPr lang="es-PE" sz="1800" dirty="0"/>
          </a:p>
          <a:p>
            <a:pPr marL="119062" indent="0" algn="just">
              <a:buNone/>
            </a:pPr>
            <a:r>
              <a:rPr lang="es-ES" sz="1800" dirty="0"/>
              <a:t>El elaborar una Arquitectura de Negocios nos permite tener una mejor visión sobre:</a:t>
            </a:r>
            <a:endParaRPr lang="es-PE" sz="1800" dirty="0"/>
          </a:p>
          <a:p>
            <a:pPr lvl="1" algn="just"/>
            <a:r>
              <a:rPr lang="es-PE" sz="1800" dirty="0"/>
              <a:t>los procesos que se realizan dentro de la organización;</a:t>
            </a:r>
          </a:p>
          <a:p>
            <a:pPr lvl="1" algn="just"/>
            <a:r>
              <a:rPr lang="es-PE" sz="1800" dirty="0"/>
              <a:t>las personas que los realizan;</a:t>
            </a:r>
          </a:p>
          <a:p>
            <a:pPr lvl="1" algn="just"/>
            <a:r>
              <a:rPr lang="es-PE" sz="1800" dirty="0"/>
              <a:t>la información – documentos, manuales, reglas de negocio, etc. – utilizada para las diversas actividades; así como,</a:t>
            </a:r>
          </a:p>
          <a:p>
            <a:pPr lvl="1" algn="just"/>
            <a:r>
              <a:rPr lang="es-PE" sz="1800" dirty="0"/>
              <a:t>la relación entre todos ellos.</a:t>
            </a:r>
          </a:p>
          <a:p>
            <a:pPr marL="119062" indent="0" algn="just">
              <a:buNone/>
            </a:pPr>
            <a:r>
              <a:rPr lang="es-ES" sz="1800" dirty="0"/>
              <a:t> </a:t>
            </a:r>
            <a:endParaRPr lang="es-PE" sz="1800" dirty="0"/>
          </a:p>
          <a:p>
            <a:pPr marL="119062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RESULTADO:</a:t>
            </a:r>
            <a:r>
              <a:rPr lang="es-ES" sz="1800" dirty="0" smtClean="0"/>
              <a:t> una </a:t>
            </a:r>
            <a:r>
              <a:rPr lang="es-ES" sz="1800" dirty="0"/>
              <a:t>visión </a:t>
            </a:r>
            <a:r>
              <a:rPr lang="es-ES" sz="1800" dirty="0" smtClean="0"/>
              <a:t>global del </a:t>
            </a:r>
            <a:r>
              <a:rPr lang="es-ES" sz="1800" dirty="0"/>
              <a:t>estado en el que se encuentra una organización, </a:t>
            </a:r>
            <a:r>
              <a:rPr lang="es-ES" sz="1800" dirty="0" smtClean="0"/>
              <a:t>	             y como </a:t>
            </a:r>
            <a:r>
              <a:rPr lang="es-ES" sz="1800" dirty="0"/>
              <a:t>todas partes: personas, procesos, información y </a:t>
            </a:r>
            <a:endParaRPr lang="es-ES" sz="1800" dirty="0" smtClean="0"/>
          </a:p>
          <a:p>
            <a:pPr marL="119062" indent="0" algn="just">
              <a:buNone/>
            </a:pPr>
            <a:r>
              <a:rPr lang="es-ES" sz="1800" dirty="0"/>
              <a:t>	</a:t>
            </a:r>
            <a:r>
              <a:rPr lang="es-ES" sz="1800" dirty="0" smtClean="0"/>
              <a:t>             tecnologías</a:t>
            </a:r>
            <a:r>
              <a:rPr lang="es-ES" sz="1800" dirty="0"/>
              <a:t>, </a:t>
            </a:r>
            <a:r>
              <a:rPr lang="es-ES" sz="1800" dirty="0" smtClean="0"/>
              <a:t>se </a:t>
            </a:r>
            <a:r>
              <a:rPr lang="es-ES" sz="1800" dirty="0"/>
              <a:t>vinculan e integran.</a:t>
            </a:r>
            <a:endParaRPr lang="es-PE" sz="1800" dirty="0"/>
          </a:p>
          <a:p>
            <a:pPr algn="just"/>
            <a:endParaRPr lang="es-PE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/>
              <a:t>Proyecto Profesional “Modelo de Negocios Empresarial de la Oficina Central de Fe y Alegría</a:t>
            </a:r>
            <a:r>
              <a:rPr lang="es-ES" sz="3000" dirty="0" smtClean="0"/>
              <a:t>”</a:t>
            </a:r>
            <a:endParaRPr lang="es-PE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Autores: </a:t>
            </a:r>
            <a:r>
              <a:rPr lang="es-ES" sz="2000" dirty="0" smtClean="0"/>
              <a:t>Nelly </a:t>
            </a:r>
            <a:r>
              <a:rPr lang="es-ES" sz="2000" dirty="0"/>
              <a:t>Chang Chong  y Miguel Concha Álvarez, egresados ambos en el año 2010-I. </a:t>
            </a:r>
            <a:endParaRPr lang="es-PE" sz="2000" dirty="0"/>
          </a:p>
          <a:p>
            <a:endParaRPr lang="es-PE" sz="2000" dirty="0"/>
          </a:p>
          <a:p>
            <a:pPr marL="119062" indent="0" algn="just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Objetivo del proyecto:</a:t>
            </a:r>
            <a:r>
              <a:rPr lang="es-ES" sz="2000" dirty="0" smtClean="0"/>
              <a:t> desarrollar </a:t>
            </a:r>
            <a:r>
              <a:rPr lang="es-ES" sz="2000" dirty="0"/>
              <a:t>un modelo de negocios empresarial para apoyar la mejora de la gestión de los centros educativos Fe y Alegría desde la Oficina Central Fe y Alegría Perú.</a:t>
            </a:r>
            <a:endParaRPr lang="es-PE" sz="2000" dirty="0"/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  <a:p>
            <a:pPr marL="119062" indent="0" algn="just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Complicaciones:</a:t>
            </a:r>
          </a:p>
          <a:p>
            <a:pPr marL="119062" indent="0" algn="just">
              <a:buNone/>
            </a:pPr>
            <a:r>
              <a:rPr lang="es-ES" sz="2000" dirty="0" smtClean="0"/>
              <a:t>El </a:t>
            </a:r>
            <a:r>
              <a:rPr lang="es-ES" sz="2000" dirty="0"/>
              <a:t>alcance se redujo a sólo realizar el Modelo de Negocios de la mayoría de Procesos de la Oficina Central de Fe y Alegría Perú, </a:t>
            </a:r>
            <a:r>
              <a:rPr lang="es-ES" sz="2000" dirty="0" smtClean="0"/>
              <a:t>dejando </a:t>
            </a:r>
            <a:r>
              <a:rPr lang="es-ES" sz="2000" dirty="0"/>
              <a:t>los procesos de Administración y Contabilidad fuera del </a:t>
            </a:r>
            <a:r>
              <a:rPr lang="es-ES" sz="2000" dirty="0" smtClean="0"/>
              <a:t>alcance.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/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/>
              <a:t>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1514</Words>
  <Application>Microsoft Office PowerPoint</Application>
  <PresentationFormat>Presentación en pantalla (4:3)</PresentationFormat>
  <Paragraphs>444</Paragraphs>
  <Slides>33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2011-1 Mapa de Procesos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Colegios</dc:title>
  <dc:creator>Gonzalo Núñez Valverde</dc:creator>
  <cp:lastModifiedBy>doc</cp:lastModifiedBy>
  <cp:revision>309</cp:revision>
  <dcterms:created xsi:type="dcterms:W3CDTF">2008-07-20T21:53:13Z</dcterms:created>
  <dcterms:modified xsi:type="dcterms:W3CDTF">2011-07-11T00:12:11Z</dcterms:modified>
</cp:coreProperties>
</file>