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FF6600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97686" autoAdjust="0"/>
  </p:normalViewPr>
  <p:slideViewPr>
    <p:cSldViewPr>
      <p:cViewPr varScale="1">
        <p:scale>
          <a:sx n="72" d="100"/>
          <a:sy n="72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10/07/2011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de las áreas de Administración, Contabilidad y Logística de la Oficina Central de Fe y Alegría Perú e integrarlo al modelado previamente realizado en la Tesis </a:t>
            </a:r>
            <a:r>
              <a:rPr lang="es-ES" sz="2000" b="1" dirty="0">
                <a:solidFill>
                  <a:srgbClr val="FFC000"/>
                </a:solidFill>
              </a:rPr>
              <a:t>“Modelo de Negocios Empresarial de la Oficina Central Fe y Alegría”</a:t>
            </a:r>
            <a:r>
              <a:rPr lang="es-ES" sz="2000" i="1" dirty="0">
                <a:solidFill>
                  <a:srgbClr val="FFC000"/>
                </a:solidFill>
              </a:rPr>
              <a:t> </a:t>
            </a:r>
            <a:r>
              <a:rPr lang="es-ES" sz="2000" dirty="0"/>
              <a:t>de los Ingenieros Nelly Chang Chong y Miguel Concha Álvarez, y de esta manera, obtener </a:t>
            </a:r>
            <a:r>
              <a:rPr lang="es-ES" sz="2000" b="1" dirty="0">
                <a:solidFill>
                  <a:srgbClr val="FFC000"/>
                </a:solidFill>
              </a:rPr>
              <a:t>la Arquitectura de Negocios de la Oficina Central de Fe y Alegría Perú. </a:t>
            </a:r>
            <a:endParaRPr lang="es-PE" sz="2000" b="1" dirty="0">
              <a:solidFill>
                <a:srgbClr val="FFC000"/>
              </a:solidFill>
            </a:endParaRPr>
          </a:p>
          <a:p>
            <a:pPr algn="just"/>
            <a:endParaRPr lang="es-ES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En </a:t>
            </a:r>
            <a:r>
              <a:rPr lang="es-ES" sz="2000" dirty="0"/>
              <a:t>base a esta arquitectura, se podrá construir el Sistema de Información, que en un futuro se implementará y desplegará dentro de la Oficina Central de Fe y Alegría Perú.</a:t>
            </a:r>
            <a:endParaRPr lang="es-PE" sz="2000" dirty="0"/>
          </a:p>
          <a:p>
            <a:pPr algn="just"/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2000" b="1" dirty="0"/>
              <a:t>Objetivo General </a:t>
            </a:r>
            <a:endParaRPr lang="es-PE" sz="2000" dirty="0"/>
          </a:p>
          <a:p>
            <a:pPr lvl="1"/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 marL="119062" indent="0">
              <a:buNone/>
            </a:pPr>
            <a:r>
              <a:rPr lang="es-ES" sz="2000" b="1" dirty="0"/>
              <a:t> </a:t>
            </a:r>
            <a:endParaRPr lang="es-PE" sz="2000" dirty="0"/>
          </a:p>
          <a:p>
            <a:pPr lvl="0"/>
            <a:r>
              <a:rPr lang="es-PE" sz="2000" b="1" dirty="0"/>
              <a:t>Objetivos Específicos</a:t>
            </a:r>
            <a:endParaRPr lang="es-PE" sz="2000" dirty="0"/>
          </a:p>
          <a:p>
            <a:pPr lvl="1" algn="just"/>
            <a:r>
              <a:rPr lang="es-ES" sz="1600" dirty="0" smtClean="0"/>
              <a:t>Completar </a:t>
            </a:r>
            <a:r>
              <a:rPr lang="es-ES" sz="1600" dirty="0"/>
              <a:t>el modelado de los Macroprocesos de Gestión de Abastecimiento, Contabilidad y Presupuestos; y Gestión de Obras Civiles.</a:t>
            </a:r>
            <a:endParaRPr lang="es-PE" sz="1600" dirty="0"/>
          </a:p>
          <a:p>
            <a:pPr lvl="1" algn="just"/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 algn="just"/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 algn="just"/>
            <a:r>
              <a:rPr lang="es-ES" sz="1600" dirty="0"/>
              <a:t>Actualizar todos los documentos elaborados en el Proyecto de Tesis “Modelo de Negocios Empresarial de la Oficina Central Fe y Alegría</a:t>
            </a:r>
            <a:r>
              <a:rPr lang="es-ES" sz="1600" dirty="0" smtClean="0"/>
              <a:t>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3.bp.blogspot.com/-6xh9A_bawVU/TbdyxgHSecI/AAAAAAAAABE/QRBxbYvEhcU/s1600/autoayuda-estrategias-para-lograr-propongas-460x345-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4381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924944"/>
            <a:ext cx="3096344" cy="3168352"/>
          </a:xfrm>
        </p:spPr>
        <p:txBody>
          <a:bodyPr/>
          <a:lstStyle/>
          <a:p>
            <a:pPr marL="355600" lvl="4" indent="-177800"/>
            <a:r>
              <a:rPr lang="es-ES" sz="1700" dirty="0" smtClean="0"/>
              <a:t>Matriz de Asignación de Responsabilidades (RAM)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Stakeholders Empresariales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Modelo de Dominio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Reglas de Negocio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Mapeo Entidad – Proceso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Procesos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Entidades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Descomposición Funcional</a:t>
            </a:r>
            <a:endParaRPr lang="es-PE" sz="1700" dirty="0" smtClean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106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 smtClean="0"/>
              <a:t>El Proyecto incluirá:</a:t>
            </a:r>
            <a:endParaRPr lang="es-PE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La actualización y/o desarrollo de los siguientes documentos del Modelo de Negocios Empresarial (EBM):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92494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55600" lvl="4" indent="-266700"/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55600" lvl="4" indent="-266700"/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243765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/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/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2010-1</a:t>
            </a:r>
            <a:br>
              <a:rPr lang="es-PE" dirty="0" smtClean="0"/>
            </a:br>
            <a:r>
              <a:rPr lang="es-PE" sz="2700" dirty="0" smtClean="0"/>
              <a:t>Mapa de Procesos del Proyecto </a:t>
            </a:r>
            <a:r>
              <a:rPr lang="es-PE" sz="2700" dirty="0"/>
              <a:t>“Modelo de Negocios Empresarial de la Oficina Central de </a:t>
            </a:r>
            <a:r>
              <a:rPr lang="es-PE" sz="2700" dirty="0" smtClean="0"/>
              <a:t>Fe y Alegría”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860582248"/>
              </p:ext>
            </p:extLst>
          </p:nvPr>
        </p:nvGraphicFramePr>
        <p:xfrm>
          <a:off x="1331640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31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</a:t>
                      </a:r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¿Qué se propone?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Proyecto Profesional </a:t>
            </a:r>
            <a:r>
              <a:rPr lang="es-ES" sz="1800" b="1" dirty="0" smtClean="0"/>
              <a:t>“Modelo de Negocios Empresarial de la Oficina Central de Fe y Alegría”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Alcance</a:t>
            </a:r>
          </a:p>
          <a:p>
            <a:pPr>
              <a:lnSpc>
                <a:spcPct val="150000"/>
              </a:lnSpc>
            </a:pPr>
            <a:r>
              <a:rPr lang="es-PE" sz="1800" dirty="0" smtClean="0"/>
              <a:t>Ciclo 2011 - 1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613" y="3215258"/>
            <a:ext cx="3936739" cy="331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www.microcaos.net/wp-content/uploads/2011/06/Recursos-Human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2924944"/>
            <a:ext cx="26222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9964"/>
          <a:stretch/>
        </p:blipFill>
        <p:spPr bwMode="auto">
          <a:xfrm>
            <a:off x="899592" y="2420888"/>
            <a:ext cx="3655368" cy="39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454" b="13046"/>
          <a:stretch/>
        </p:blipFill>
        <p:spPr bwMode="auto">
          <a:xfrm>
            <a:off x="4912568" y="2854920"/>
            <a:ext cx="278000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635425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9712" y="1774825"/>
            <a:ext cx="4896543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3061365" y="2651152"/>
            <a:ext cx="294926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07703" y="1774825"/>
            <a:ext cx="504056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4885" r="8126" b="16066"/>
          <a:stretch/>
        </p:blipFill>
        <p:spPr bwMode="auto">
          <a:xfrm>
            <a:off x="4969415" y="2708920"/>
            <a:ext cx="28429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224999" y="2708920"/>
            <a:ext cx="2842945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63688" y="1774825"/>
            <a:ext cx="532859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14943"/>
          <a:stretch/>
        </p:blipFill>
        <p:spPr bwMode="auto">
          <a:xfrm>
            <a:off x="4981698" y="2636912"/>
            <a:ext cx="2881775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209798" y="2636912"/>
            <a:ext cx="2929277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63687" y="1774825"/>
            <a:ext cx="5328594" cy="93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Contabilidad y Presupuestos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059832" y="1717976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611560" y="6093296"/>
            <a:ext cx="2088232" cy="57606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4F8A"/>
                </a:solidFill>
              </a:rPr>
              <a:t>Proyecto Anterior</a:t>
            </a:r>
            <a:endParaRPr lang="es-PE" dirty="0">
              <a:solidFill>
                <a:srgbClr val="004F8A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5643776"/>
            <a:ext cx="7244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"Gestión de Obras Civiles"</a:t>
            </a:r>
          </a:p>
          <a:p>
            <a:pPr algn="ctr"/>
            <a:r>
              <a:rPr lang="es-ES" sz="1000" b="1" dirty="0"/>
              <a:t>Fuente: Elaboración Propia</a:t>
            </a:r>
            <a:endParaRPr lang="es-PE" sz="1000" b="1" dirty="0"/>
          </a:p>
          <a:p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1556792"/>
            <a:ext cx="7400925" cy="486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8" y="5992813"/>
            <a:ext cx="21526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915816" y="6418352"/>
            <a:ext cx="53285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"Gestión de Abastecimiento"</a:t>
            </a:r>
          </a:p>
          <a:p>
            <a:pPr algn="r"/>
            <a:r>
              <a:rPr lang="es-ES" sz="1000" b="1" dirty="0"/>
              <a:t>Fuente: Elaboración Propia</a:t>
            </a:r>
            <a:endParaRPr lang="es-PE" sz="1000" b="1" dirty="0"/>
          </a:p>
          <a:p>
            <a:pPr algn="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628800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418352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"Gestión </a:t>
            </a:r>
            <a:r>
              <a:rPr lang="es-PE" sz="1000" b="1" dirty="0" smtClean="0"/>
              <a:t>de Control de Pagos"</a:t>
            </a:r>
            <a:endParaRPr lang="es-PE" sz="1000" b="1" dirty="0"/>
          </a:p>
          <a:p>
            <a:pPr algn="ctr"/>
            <a:r>
              <a:rPr lang="es-ES" sz="1000" b="1" dirty="0"/>
              <a:t>Fuente: Elaboración Propia</a:t>
            </a:r>
            <a:endParaRPr lang="es-PE" sz="1000" b="1" dirty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6" y="1556792"/>
            <a:ext cx="7060565" cy="49790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755576" y="6093296"/>
            <a:ext cx="2088232" cy="57606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4F8A"/>
                </a:solidFill>
              </a:rPr>
              <a:t>Proyecto Anterior</a:t>
            </a:r>
            <a:endParaRPr lang="es-PE" dirty="0">
              <a:solidFill>
                <a:srgbClr val="004F8A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771800" y="6418352"/>
            <a:ext cx="53285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b="1" dirty="0"/>
              <a:t>Diagrama de Procesos: </a:t>
            </a:r>
            <a:r>
              <a:rPr lang="es-PE" sz="1000" b="1" dirty="0" err="1"/>
              <a:t>Macroproceso</a:t>
            </a:r>
            <a:r>
              <a:rPr lang="es-PE" sz="1000" b="1" dirty="0"/>
              <a:t> </a:t>
            </a:r>
            <a:r>
              <a:rPr lang="es-PE" sz="1000" b="1" dirty="0" smtClean="0"/>
              <a:t>“Contabilidad y Presupuesto"</a:t>
            </a:r>
            <a:endParaRPr lang="es-PE" sz="1000" b="1" dirty="0"/>
          </a:p>
          <a:p>
            <a:pPr algn="r"/>
            <a:r>
              <a:rPr lang="es-ES" sz="1000" b="1" dirty="0"/>
              <a:t>Fuente: Elaboración Propia</a:t>
            </a:r>
            <a:endParaRPr lang="es-PE" sz="1000" b="1" dirty="0"/>
          </a:p>
          <a:p>
            <a:pPr algn="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396552" y="-459432"/>
            <a:ext cx="9793088" cy="7416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2708920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PE" sz="2000" dirty="0"/>
              <a:t>El Movimiento de Fe y Alegría en Perú fue fundado en </a:t>
            </a:r>
            <a:r>
              <a:rPr lang="es-PE" sz="2000" dirty="0" smtClean="0"/>
              <a:t>1965, </a:t>
            </a:r>
            <a:r>
              <a:rPr lang="es-PE" sz="2000" dirty="0"/>
              <a:t>teniendo como principal objetivo: </a:t>
            </a:r>
            <a:r>
              <a:rPr lang="es-PE" sz="2000" b="1" dirty="0">
                <a:solidFill>
                  <a:srgbClr val="FFC000"/>
                </a:solidFill>
              </a:rPr>
              <a:t>“educación integral de calidad para los sectores marginales”.</a:t>
            </a:r>
          </a:p>
          <a:p>
            <a:pPr algn="just"/>
            <a:endParaRPr lang="es-PE" sz="2000" dirty="0" smtClean="0"/>
          </a:p>
          <a:p>
            <a:pPr algn="just"/>
            <a:endParaRPr lang="es-PE" sz="2000" dirty="0"/>
          </a:p>
          <a:p>
            <a:pPr marL="119062" indent="0" algn="just">
              <a:buNone/>
            </a:pPr>
            <a:r>
              <a:rPr lang="es-PE" sz="2000" dirty="0" smtClean="0"/>
              <a:t>Así es como, dentro de este movimiento, la Oficina Central </a:t>
            </a:r>
          </a:p>
          <a:p>
            <a:pPr marL="119062" indent="0" algn="just">
              <a:buNone/>
            </a:pPr>
            <a:r>
              <a:rPr lang="es-PE" sz="2000" dirty="0" smtClean="0"/>
              <a:t>de Fe y Alegría Perú tiene </a:t>
            </a:r>
            <a:r>
              <a:rPr lang="es-PE" sz="2000" dirty="0"/>
              <a:t>como </a:t>
            </a:r>
            <a:r>
              <a:rPr lang="es-PE" sz="2000" dirty="0" smtClean="0"/>
              <a:t>objetivo:</a:t>
            </a: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“Impulsar la </a:t>
            </a:r>
            <a:r>
              <a:rPr lang="es-PE" sz="2000" b="1" dirty="0">
                <a:solidFill>
                  <a:srgbClr val="FFC000"/>
                </a:solidFill>
              </a:rPr>
              <a:t>ejecución </a:t>
            </a:r>
            <a:r>
              <a:rPr lang="es-PE" sz="2000" b="1" dirty="0" smtClean="0">
                <a:solidFill>
                  <a:srgbClr val="FFC000"/>
                </a:solidFill>
              </a:rPr>
              <a:t>de los </a:t>
            </a:r>
            <a:r>
              <a:rPr lang="es-PE" sz="2000" b="1" dirty="0">
                <a:solidFill>
                  <a:srgbClr val="FFC000"/>
                </a:solidFill>
              </a:rPr>
              <a:t>procesos en cuanto al Plan </a:t>
            </a:r>
            <a:endParaRPr lang="es-PE" sz="2000" b="1" dirty="0" smtClean="0">
              <a:solidFill>
                <a:srgbClr val="FFC000"/>
              </a:solidFill>
            </a:endParaRP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Estratégico </a:t>
            </a:r>
            <a:r>
              <a:rPr lang="es-PE" sz="2000" b="1" dirty="0">
                <a:solidFill>
                  <a:srgbClr val="FFC000"/>
                </a:solidFill>
              </a:rPr>
              <a:t>y </a:t>
            </a:r>
            <a:r>
              <a:rPr lang="es-PE" sz="2000" b="1" dirty="0" smtClean="0">
                <a:solidFill>
                  <a:srgbClr val="FFC000"/>
                </a:solidFill>
              </a:rPr>
              <a:t>Fortalecimiento </a:t>
            </a:r>
            <a:r>
              <a:rPr lang="es-PE" sz="2000" b="1" dirty="0">
                <a:solidFill>
                  <a:srgbClr val="FFC000"/>
                </a:solidFill>
              </a:rPr>
              <a:t>de la </a:t>
            </a:r>
            <a:r>
              <a:rPr lang="es-PE" sz="2000" b="1" dirty="0" smtClean="0">
                <a:solidFill>
                  <a:srgbClr val="FFC000"/>
                </a:solidFill>
              </a:rPr>
              <a:t>Organización”</a:t>
            </a:r>
            <a:r>
              <a:rPr lang="es-PE" sz="2000" dirty="0" smtClean="0"/>
              <a:t>, </a:t>
            </a:r>
          </a:p>
          <a:p>
            <a:pPr marL="119062" indent="0" algn="just">
              <a:buNone/>
            </a:pPr>
            <a:r>
              <a:rPr lang="es-PE" sz="2000" dirty="0" smtClean="0"/>
              <a:t>para </a:t>
            </a:r>
            <a:r>
              <a:rPr lang="es-PE" sz="2000" dirty="0"/>
              <a:t>que, de esta manera, todos los centros </a:t>
            </a:r>
            <a:r>
              <a:rPr lang="es-PE" sz="2000" dirty="0" smtClean="0"/>
              <a:t>educativos </a:t>
            </a:r>
            <a:r>
              <a:rPr lang="es-PE" sz="2000" b="1" dirty="0" smtClean="0">
                <a:solidFill>
                  <a:srgbClr val="FFC000"/>
                </a:solidFill>
              </a:rPr>
              <a:t>preserven </a:t>
            </a:r>
            <a:r>
              <a:rPr lang="es-PE" sz="2000" b="1" dirty="0">
                <a:solidFill>
                  <a:srgbClr val="FFC000"/>
                </a:solidFill>
              </a:rPr>
              <a:t>la fidelidad a la identidad,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</a:t>
            </a:r>
            <a:r>
              <a:rPr lang="es-PE" dirty="0" smtClean="0"/>
              <a:t>PRESUPUESTO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del macro proceso “Contabilidad y Presupuestos”</a:t>
            </a:r>
          </a:p>
          <a:p>
            <a:pPr algn="ctr"/>
            <a:r>
              <a:rPr lang="es-PE" sz="1000" b="1" dirty="0"/>
              <a:t>Fuente: Memoria de Proyecto “Modelo de Negocios Empresarial de la Oficina Central de Fe y Alegría”</a:t>
            </a:r>
          </a:p>
          <a:p>
            <a:endParaRPr lang="es-PE" sz="1000" dirty="0"/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15854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del macro proceso “Gestión de Abastecimiento”</a:t>
            </a:r>
          </a:p>
          <a:p>
            <a:pPr algn="ctr"/>
            <a:r>
              <a:rPr lang="es-PE" sz="1000" b="1" dirty="0"/>
              <a:t>Fuente</a:t>
            </a:r>
            <a:r>
              <a:rPr lang="es-PE" sz="1000" b="1" dirty="0" smtClean="0"/>
              <a:t>: </a:t>
            </a:r>
            <a:r>
              <a:rPr lang="es-PE" sz="1000" b="1" dirty="0"/>
              <a:t>Memoria de Proyecto “Modelo de Negocios Empresarial de la Oficina Central de Fe y Alegría</a:t>
            </a:r>
            <a:r>
              <a:rPr lang="es-PE" sz="1000" b="1" dirty="0" smtClean="0"/>
              <a:t>”</a:t>
            </a:r>
            <a:endParaRPr lang="es-PE" sz="1000" b="1" dirty="0"/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OBRAS </a:t>
            </a:r>
            <a:r>
              <a:rPr lang="es-PE" dirty="0" smtClean="0"/>
              <a:t>CIVILES – Proyecto Anterior</a:t>
            </a:r>
            <a:endParaRPr lang="es-PE" dirty="0"/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/>
              <a:t>Diagrama del macro proceso “Gestión de Obras Civiles”</a:t>
            </a:r>
          </a:p>
          <a:p>
            <a:pPr algn="ctr"/>
            <a:r>
              <a:rPr lang="es-PE" sz="1000" b="1" dirty="0"/>
              <a:t>Fuente: </a:t>
            </a:r>
            <a:r>
              <a:rPr lang="es-PE" sz="1000" b="1" dirty="0" smtClean="0"/>
              <a:t>Memoria de Proyecto “</a:t>
            </a:r>
            <a:r>
              <a:rPr lang="es-PE" sz="1000" b="1" dirty="0"/>
              <a:t>Modelo de Negocios Empresarial de la Oficina Central de Fe y Alegría</a:t>
            </a:r>
            <a:r>
              <a:rPr lang="es-PE" sz="1000" b="1" dirty="0" smtClean="0"/>
              <a:t>”</a:t>
            </a:r>
            <a:endParaRPr lang="es-PE" sz="1000" b="1" dirty="0"/>
          </a:p>
          <a:p>
            <a:endParaRPr lang="es-PE" dirty="0"/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74825"/>
            <a:ext cx="6779096" cy="4625975"/>
          </a:xfrm>
        </p:spPr>
        <p:txBody>
          <a:bodyPr/>
          <a:lstStyle/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Inadecuada definición de  funciones </a:t>
            </a:r>
            <a:r>
              <a:rPr lang="es-PE" sz="2000" dirty="0" smtClean="0"/>
              <a:t>que </a:t>
            </a:r>
            <a:r>
              <a:rPr lang="es-PE" sz="2000" dirty="0"/>
              <a:t>le corresponde a cada área. 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Trabajo excesivo </a:t>
            </a:r>
            <a:r>
              <a:rPr lang="es-PE" sz="2000" b="1" dirty="0">
                <a:solidFill>
                  <a:srgbClr val="FFC000"/>
                </a:solidFill>
              </a:rPr>
              <a:t>e innecesario </a:t>
            </a:r>
            <a:r>
              <a:rPr lang="es-PE" sz="2000" dirty="0"/>
              <a:t>sobre algunas áreas a las que no les compete.  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Todos los </a:t>
            </a:r>
            <a:r>
              <a:rPr lang="es-PE" sz="2000" b="1" dirty="0">
                <a:solidFill>
                  <a:srgbClr val="FFC000"/>
                </a:solidFill>
              </a:rPr>
              <a:t>procesos se realizan de manera manual y mecánica</a:t>
            </a:r>
            <a:r>
              <a:rPr lang="es-PE" sz="2000" dirty="0"/>
              <a:t>, a excepción del Departamento de Administración, que hace uso de un  software que permite realizar operaciones contables. 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Exceso </a:t>
            </a:r>
            <a:r>
              <a:rPr lang="es-PE" sz="2000" b="1" dirty="0">
                <a:solidFill>
                  <a:srgbClr val="FFC000"/>
                </a:solidFill>
              </a:rPr>
              <a:t>de tiempo</a:t>
            </a:r>
            <a:r>
              <a:rPr lang="es-PE" sz="2000" dirty="0"/>
              <a:t> para cumplir con las actividades cotidianas y que </a:t>
            </a:r>
            <a:r>
              <a:rPr lang="es-PE" sz="2000" dirty="0" smtClean="0"/>
              <a:t>éstas se </a:t>
            </a:r>
            <a:r>
              <a:rPr lang="es-PE" sz="2000" dirty="0"/>
              <a:t>vuelvan ineficientes.</a:t>
            </a:r>
          </a:p>
          <a:p>
            <a:pPr algn="just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1800" dirty="0" smtClean="0"/>
              <a:t>Surge </a:t>
            </a:r>
            <a:r>
              <a:rPr lang="es-ES" sz="1800" dirty="0"/>
              <a:t>la necesidad de elaborar una </a:t>
            </a:r>
            <a:r>
              <a:rPr lang="es-ES" sz="1800" b="1" dirty="0">
                <a:solidFill>
                  <a:srgbClr val="FFC000"/>
                </a:solidFill>
              </a:rPr>
              <a:t>Arquitectura de </a:t>
            </a:r>
            <a:r>
              <a:rPr lang="es-ES" sz="1800" b="1" dirty="0" smtClean="0">
                <a:solidFill>
                  <a:srgbClr val="FFC000"/>
                </a:solidFill>
              </a:rPr>
              <a:t>Negocios </a:t>
            </a:r>
            <a:r>
              <a:rPr lang="es-ES" sz="1800" dirty="0" smtClean="0"/>
              <a:t>porque aquí se definirán todos </a:t>
            </a:r>
            <a:r>
              <a:rPr lang="es-ES" sz="1800" dirty="0"/>
              <a:t>los procesos del negocio, </a:t>
            </a:r>
            <a:r>
              <a:rPr lang="es-ES" sz="1800" dirty="0" smtClean="0"/>
              <a:t>y se </a:t>
            </a:r>
            <a:r>
              <a:rPr lang="es-ES" sz="1800" dirty="0"/>
              <a:t>muestra cómo estos se alinean a sus objetivos del negocio y, de acuerdo a ello, se analizará cuáles serán las partes automatizables.</a:t>
            </a:r>
            <a:endParaRPr lang="es-PE" sz="1800" dirty="0"/>
          </a:p>
          <a:p>
            <a:pPr algn="just"/>
            <a:endParaRPr lang="es-PE" sz="1800" dirty="0"/>
          </a:p>
          <a:p>
            <a:pPr marL="119062" indent="0" algn="just">
              <a:buNone/>
            </a:pPr>
            <a:r>
              <a:rPr lang="es-ES" sz="1800" dirty="0"/>
              <a:t>El elaborar una Arquitectura de Negocios nos permite tener una mejor visión sobre:</a:t>
            </a:r>
            <a:endParaRPr lang="es-PE" sz="1800" dirty="0"/>
          </a:p>
          <a:p>
            <a:pPr lvl="1" algn="just"/>
            <a:r>
              <a:rPr lang="es-PE" sz="1800" dirty="0"/>
              <a:t>los procesos que se realizan dentro de la organización;</a:t>
            </a:r>
          </a:p>
          <a:p>
            <a:pPr lvl="1" algn="just"/>
            <a:r>
              <a:rPr lang="es-PE" sz="1800" dirty="0"/>
              <a:t>las personas que los realizan;</a:t>
            </a:r>
          </a:p>
          <a:p>
            <a:pPr lvl="1" algn="just"/>
            <a:r>
              <a:rPr lang="es-PE" sz="1800" dirty="0"/>
              <a:t>la información – documentos, manuales, reglas de negocio, etc. – utilizada para las diversas actividades; así como,</a:t>
            </a:r>
          </a:p>
          <a:p>
            <a:pPr lvl="1" algn="just"/>
            <a:r>
              <a:rPr lang="es-PE" sz="1800" dirty="0"/>
              <a:t>la relación entre todos ellos.</a:t>
            </a:r>
          </a:p>
          <a:p>
            <a:pPr marL="119062" indent="0" algn="just">
              <a:buNone/>
            </a:pPr>
            <a:r>
              <a:rPr lang="es-ES" sz="1800" dirty="0"/>
              <a:t> </a:t>
            </a:r>
            <a:endParaRPr lang="es-PE" sz="1800" dirty="0"/>
          </a:p>
          <a:p>
            <a:pPr marL="119062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RESULTADO:</a:t>
            </a:r>
            <a:r>
              <a:rPr lang="es-ES" sz="1800" dirty="0" smtClean="0"/>
              <a:t> una </a:t>
            </a:r>
            <a:r>
              <a:rPr lang="es-ES" sz="1800" dirty="0"/>
              <a:t>visión </a:t>
            </a:r>
            <a:r>
              <a:rPr lang="es-ES" sz="1800" dirty="0" smtClean="0"/>
              <a:t>global del </a:t>
            </a:r>
            <a:r>
              <a:rPr lang="es-ES" sz="1800" dirty="0"/>
              <a:t>estado en el que se encuentra una organización, </a:t>
            </a:r>
            <a:r>
              <a:rPr lang="es-ES" sz="1800" dirty="0" smtClean="0"/>
              <a:t>	             y cómo todas las </a:t>
            </a:r>
            <a:r>
              <a:rPr lang="es-ES" sz="1800" dirty="0"/>
              <a:t>partes: personas, procesos, información y </a:t>
            </a:r>
            <a:endParaRPr lang="es-ES" sz="1800" dirty="0" smtClean="0"/>
          </a:p>
          <a:p>
            <a:pPr marL="119062" indent="0" algn="just">
              <a:buNone/>
            </a:pPr>
            <a:r>
              <a:rPr lang="es-ES" sz="1800" dirty="0"/>
              <a:t>	</a:t>
            </a:r>
            <a:r>
              <a:rPr lang="es-ES" sz="1800" dirty="0" smtClean="0"/>
              <a:t>             tecnologías</a:t>
            </a:r>
            <a:r>
              <a:rPr lang="es-ES" sz="1800" dirty="0"/>
              <a:t>, </a:t>
            </a:r>
            <a:r>
              <a:rPr lang="es-ES" sz="1800" dirty="0" smtClean="0"/>
              <a:t>se </a:t>
            </a:r>
            <a:r>
              <a:rPr lang="es-ES" sz="1800" dirty="0"/>
              <a:t>vinculan e integran.</a:t>
            </a:r>
            <a:endParaRPr lang="es-PE" sz="1800" dirty="0"/>
          </a:p>
          <a:p>
            <a:pPr algn="just"/>
            <a:endParaRPr lang="es-PE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598391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Autores: </a:t>
            </a:r>
            <a:r>
              <a:rPr lang="es-ES" sz="2000" dirty="0" smtClean="0"/>
              <a:t>Nelly </a:t>
            </a:r>
            <a:r>
              <a:rPr lang="es-ES" sz="2000" dirty="0"/>
              <a:t>Chang Chong  y Miguel Concha Álvarez, egresados ambos en el año 2010-I. </a:t>
            </a:r>
            <a:endParaRPr lang="es-PE" sz="2000" dirty="0"/>
          </a:p>
          <a:p>
            <a:endParaRPr lang="es-PE" sz="1100" dirty="0"/>
          </a:p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Objetivo inicial del proyecto:</a:t>
            </a:r>
            <a:r>
              <a:rPr lang="es-ES" sz="2000" dirty="0" smtClean="0"/>
              <a:t> desarrollar la Arquitectura </a:t>
            </a:r>
            <a:r>
              <a:rPr lang="es-ES" sz="2000" dirty="0"/>
              <a:t>E</a:t>
            </a:r>
            <a:r>
              <a:rPr lang="es-ES" sz="2000" dirty="0" smtClean="0"/>
              <a:t>mpresarial de la Oficina de Fe </a:t>
            </a:r>
            <a:r>
              <a:rPr lang="es-ES" sz="2000" dirty="0"/>
              <a:t>y Alegría desde la Oficina Central Fe y Alegría Perú</a:t>
            </a:r>
            <a:r>
              <a:rPr lang="es-ES" sz="2000" dirty="0" smtClean="0"/>
              <a:t>. Esto incluiría la Arquitectura de Negocios, Arquitectura de Aplicaciones, Arquitectura de Datos y la Arquitectura de Redes.</a:t>
            </a:r>
          </a:p>
          <a:p>
            <a:pPr marL="119062" indent="0" algn="just">
              <a:buNone/>
            </a:pPr>
            <a:endParaRPr lang="es-ES" sz="1100" dirty="0"/>
          </a:p>
          <a:p>
            <a:pPr marL="119062" indent="0" algn="just">
              <a:buNone/>
            </a:pPr>
            <a:r>
              <a:rPr lang="es-ES" sz="2000" b="1" dirty="0">
                <a:solidFill>
                  <a:srgbClr val="FFC000"/>
                </a:solidFill>
              </a:rPr>
              <a:t>Objetivo del proyecto:</a:t>
            </a:r>
            <a:r>
              <a:rPr lang="es-ES" sz="2000" dirty="0"/>
              <a:t> desarrollar un modelo de negocios empresarial para apoyar la mejora de la gestión de los centros educativos Fe y Alegría desde la Oficina Central Fe y Alegría Perú.</a:t>
            </a:r>
            <a:endParaRPr lang="es-PE" sz="2000" dirty="0"/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443481" y="5083294"/>
            <a:ext cx="70567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indent="0" algn="just">
              <a:buNone/>
            </a:pPr>
            <a:r>
              <a:rPr lang="es-ES" b="1" dirty="0">
                <a:solidFill>
                  <a:srgbClr val="FFC000"/>
                </a:solidFill>
              </a:rPr>
              <a:t>Complicaciones:</a:t>
            </a:r>
          </a:p>
          <a:p>
            <a:pPr marL="119062" indent="0" algn="just">
              <a:buNone/>
            </a:pPr>
            <a:r>
              <a:rPr lang="es-ES" sz="2000" dirty="0">
                <a:latin typeface="+mn-lt"/>
                <a:cs typeface="+mn-cs"/>
              </a:rPr>
              <a:t>El alcance se redujo a sólo realizar el Modelo de Negocios de la mayoría de Procesos de la Oficina Central de Fe y Alegría Perú, dejando los procesos de Administración y Contabilidad fuera del alcance.</a:t>
            </a:r>
            <a:endParaRPr lang="es-PE" sz="2000" dirty="0">
              <a:latin typeface="+mn-lt"/>
              <a:cs typeface="+mn-cs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1803</Words>
  <Application>Microsoft Office PowerPoint</Application>
  <PresentationFormat>Presentación en pantalla (4:3)</PresentationFormat>
  <Paragraphs>476</Paragraphs>
  <Slides>42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Susan</cp:lastModifiedBy>
  <cp:revision>321</cp:revision>
  <dcterms:created xsi:type="dcterms:W3CDTF">2008-07-20T21:53:13Z</dcterms:created>
  <dcterms:modified xsi:type="dcterms:W3CDTF">2011-07-11T03:52:24Z</dcterms:modified>
</cp:coreProperties>
</file>