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08" r:id="rId4"/>
    <p:sldId id="309" r:id="rId5"/>
    <p:sldId id="275" r:id="rId6"/>
    <p:sldId id="311" r:id="rId7"/>
    <p:sldId id="266" r:id="rId8"/>
    <p:sldId id="306" r:id="rId9"/>
    <p:sldId id="307" r:id="rId10"/>
    <p:sldId id="331" r:id="rId11"/>
    <p:sldId id="310" r:id="rId12"/>
    <p:sldId id="287" r:id="rId13"/>
    <p:sldId id="312" r:id="rId14"/>
    <p:sldId id="313" r:id="rId15"/>
    <p:sldId id="314" r:id="rId16"/>
    <p:sldId id="326" r:id="rId17"/>
    <p:sldId id="327" r:id="rId18"/>
    <p:sldId id="319" r:id="rId19"/>
    <p:sldId id="328" r:id="rId20"/>
    <p:sldId id="324" r:id="rId21"/>
    <p:sldId id="325" r:id="rId22"/>
    <p:sldId id="329" r:id="rId23"/>
    <p:sldId id="330" r:id="rId24"/>
    <p:sldId id="273" r:id="rId25"/>
    <p:sldId id="274" r:id="rId26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F2"/>
    <a:srgbClr val="FF6600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>
        <p:scale>
          <a:sx n="75" d="100"/>
          <a:sy n="75" d="100"/>
        </p:scale>
        <p:origin x="-66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26/04/2011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355975"/>
            <a:ext cx="8077200" cy="16732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Arquitectura de Negocios y Propuesta de </a:t>
            </a:r>
            <a:r>
              <a:rPr lang="es-PE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Automatización para la Oficina Central de Fe y Alegría Perú</a:t>
            </a:r>
            <a:endParaRPr lang="es-ES" sz="3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</a:t>
            </a:r>
            <a:r>
              <a:rPr lang="es-ES" dirty="0">
                <a:effectLst>
                  <a:outerShdw blurRad="38100" dist="38100" dir="2700000" algn="tl">
                    <a:srgbClr val="04617B"/>
                  </a:outerShdw>
                </a:effectLst>
              </a:rPr>
              <a:t>6</a:t>
            </a:r>
            <a:endParaRPr lang="es-ES" dirty="0" smtClean="0">
              <a:effectLst>
                <a:outerShdw blurRad="38100" dist="38100" dir="2700000" algn="tl">
                  <a:srgbClr val="04617B"/>
                </a:outerShdw>
              </a:effectLst>
            </a:endParaRP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419475" y="5589588"/>
            <a:ext cx="2664693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alibri" pitchFamily="34" charset="0"/>
                <a:cs typeface="Calibri" pitchFamily="34" charset="0"/>
              </a:rPr>
              <a:t>José F. Ramos Ramírez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s-ES" b="1" dirty="0" smtClean="0">
              <a:effectLst>
                <a:outerShdw blurRad="38100" dist="38100" dir="2700000" algn="tl">
                  <a:srgbClr val="04617B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alibri" pitchFamily="34" charset="0"/>
                <a:cs typeface="Calibri" pitchFamily="34" charset="0"/>
              </a:rPr>
              <a:t>Susan P. Rios Sarmiento</a:t>
            </a:r>
            <a:endParaRPr lang="es-ES" b="1" dirty="0">
              <a:effectLst>
                <a:outerShdw blurRad="38100" dist="38100" dir="2700000" algn="tl">
                  <a:srgbClr val="04617B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5429250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Hitos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26920"/>
              </p:ext>
            </p:extLst>
          </p:nvPr>
        </p:nvGraphicFramePr>
        <p:xfrm>
          <a:off x="827584" y="1844824"/>
          <a:ext cx="7488832" cy="3852490"/>
        </p:xfrm>
        <a:graphic>
          <a:graphicData uri="http://schemas.openxmlformats.org/drawingml/2006/table">
            <a:tbl>
              <a:tblPr/>
              <a:tblGrid>
                <a:gridCol w="4946824"/>
                <a:gridCol w="2542008"/>
              </a:tblGrid>
              <a:tr h="32242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HITOS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2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Fecha  estimada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1: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del Plan del Proyecto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2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2: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los modelos de negocios nuevos.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9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3: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Arquitectura de Negocios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2011-01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4: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Definición del Portafolio de Proyectos.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6 del Ciclo 2011-02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5:</a:t>
                      </a: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Aceptación del Cliente de la Propuesta de Automatización de los Procesos de la Oficina Central Fe y Alegría Perú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2011-02</a:t>
                      </a:r>
                      <a:endParaRPr lang="es-PE" sz="1500" i="0" spc="-25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5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b="1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HITO 6: </a:t>
                      </a:r>
                      <a:r>
                        <a:rPr lang="es-ES" sz="1500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Obtención del Certificado de la Empresa Virtual QA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500" i="0" spc="-25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Semana 14 del Ciclo 2011-02</a:t>
                      </a:r>
                      <a:endParaRPr lang="es-PE" sz="1500" i="0" spc="-25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657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Indicadores de éxito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www.hospitalcayetano.gob.pe/transparencia/images/stories/departamentos/calidad/exito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/>
          <a:stretch/>
        </p:blipFill>
        <p:spPr bwMode="auto">
          <a:xfrm flipH="1">
            <a:off x="6917784" y="1484784"/>
            <a:ext cx="2232248" cy="204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916832"/>
            <a:ext cx="7344816" cy="4625975"/>
          </a:xfrm>
        </p:spPr>
        <p:txBody>
          <a:bodyPr/>
          <a:lstStyle/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IE1. </a:t>
            </a:r>
            <a:r>
              <a:rPr lang="es-ES" sz="1700" dirty="0" smtClean="0"/>
              <a:t>Haber </a:t>
            </a:r>
            <a:r>
              <a:rPr lang="es-ES" sz="1700" dirty="0"/>
              <a:t>definido y obtenido la aceptación por parte del cliente de  todos los nuevos procesos definidos del Modelo de Negocios Empresarial antes de la semana 8 del ciclo </a:t>
            </a:r>
            <a:r>
              <a:rPr lang="es-ES" sz="1700" dirty="0" smtClean="0"/>
              <a:t>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PE" sz="1700" b="1" dirty="0" smtClean="0">
                <a:solidFill>
                  <a:srgbClr val="FFC000"/>
                </a:solidFill>
              </a:rPr>
              <a:t>IE2. </a:t>
            </a:r>
            <a:r>
              <a:rPr lang="es-ES" sz="1700" dirty="0" smtClean="0"/>
              <a:t>Haber </a:t>
            </a:r>
            <a:r>
              <a:rPr lang="es-ES" sz="1700" dirty="0"/>
              <a:t>concluido con la Arquitectura de Negocios de la Oficina Central Fe y Alegría Perú antes de finalizar el ciclo 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IE3. </a:t>
            </a:r>
            <a:r>
              <a:rPr lang="es-ES" sz="1700" dirty="0" smtClean="0"/>
              <a:t>Haber </a:t>
            </a:r>
            <a:r>
              <a:rPr lang="es-ES" sz="1700" dirty="0"/>
              <a:t>definido el Portafolio de Proyectos antes de la semana 8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IE4. </a:t>
            </a:r>
            <a:r>
              <a:rPr lang="es-ES" sz="1700" dirty="0" smtClean="0"/>
              <a:t>Haber </a:t>
            </a:r>
            <a:r>
              <a:rPr lang="es-ES" sz="1700" dirty="0"/>
              <a:t>concluido con la propuesta de automatización antes de la semana 14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IE5. </a:t>
            </a:r>
            <a:r>
              <a:rPr lang="es-ES" sz="1700" dirty="0" smtClean="0"/>
              <a:t>Haber </a:t>
            </a:r>
            <a:r>
              <a:rPr lang="es-ES" sz="1700" dirty="0"/>
              <a:t>obtenido el certificado de la empresa QA antes de la semana 15 del ciclo 2011-2.</a:t>
            </a:r>
            <a:endParaRPr lang="es-PE" sz="1700" dirty="0"/>
          </a:p>
          <a:p>
            <a:pPr algn="just">
              <a:lnSpc>
                <a:spcPct val="150000"/>
              </a:lnSpc>
            </a:pP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41616398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Riesgos</a:t>
            </a:r>
            <a:endParaRPr lang="es-E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4950662"/>
              </p:ext>
            </p:extLst>
          </p:nvPr>
        </p:nvGraphicFramePr>
        <p:xfrm>
          <a:off x="429766" y="1556792"/>
          <a:ext cx="8030666" cy="49741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90506"/>
                <a:gridCol w="1440160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RIESGOS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MITIGADO</a:t>
                      </a:r>
                      <a:endParaRPr lang="es-E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Mayor complejidad de la prevista en el desarrollo e integración de todos los procesos de negocio empresarial de la Oficina Central de Fe y Alegría Perú. 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Insatisfacción por parte del cliente con el trabajo realizado durante el Proyecto.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12</a:t>
            </a:fld>
            <a:endParaRPr lang="es-PE" dirty="0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2705746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451197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8" y="595213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3791893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3722" y="5166072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3491880" y="5372072"/>
            <a:ext cx="5648320" cy="1297288"/>
          </a:xfrm>
        </p:spPr>
        <p:txBody>
          <a:bodyPr>
            <a:normAutofit/>
          </a:bodyPr>
          <a:lstStyle/>
          <a:p>
            <a:r>
              <a:rPr lang="es-PE" dirty="0" smtClean="0"/>
              <a:t>Avance Presentado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53DFB-5AF2-4368-9121-FD0480813D9F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2362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  <p:pic>
        <p:nvPicPr>
          <p:cNvPr id="6" name="5 Imagen" descr="D:\Documents and Settings\Jose\Escritorio\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8435" r="3118"/>
          <a:stretch/>
        </p:blipFill>
        <p:spPr bwMode="auto">
          <a:xfrm>
            <a:off x="179512" y="1628800"/>
            <a:ext cx="3847450" cy="5005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2696" r="4571" b="6983"/>
          <a:stretch/>
        </p:blipFill>
        <p:spPr bwMode="auto">
          <a:xfrm>
            <a:off x="4355976" y="1700808"/>
            <a:ext cx="3456384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1357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pic>
        <p:nvPicPr>
          <p:cNvPr id="6" name="5 Imagen" descr="D:\Documents and Settings\Jose\Escritorio\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8834"/>
          <a:stretch/>
        </p:blipFill>
        <p:spPr bwMode="auto">
          <a:xfrm>
            <a:off x="467544" y="1649497"/>
            <a:ext cx="3814936" cy="52085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9894" b="8333"/>
          <a:stretch/>
        </p:blipFill>
        <p:spPr bwMode="auto">
          <a:xfrm>
            <a:off x="4499992" y="1844824"/>
            <a:ext cx="3431842" cy="4406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791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3272"/>
              </p:ext>
            </p:extLst>
          </p:nvPr>
        </p:nvGraphicFramePr>
        <p:xfrm>
          <a:off x="179512" y="1895240"/>
          <a:ext cx="7920880" cy="3549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792088"/>
                <a:gridCol w="6696744"/>
              </a:tblGrid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Obras Civiles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5317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Planificación y Priorización de Construcciones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Selección de Constructora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Seguimiento y Entrega de la Obra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Abastecimientos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5317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Recopilación de Requerimientos Institucionales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Autorizar Compra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Realizar Cotización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Concurso de Precios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2.5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Compra de Bienes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3615" marR="3615" marT="3615" marB="0" anchor="b">
                    <a:noFill/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Nuevos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pic>
        <p:nvPicPr>
          <p:cNvPr id="1027" name="Picture 3" descr="D:\Documents and Settings\Jose\Escritorio\Lunes 250411\MP - Gestión de Obras 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494823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24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Nuevos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67346"/>
              </p:ext>
            </p:extLst>
          </p:nvPr>
        </p:nvGraphicFramePr>
        <p:xfrm>
          <a:off x="179511" y="1844824"/>
          <a:ext cx="7416825" cy="389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914"/>
                <a:gridCol w="568697"/>
                <a:gridCol w="6374214"/>
              </a:tblGrid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Recursos Humanos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3.1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Solicitud de Fondos de Viaje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Rendición de Gastos de Viaje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94466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Reclutamiento de Postulantes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Selección de Postulantes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Contratación de Personal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3.6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Seguimiento de Personal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72292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3615" marR="3615" marT="3615" marB="0" anchor="b">
                    <a:noFill/>
                  </a:tcPr>
                </a:tc>
              </a:tr>
              <a:tr h="130849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1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4. 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Gestión de Control de Pagos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3084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Arqueo de Caja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75918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Recepción y depósito de efectivo a los bancos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3385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Recepción y pago de comprobantes de proveedores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172199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Pago de Comprobantes de Obligaciones y Servicios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  <a:tr h="88594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Pago de Planilla de Remuneraciones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15" marR="3615" marT="3615" marB="0" anchor="b">
                    <a:noFill/>
                  </a:tcPr>
                </a:tc>
              </a:tr>
            </a:tbl>
          </a:graphicData>
        </a:graphic>
      </p:graphicFrame>
      <p:pic>
        <p:nvPicPr>
          <p:cNvPr id="3073" name="Picture 1" descr="D:\Documents and Settings\Jose\Escritorio\Lunes 250411\MP - Gestión de Abastecimien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81" y="2276872"/>
            <a:ext cx="47212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576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3131840" y="5301208"/>
            <a:ext cx="5688632" cy="936104"/>
          </a:xfrm>
        </p:spPr>
        <p:txBody>
          <a:bodyPr>
            <a:normAutofit/>
          </a:bodyPr>
          <a:lstStyle/>
          <a:p>
            <a:r>
              <a:rPr lang="es-PE" dirty="0" smtClean="0"/>
              <a:t>Avance  - 27 de Abril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2537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z="1200" smtClean="0"/>
              <a:pPr>
                <a:defRPr/>
              </a:pPr>
              <a:t>19</a:t>
            </a:fld>
            <a:endParaRPr lang="es-PE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" name="Round Diagonal Corner Rectangle 6"/>
          <p:cNvSpPr/>
          <p:nvPr/>
        </p:nvSpPr>
        <p:spPr>
          <a:xfrm>
            <a:off x="2206639" y="1643050"/>
            <a:ext cx="6572296" cy="106587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 Diagonal Corner Rectangle 7"/>
          <p:cNvSpPr/>
          <p:nvPr/>
        </p:nvSpPr>
        <p:spPr>
          <a:xfrm>
            <a:off x="2206639" y="2864906"/>
            <a:ext cx="6572296" cy="1095732"/>
          </a:xfrm>
          <a:prstGeom prst="round2Diag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 Diagonal Corner Rectangle 8"/>
          <p:cNvSpPr/>
          <p:nvPr/>
        </p:nvSpPr>
        <p:spPr>
          <a:xfrm>
            <a:off x="2206639" y="414908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66607" y="1916832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cap="none" spc="50" dirty="0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4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214282" y="3068960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spc="50" dirty="0" smtClean="0">
                <a:ln w="11430"/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400" b="1" spc="50" dirty="0">
              <a:ln w="11430"/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9512" y="4509120"/>
            <a:ext cx="197650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 </a:t>
            </a:r>
          </a:p>
          <a:p>
            <a:pPr algn="ctr"/>
            <a:r>
              <a:rPr lang="en-US" sz="1400" b="1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400" b="1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ed Rectangle 12"/>
          <p:cNvSpPr/>
          <p:nvPr/>
        </p:nvSpPr>
        <p:spPr>
          <a:xfrm>
            <a:off x="2563829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16" name="Rounded Rectangle 13"/>
          <p:cNvSpPr/>
          <p:nvPr/>
        </p:nvSpPr>
        <p:spPr>
          <a:xfrm>
            <a:off x="4635531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17" name="Rounded Rectangle 14"/>
          <p:cNvSpPr/>
          <p:nvPr/>
        </p:nvSpPr>
        <p:spPr>
          <a:xfrm>
            <a:off x="6707233" y="1785926"/>
            <a:ext cx="1714512" cy="777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18" name="Rounded Rectangle 15"/>
          <p:cNvSpPr/>
          <p:nvPr/>
        </p:nvSpPr>
        <p:spPr>
          <a:xfrm>
            <a:off x="2635267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19" name="Rounded Rectangle 16"/>
          <p:cNvSpPr/>
          <p:nvPr/>
        </p:nvSpPr>
        <p:spPr>
          <a:xfrm>
            <a:off x="4706969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0" name="Rounded Rectangle 17"/>
          <p:cNvSpPr/>
          <p:nvPr/>
        </p:nvSpPr>
        <p:spPr>
          <a:xfrm>
            <a:off x="6778671" y="2954197"/>
            <a:ext cx="1714512" cy="834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18"/>
          <p:cNvSpPr/>
          <p:nvPr/>
        </p:nvSpPr>
        <p:spPr>
          <a:xfrm>
            <a:off x="2635267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2" name="Rounded Rectangle 19"/>
          <p:cNvSpPr/>
          <p:nvPr/>
        </p:nvSpPr>
        <p:spPr>
          <a:xfrm>
            <a:off x="4706969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3" name="Rounded Rectangle 20"/>
          <p:cNvSpPr/>
          <p:nvPr/>
        </p:nvSpPr>
        <p:spPr>
          <a:xfrm>
            <a:off x="6778671" y="4221088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4" name="Rounded Rectangle 18"/>
          <p:cNvSpPr/>
          <p:nvPr/>
        </p:nvSpPr>
        <p:spPr>
          <a:xfrm>
            <a:off x="3644923" y="4944992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Gestión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Recursos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Humanos</a:t>
            </a:r>
            <a:endParaRPr lang="es-PE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20"/>
          <p:cNvSpPr/>
          <p:nvPr/>
        </p:nvSpPr>
        <p:spPr>
          <a:xfrm>
            <a:off x="5921415" y="4944992"/>
            <a:ext cx="171451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latin typeface="Calibri" pitchFamily="34" charset="0"/>
                <a:cs typeface="Calibri" pitchFamily="34" charset="0"/>
              </a:rPr>
              <a:t>Gestión de Control de Pagos</a:t>
            </a:r>
            <a:endParaRPr lang="es-PE" sz="12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75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6329362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100" b="1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Objetivos del </a:t>
            </a:r>
            <a:r>
              <a:rPr lang="es-ES" sz="2100" b="1" dirty="0" smtClean="0"/>
              <a:t>Proyecto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ES" sz="2100" b="1" dirty="0" smtClean="0"/>
              <a:t>Hitos</a:t>
            </a:r>
            <a:endParaRPr lang="es-ES" sz="2100" b="1" dirty="0" smtClean="0"/>
          </a:p>
          <a:p>
            <a:pPr>
              <a:lnSpc>
                <a:spcPct val="150000"/>
              </a:lnSpc>
            </a:pPr>
            <a:r>
              <a:rPr lang="es-ES" sz="2100" b="1" dirty="0" smtClean="0"/>
              <a:t>Indicadores de Éxito</a:t>
            </a:r>
          </a:p>
          <a:p>
            <a:pPr>
              <a:lnSpc>
                <a:spcPct val="150000"/>
              </a:lnSpc>
            </a:pPr>
            <a:r>
              <a:rPr lang="es-PE" sz="2100" b="1" dirty="0" smtClean="0"/>
              <a:t>Riesgos</a:t>
            </a:r>
          </a:p>
          <a:p>
            <a:pPr>
              <a:lnSpc>
                <a:spcPct val="150000"/>
              </a:lnSpc>
            </a:pPr>
            <a:r>
              <a:rPr lang="es-PE" sz="2100" b="1" dirty="0" smtClean="0"/>
              <a:t>Avance</a:t>
            </a:r>
          </a:p>
          <a:p>
            <a:pPr>
              <a:lnSpc>
                <a:spcPct val="150000"/>
              </a:lnSpc>
            </a:pPr>
            <a:r>
              <a:rPr lang="en-US" sz="2100" b="1" dirty="0" err="1" smtClean="0"/>
              <a:t>Avance</a:t>
            </a:r>
            <a:r>
              <a:rPr lang="en-US" sz="2100" b="1" dirty="0" smtClean="0"/>
              <a:t> – 27 de </a:t>
            </a:r>
            <a:r>
              <a:rPr lang="en-US" sz="2100" b="1" dirty="0" err="1" smtClean="0"/>
              <a:t>Abril</a:t>
            </a:r>
            <a:r>
              <a:rPr lang="en-US" sz="2100" b="1" dirty="0" smtClean="0"/>
              <a:t> </a:t>
            </a:r>
            <a:endParaRPr lang="es-PE" sz="2100" b="1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2060848"/>
            <a:ext cx="44180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76764"/>
              </p:ext>
            </p:extLst>
          </p:nvPr>
        </p:nvGraphicFramePr>
        <p:xfrm>
          <a:off x="1115616" y="2276871"/>
          <a:ext cx="7056784" cy="2858691"/>
        </p:xfrm>
        <a:graphic>
          <a:graphicData uri="http://schemas.openxmlformats.org/drawingml/2006/table">
            <a:tbl>
              <a:tblPr/>
              <a:tblGrid>
                <a:gridCol w="795682"/>
                <a:gridCol w="1043517"/>
                <a:gridCol w="1043517"/>
                <a:gridCol w="1043517"/>
                <a:gridCol w="1043517"/>
                <a:gridCol w="1043517"/>
                <a:gridCol w="1043517"/>
              </a:tblGrid>
              <a:tr h="2598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59881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81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41022"/>
              </p:ext>
            </p:extLst>
          </p:nvPr>
        </p:nvGraphicFramePr>
        <p:xfrm>
          <a:off x="755574" y="1823432"/>
          <a:ext cx="7848874" cy="4053840"/>
        </p:xfrm>
        <a:graphic>
          <a:graphicData uri="http://schemas.openxmlformats.org/drawingml/2006/table">
            <a:tbl>
              <a:tblPr/>
              <a:tblGrid>
                <a:gridCol w="884992"/>
                <a:gridCol w="1160647"/>
                <a:gridCol w="1160647"/>
                <a:gridCol w="1160647"/>
                <a:gridCol w="1160647"/>
                <a:gridCol w="1160647"/>
                <a:gridCol w="1160647"/>
              </a:tblGrid>
              <a:tr h="247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52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177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Proyecto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49187"/>
              </p:ext>
            </p:extLst>
          </p:nvPr>
        </p:nvGraphicFramePr>
        <p:xfrm>
          <a:off x="683569" y="2165721"/>
          <a:ext cx="8136903" cy="3319233"/>
        </p:xfrm>
        <a:graphic>
          <a:graphicData uri="http://schemas.openxmlformats.org/drawingml/2006/table">
            <a:tbl>
              <a:tblPr/>
              <a:tblGrid>
                <a:gridCol w="4830234"/>
                <a:gridCol w="1038140"/>
                <a:gridCol w="1191939"/>
                <a:gridCol w="1076590"/>
              </a:tblGrid>
              <a:tr h="261861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ARTEFACTOS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Mapa de Procesos – Objetivos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2.25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Arquitectura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Matriz de Asignación de Responsabilidades (RAM)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Stakeholders Empresariales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Modelo de Dominio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Reglas de Negocio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Mapeo Entidad – Proceso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Priorización de Procesos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Priorización de Entidades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Descomposición Funcional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Ciclo 2011-1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43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- </a:t>
            </a:r>
            <a:r>
              <a:rPr lang="en-US" dirty="0" err="1" smtClean="0"/>
              <a:t>Proyecto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75587"/>
              </p:ext>
            </p:extLst>
          </p:nvPr>
        </p:nvGraphicFramePr>
        <p:xfrm>
          <a:off x="971601" y="2335510"/>
          <a:ext cx="7200799" cy="2533650"/>
        </p:xfrm>
        <a:graphic>
          <a:graphicData uri="http://schemas.openxmlformats.org/drawingml/2006/table">
            <a:tbl>
              <a:tblPr/>
              <a:tblGrid>
                <a:gridCol w="4274544"/>
                <a:gridCol w="918708"/>
                <a:gridCol w="1054813"/>
                <a:gridCol w="952734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ARTEFACTOS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Cartera de Proyectos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Portafolio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Programas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Definición de Proyectos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Especificaciones de Interfaces de Usuario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Prototipos Navegables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Ciclo 2011-2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AVANCE TOTAL DEL PROYECTO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919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786182" y="5572140"/>
            <a:ext cx="4314828" cy="6446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PE" dirty="0" smtClean="0"/>
              <a:t>¿Preguntas?</a:t>
            </a:r>
            <a:endParaRPr lang="es-E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2227-3C10-4A5E-B65E-AE6C2E09572A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43504" y="5570426"/>
            <a:ext cx="2171688" cy="787532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Gracias</a:t>
            </a:r>
            <a:endParaRPr lang="es-ES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E0-01BB-4A05-B823-E3D433840557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allinside.com/fotos/1292969939fe-y-alegria-salario-pago-venezuela-encarte-mundo%5B1%5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9"/>
          <a:stretch/>
        </p:blipFill>
        <p:spPr bwMode="auto">
          <a:xfrm>
            <a:off x="288032" y="2636912"/>
            <a:ext cx="269979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0" y="1484784"/>
            <a:ext cx="5688632" cy="4824536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/>
              <a:t>El </a:t>
            </a:r>
            <a:r>
              <a:rPr lang="es-PE" sz="1800" b="1" dirty="0">
                <a:solidFill>
                  <a:srgbClr val="FFC000"/>
                </a:solidFill>
              </a:rPr>
              <a:t>Movimiento de Fe y Alegría en Perú</a:t>
            </a:r>
            <a:r>
              <a:rPr lang="es-PE" sz="1800" dirty="0"/>
              <a:t> fue fundado en 1965; sin embargo, inicia sus labores en 1966 con cinco colegios en funcionamiento ubicados en las zonas más necesitadas de Lima, teniendo como principal objetivo: </a:t>
            </a:r>
            <a:r>
              <a:rPr lang="es-PE" sz="1800" b="1" dirty="0">
                <a:solidFill>
                  <a:srgbClr val="FFC000"/>
                </a:solidFill>
              </a:rPr>
              <a:t>“educación integral de calidad para los sectores marginales”.  </a:t>
            </a:r>
            <a:r>
              <a:rPr lang="es-PE" sz="1800" dirty="0"/>
              <a:t>Es en este sentido, que esta organización ha ido creciendo y no sólo por esfuerzo propio, sino porque muchos peruanos se han ido aunando a esta misión y a través de distintos medios han hecho posible que la educación impartida por esta organización siga llegando a más niños y adolescentes con </a:t>
            </a:r>
            <a:endParaRPr lang="es-PE" sz="1800" dirty="0" smtClean="0"/>
          </a:p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 smtClean="0"/>
              <a:t>recursos </a:t>
            </a:r>
            <a:r>
              <a:rPr lang="es-PE" sz="1800" dirty="0"/>
              <a:t>insuficientes para tal fin</a:t>
            </a:r>
            <a:r>
              <a:rPr lang="es-PE" sz="1800" dirty="0" smtClean="0"/>
              <a:t>.</a:t>
            </a:r>
            <a:endParaRPr lang="es-PE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8855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  <p:pic>
        <p:nvPicPr>
          <p:cNvPr id="7170" name="Picture 2" descr="http://feyalegria78.files.wordpress.com/2010/03/fe-y-alegri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44005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6083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 smtClean="0"/>
              <a:t>                             		     Actualmente </a:t>
            </a:r>
            <a:r>
              <a:rPr lang="es-PE" sz="1800" dirty="0"/>
              <a:t>la Oficina Central de Fe y Alegría Perú </a:t>
            </a:r>
            <a:r>
              <a:rPr lang="es-PE" sz="1800" dirty="0" smtClean="0"/>
              <a:t>			        realiza </a:t>
            </a:r>
            <a:r>
              <a:rPr lang="es-PE" sz="1800" dirty="0"/>
              <a:t>todos sus procesos de manera manual y </a:t>
            </a:r>
            <a:r>
              <a:rPr lang="es-PE" sz="1800" dirty="0" smtClean="0"/>
              <a:t>			       mecánica</a:t>
            </a:r>
            <a:r>
              <a:rPr lang="es-PE" sz="1800" dirty="0"/>
              <a:t>, a excepción del </a:t>
            </a:r>
            <a:r>
              <a:rPr lang="es-PE" sz="1800" b="1" dirty="0">
                <a:solidFill>
                  <a:srgbClr val="FFC000"/>
                </a:solidFill>
              </a:rPr>
              <a:t>Departamento de </a:t>
            </a:r>
            <a:r>
              <a:rPr lang="es-PE" sz="1800" b="1" dirty="0" smtClean="0">
                <a:solidFill>
                  <a:srgbClr val="FFC000"/>
                </a:solidFill>
              </a:rPr>
              <a:t>			  </a:t>
            </a:r>
            <a:r>
              <a:rPr lang="es-PE" sz="1800" b="1" dirty="0" smtClean="0"/>
              <a:t>Administración</a:t>
            </a:r>
            <a:r>
              <a:rPr lang="es-PE" sz="1800" dirty="0"/>
              <a:t>, que hace uso de un  software que </a:t>
            </a:r>
            <a:r>
              <a:rPr lang="es-PE" sz="1800" dirty="0" smtClean="0"/>
              <a:t>			permite </a:t>
            </a:r>
            <a:r>
              <a:rPr lang="es-PE" sz="1800" dirty="0"/>
              <a:t>realizar operaciones contables. Sin embargo, no </a:t>
            </a:r>
            <a:r>
              <a:rPr lang="es-PE" sz="1800" dirty="0" smtClean="0"/>
              <a:t>		    poseen </a:t>
            </a:r>
            <a:r>
              <a:rPr lang="es-PE" sz="1800" dirty="0"/>
              <a:t>un sistema de información que contemple y soporte a todos los procesos de la Organización; y que garantice </a:t>
            </a:r>
            <a:r>
              <a:rPr lang="es-PE" sz="1800" b="1" dirty="0">
                <a:solidFill>
                  <a:srgbClr val="FFC000"/>
                </a:solidFill>
              </a:rPr>
              <a:t>la integridad de la </a:t>
            </a:r>
            <a:r>
              <a:rPr lang="es-PE" sz="1800" b="1" dirty="0"/>
              <a:t>información a través de todo el flujo.</a:t>
            </a:r>
            <a:r>
              <a:rPr lang="es-PE" sz="1800" dirty="0"/>
              <a:t> Esto ha producido un exceso de tiempo para cumplir con las actividades cotidianas y que se vuelvan ineficientes.</a:t>
            </a:r>
          </a:p>
          <a:p>
            <a:pPr algn="just">
              <a:lnSpc>
                <a:spcPct val="150000"/>
              </a:lnSpc>
            </a:pP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3074399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Descripción del Proyecto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875596"/>
            <a:ext cx="85689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>
                <a:latin typeface="Calibri" pitchFamily="34" charset="0"/>
                <a:cs typeface="Calibri" pitchFamily="34" charset="0"/>
              </a:rPr>
              <a:t>El proyecto consiste </a:t>
            </a:r>
            <a:r>
              <a:rPr lang="es-PE" b="1" dirty="0" smtClean="0">
                <a:latin typeface="Calibri" pitchFamily="34" charset="0"/>
                <a:cs typeface="Calibri" pitchFamily="34" charset="0"/>
              </a:rPr>
              <a:t>en: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Modelar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los procesos de las áreas de Administración, Contabilidad y Logística de la Oficina Central de Fe y Alegría Perú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Integrarlo </a:t>
            </a:r>
            <a:r>
              <a:rPr lang="es-PE" dirty="0">
                <a:latin typeface="Calibri" pitchFamily="34" charset="0"/>
                <a:cs typeface="Calibri" pitchFamily="34" charset="0"/>
              </a:rPr>
              <a:t>al modelado previamente realizado en la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Tesis “Modelo de Negocios Empresarial de la Oficina Central Fe y Alegría” </a:t>
            </a:r>
            <a:r>
              <a:rPr lang="es-PE" dirty="0">
                <a:latin typeface="Calibri" pitchFamily="34" charset="0"/>
                <a:cs typeface="Calibri" pitchFamily="34" charset="0"/>
              </a:rPr>
              <a:t>de los Ingenieros Nelly Chang Chong y Miguel Concha </a:t>
            </a:r>
            <a:r>
              <a:rPr lang="es-PE" dirty="0" smtClean="0">
                <a:latin typeface="Calibri" pitchFamily="34" charset="0"/>
                <a:cs typeface="Calibri" pitchFamily="34" charset="0"/>
              </a:rPr>
              <a:t>Álvarez.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Obtener </a:t>
            </a:r>
            <a:r>
              <a:rPr lang="es-PE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la Arquitectura de Negocios de la Oficina Central de Fe y Alegría Perú.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dirty="0" smtClean="0">
                <a:latin typeface="Calibri" pitchFamily="34" charset="0"/>
                <a:cs typeface="Calibri" pitchFamily="34" charset="0"/>
              </a:rPr>
              <a:t>Desarrollar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una propuesta de automatización que apoye a los </a:t>
            </a:r>
            <a:r>
              <a:rPr lang="es-PE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procesos </a:t>
            </a:r>
            <a:r>
              <a:rPr lang="es-PE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Oficina.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samcvwNbY_o/TK0V-cuAxYI/AAAAAAAAATM/MS6H6CY1KSk/s1600/MatBenefit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/>
          <a:stretch/>
        </p:blipFill>
        <p:spPr bwMode="auto">
          <a:xfrm>
            <a:off x="6125347" y="1844824"/>
            <a:ext cx="301865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Beneficios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1683345"/>
            <a:ext cx="7056784" cy="4625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Es necesaria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la elaboración de una Arquitectura de Negocio, en donde se pueda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contemplar todos los procesos de la Organización, analizarlos y ver cuáles se podrían mejorar.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Agilizar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actividades que pueden realizarse en un menor tiempo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, lo cual le permitiría a la Oficina Central enfocarse en la Gestión Educativa de los Colegios de Fe y Alegría y sus Instituciones Rurales y no en los procesos internos de la empresa.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Al realizar una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Propuesta de Automatización, </a:t>
            </a: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el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cliente podrá aprobar o reprobar esta propuesta.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 Esto evitará que la empresa realice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 gasto de tiempo, y recursos. </a:t>
            </a:r>
          </a:p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49584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19458" name="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1945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17D3B2-E2D4-4398-96B9-7B920911A85A}" type="slidenum">
              <a:rPr lang="es-PE" smtClean="0"/>
              <a:pPr/>
              <a:t>7</a:t>
            </a:fld>
            <a:endParaRPr lang="es-PE" dirty="0" smtClean="0"/>
          </a:p>
        </p:txBody>
      </p:sp>
      <p:pic>
        <p:nvPicPr>
          <p:cNvPr id="1026" name="Picture 2" descr="http://4.bp.blogspot.com/_RjrWzC6tI14/S9ldgGSloyI/AAAAAAAAEu8/HuswiTZB7Mk/s1600/objetiv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3" r="13310"/>
          <a:stretch/>
        </p:blipFill>
        <p:spPr bwMode="auto">
          <a:xfrm>
            <a:off x="190400" y="2924944"/>
            <a:ext cx="171730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2 Marcador de contenido"/>
          <p:cNvSpPr>
            <a:spLocks noGrp="1"/>
          </p:cNvSpPr>
          <p:nvPr>
            <p:ph idx="1"/>
          </p:nvPr>
        </p:nvSpPr>
        <p:spPr>
          <a:xfrm>
            <a:off x="1439590" y="1268760"/>
            <a:ext cx="7596906" cy="485775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endParaRPr lang="es-ES" sz="1800" b="1" dirty="0" smtClean="0"/>
          </a:p>
          <a:p>
            <a:pPr marL="119062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OG</a:t>
            </a:r>
            <a:r>
              <a:rPr lang="es-ES" sz="1800" b="1" dirty="0">
                <a:solidFill>
                  <a:srgbClr val="FFC000"/>
                </a:solidFill>
              </a:rPr>
              <a:t>.</a:t>
            </a:r>
            <a:r>
              <a:rPr lang="es-ES" sz="1800" dirty="0">
                <a:solidFill>
                  <a:srgbClr val="FFC000"/>
                </a:solidFill>
              </a:rPr>
              <a:t>   </a:t>
            </a:r>
            <a:r>
              <a:rPr lang="es-ES" sz="1800" dirty="0"/>
              <a:t>Elaborar la Arquitectura de Negocios y una propuesta de automatización para la Oficina Central de Fe y Alegría Perú. </a:t>
            </a:r>
            <a:endParaRPr lang="es-PE" sz="1800" dirty="0"/>
          </a:p>
          <a:p>
            <a:pPr lvl="0" algn="just">
              <a:spcAft>
                <a:spcPts val="600"/>
              </a:spcAft>
            </a:pPr>
            <a:endParaRPr lang="es-ES" sz="1800" b="1" dirty="0" smtClean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OE1</a:t>
            </a:r>
            <a:r>
              <a:rPr lang="es-ES" sz="1800" b="1" dirty="0" smtClean="0"/>
              <a:t>.</a:t>
            </a:r>
            <a:r>
              <a:rPr lang="es-ES" sz="1800" dirty="0" smtClean="0"/>
              <a:t> Completar </a:t>
            </a:r>
            <a:r>
              <a:rPr lang="es-ES" sz="1800" dirty="0"/>
              <a:t>el modelado de los Macroprocesos de Planificación, Contabilidad y Presupuesto, Gestión de Abastecimiento, </a:t>
            </a:r>
            <a:r>
              <a:rPr lang="es-ES" sz="1800" dirty="0" smtClean="0"/>
              <a:t> </a:t>
            </a:r>
            <a:r>
              <a:rPr lang="es-ES" sz="1800" dirty="0"/>
              <a:t>Gestión de Obras </a:t>
            </a:r>
            <a:r>
              <a:rPr lang="es-ES" sz="1800" dirty="0" smtClean="0"/>
              <a:t>Civiles y Gestión de Recursos Humanos.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OE2</a:t>
            </a:r>
            <a:r>
              <a:rPr lang="es-ES" sz="1800" b="1" dirty="0" smtClean="0"/>
              <a:t>. </a:t>
            </a:r>
            <a:r>
              <a:rPr lang="es-ES" sz="1800" dirty="0" smtClean="0"/>
              <a:t>Integrar </a:t>
            </a:r>
            <a:r>
              <a:rPr lang="es-ES" sz="1800" dirty="0"/>
              <a:t>los nuevos procesos definidos con los que fueron desarrollados en el Proyecto de Tesis “Modelo de Negocios Empresarial de la Oficina Central Fe y Alegría”.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OE3</a:t>
            </a:r>
            <a:r>
              <a:rPr lang="es-ES" sz="1800" b="1" dirty="0" smtClean="0"/>
              <a:t>.</a:t>
            </a:r>
            <a:r>
              <a:rPr lang="es-ES" sz="1800" dirty="0" smtClean="0"/>
              <a:t> Desarrollar </a:t>
            </a:r>
            <a:r>
              <a:rPr lang="es-ES" sz="1800" dirty="0"/>
              <a:t>la Definición del Portafolio de Proyectos para la Oficina Central de Fe y Alegría Perú.</a:t>
            </a:r>
            <a:endParaRPr lang="es-PE" sz="1800" dirty="0"/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OE4</a:t>
            </a:r>
            <a:r>
              <a:rPr lang="es-ES" sz="1800" b="1" dirty="0" smtClean="0"/>
              <a:t>. </a:t>
            </a:r>
            <a:r>
              <a:rPr lang="es-ES" sz="1800" dirty="0" smtClean="0"/>
              <a:t>Desarrollar </a:t>
            </a:r>
            <a:r>
              <a:rPr lang="es-ES" sz="1800" dirty="0"/>
              <a:t>una propuesta de automatización de los procesos de la Oficina Central de Fe y Alegría Perú</a:t>
            </a:r>
            <a:r>
              <a:rPr lang="es-ES" sz="1800" dirty="0" smtClean="0"/>
              <a:t>.</a:t>
            </a:r>
            <a:endParaRPr lang="es-PE" sz="1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80026"/>
              </p:ext>
            </p:extLst>
          </p:nvPr>
        </p:nvGraphicFramePr>
        <p:xfrm>
          <a:off x="251520" y="1726172"/>
          <a:ext cx="8280920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0920"/>
              </a:tblGrid>
              <a:tr h="3503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b="1" i="0" dirty="0">
                          <a:solidFill>
                            <a:schemeClr val="tx1"/>
                          </a:solidFill>
                          <a:effectLst/>
                        </a:rPr>
                        <a:t>La actualización y/o desarrollo de los siguientes documentos del Modelo de Negocios Empresarial (EBM</a:t>
                      </a:r>
                      <a:r>
                        <a:rPr lang="es-ES" sz="1800" b="1" i="0" dirty="0" smtClean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8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Mapa de Procesos – Objetivos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Definición  de Procesos</a:t>
                      </a:r>
                      <a:endParaRPr lang="es-PE" sz="1800" b="0" i="0" spc="-2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Arquitectura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Matriz de Asignación de Responsabilidades (RAM)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Stakeholders Empresariales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Dominio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graphicFrame>
        <p:nvGraphicFramePr>
          <p:cNvPr id="7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39401"/>
              </p:ext>
            </p:extLst>
          </p:nvPr>
        </p:nvGraphicFramePr>
        <p:xfrm>
          <a:off x="5364088" y="3598380"/>
          <a:ext cx="3384376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</a:tblGrid>
              <a:tr h="3503028">
                <a:tc>
                  <a:txBody>
                    <a:bodyPr/>
                    <a:lstStyle/>
                    <a:p>
                      <a:pPr marL="784225" lvl="0" indent="-342900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Reglas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Negocio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Mapeo Entidad – Proceso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Entidades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Descomposición Funcional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71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30576"/>
              </p:ext>
            </p:extLst>
          </p:nvPr>
        </p:nvGraphicFramePr>
        <p:xfrm>
          <a:off x="395536" y="2184256"/>
          <a:ext cx="8342584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2584"/>
              </a:tblGrid>
              <a:tr h="8651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1" spc="-25" dirty="0">
                          <a:solidFill>
                            <a:schemeClr val="tx1"/>
                          </a:solidFill>
                          <a:effectLst/>
                        </a:rPr>
                        <a:t>La Definición del Portafolio de Proyectos:</a:t>
                      </a:r>
                      <a:endParaRPr lang="es-PE" sz="18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Cartera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Portafolio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Programas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  <a:tr h="2577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Elaboración de Especificaciones de Interfaces de Usuario y Prototipos Navegables.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25727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1502</Words>
  <Application>Microsoft Office PowerPoint</Application>
  <PresentationFormat>Presentación en pantalla (4:3)</PresentationFormat>
  <Paragraphs>402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sigcol2</vt:lpstr>
      <vt:lpstr>Arquitectura de Negocios y Propuesta de Automatización para la Oficina Central de Fe y Alegría Perú</vt:lpstr>
      <vt:lpstr>Agenda</vt:lpstr>
      <vt:lpstr>Movimiento Fe y Alegría Perú</vt:lpstr>
      <vt:lpstr>Situación Actual de la Oficina</vt:lpstr>
      <vt:lpstr>Descripción del Proyecto</vt:lpstr>
      <vt:lpstr>Beneficios del Proyecto</vt:lpstr>
      <vt:lpstr>Objetivos</vt:lpstr>
      <vt:lpstr>Alcance</vt:lpstr>
      <vt:lpstr>Alcance</vt:lpstr>
      <vt:lpstr>Hitos</vt:lpstr>
      <vt:lpstr>Indicadores de éxito</vt:lpstr>
      <vt:lpstr>Riesgos</vt:lpstr>
      <vt:lpstr>Avance Presentado</vt:lpstr>
      <vt:lpstr>Actas de Reunión</vt:lpstr>
      <vt:lpstr>Actas de Reunión</vt:lpstr>
      <vt:lpstr>Nuevos Procesos</vt:lpstr>
      <vt:lpstr>Nuevos Procesos</vt:lpstr>
      <vt:lpstr>Avance  - 27 de Abril</vt:lpstr>
      <vt:lpstr>Mapa de Procesos</vt:lpstr>
      <vt:lpstr>Porcentaje de Avance - Procesos</vt:lpstr>
      <vt:lpstr>Porcentaje de Avance - Procesos</vt:lpstr>
      <vt:lpstr>Porcentaje de Avance - Proyecto</vt:lpstr>
      <vt:lpstr>Porcentaje de Avance - Proyecto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279</cp:revision>
  <dcterms:created xsi:type="dcterms:W3CDTF">2008-07-20T21:53:13Z</dcterms:created>
  <dcterms:modified xsi:type="dcterms:W3CDTF">2011-04-26T23:44:33Z</dcterms:modified>
</cp:coreProperties>
</file>