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5.svg" ContentType="image/svg+xml"/>
  <Override PartName="/ppt/media/image16.svg" ContentType="image/svg+xml"/>
  <Override PartName="/ppt/media/image17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80" r:id="rId7"/>
    <p:sldId id="269" r:id="rId8"/>
    <p:sldId id="282" r:id="rId9"/>
    <p:sldId id="274" r:id="rId10"/>
    <p:sldId id="305" r:id="rId11"/>
    <p:sldId id="281" r:id="rId12"/>
    <p:sldId id="283" r:id="rId13"/>
    <p:sldId id="270" r:id="rId14"/>
    <p:sldId id="261" r:id="rId15"/>
    <p:sldId id="296" r:id="rId16"/>
    <p:sldId id="297" r:id="rId17"/>
    <p:sldId id="298" r:id="rId18"/>
    <p:sldId id="301" r:id="rId19"/>
    <p:sldId id="300" r:id="rId20"/>
    <p:sldId id="299" r:id="rId21"/>
    <p:sldId id="288" r:id="rId22"/>
    <p:sldId id="304" r:id="rId23"/>
    <p:sldId id="302" r:id="rId24"/>
    <p:sldId id="303" r:id="rId25"/>
    <p:sldId id="271" r:id="rId26"/>
    <p:sldId id="276" r:id="rId27"/>
    <p:sldId id="272" r:id="rId28"/>
    <p:sldId id="277" r:id="rId29"/>
    <p:sldId id="267" r:id="rId30"/>
  </p:sldIdLst>
  <p:sldSz cx="17555845" cy="9875520"/>
  <p:notesSz cx="9875520" cy="1755584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sz="quarter"/>
          </p:nvPr>
        </p:nvSpPr>
        <p:spPr>
          <a:xfrm>
            <a:off x="953304" y="7548207"/>
            <a:ext cx="7626429" cy="6175806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5.png"/><Relationship Id="rId7" Type="http://schemas.openxmlformats.org/officeDocument/2006/relationships/image" Target="../media/image3.svg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5.svg"/><Relationship Id="rId10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6.png"/><Relationship Id="rId4" Type="http://schemas.openxmlformats.org/officeDocument/2006/relationships/image" Target="../media/image14.svg"/><Relationship Id="rId3" Type="http://schemas.openxmlformats.org/officeDocument/2006/relationships/image" Target="../media/image15.png"/><Relationship Id="rId2" Type="http://schemas.openxmlformats.org/officeDocument/2006/relationships/image" Target="../media/image13.sv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12.svg"/><Relationship Id="rId7" Type="http://schemas.openxmlformats.org/officeDocument/2006/relationships/image" Target="../media/image13.png"/><Relationship Id="rId6" Type="http://schemas.openxmlformats.org/officeDocument/2006/relationships/image" Target="../media/image11.svg"/><Relationship Id="rId5" Type="http://schemas.openxmlformats.org/officeDocument/2006/relationships/image" Target="../media/image12.png"/><Relationship Id="rId4" Type="http://schemas.openxmlformats.org/officeDocument/2006/relationships/image" Target="../media/image17.svg"/><Relationship Id="rId3" Type="http://schemas.openxmlformats.org/officeDocument/2006/relationships/image" Target="../media/image27.png"/><Relationship Id="rId2" Type="http://schemas.openxmlformats.org/officeDocument/2006/relationships/image" Target="../media/image16.svg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9.svg"/><Relationship Id="rId7" Type="http://schemas.openxmlformats.org/officeDocument/2006/relationships/image" Target="../media/image10.png"/><Relationship Id="rId6" Type="http://schemas.openxmlformats.org/officeDocument/2006/relationships/image" Target="../media/image8.svg"/><Relationship Id="rId5" Type="http://schemas.openxmlformats.org/officeDocument/2006/relationships/image" Target="../media/image9.png"/><Relationship Id="rId4" Type="http://schemas.openxmlformats.org/officeDocument/2006/relationships/image" Target="../media/image7.svg"/><Relationship Id="rId3" Type="http://schemas.openxmlformats.org/officeDocument/2006/relationships/image" Target="../media/image8.png"/><Relationship Id="rId2" Type="http://schemas.openxmlformats.org/officeDocument/2006/relationships/image" Target="../media/image6.sv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2.svg"/><Relationship Id="rId13" Type="http://schemas.openxmlformats.org/officeDocument/2006/relationships/image" Target="../media/image13.png"/><Relationship Id="rId12" Type="http://schemas.openxmlformats.org/officeDocument/2006/relationships/image" Target="../media/image11.svg"/><Relationship Id="rId11" Type="http://schemas.openxmlformats.org/officeDocument/2006/relationships/image" Target="../media/image12.png"/><Relationship Id="rId10" Type="http://schemas.openxmlformats.org/officeDocument/2006/relationships/image" Target="../media/image10.svg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6.png"/><Relationship Id="rId4" Type="http://schemas.openxmlformats.org/officeDocument/2006/relationships/image" Target="../media/image14.svg"/><Relationship Id="rId3" Type="http://schemas.openxmlformats.org/officeDocument/2006/relationships/image" Target="../media/image15.png"/><Relationship Id="rId2" Type="http://schemas.openxmlformats.org/officeDocument/2006/relationships/image" Target="../media/image13.svg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6.png"/><Relationship Id="rId4" Type="http://schemas.openxmlformats.org/officeDocument/2006/relationships/image" Target="../media/image14.svg"/><Relationship Id="rId3" Type="http://schemas.openxmlformats.org/officeDocument/2006/relationships/image" Target="../media/image15.png"/><Relationship Id="rId2" Type="http://schemas.openxmlformats.org/officeDocument/2006/relationships/image" Target="../media/image13.svg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4.svg"/><Relationship Id="rId7" Type="http://schemas.openxmlformats.org/officeDocument/2006/relationships/image" Target="../media/image5.png"/><Relationship Id="rId6" Type="http://schemas.openxmlformats.org/officeDocument/2006/relationships/image" Target="../media/image3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3" Type="http://schemas.openxmlformats.org/officeDocument/2006/relationships/image" Target="../media/image3.png"/><Relationship Id="rId2" Type="http://schemas.openxmlformats.org/officeDocument/2006/relationships/image" Target="../media/image1.svg"/><Relationship Id="rId16" Type="http://schemas.openxmlformats.org/officeDocument/2006/relationships/notesSlide" Target="../notesSlides/notesSlide10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9.svg"/><Relationship Id="rId13" Type="http://schemas.openxmlformats.org/officeDocument/2006/relationships/image" Target="../media/image10.png"/><Relationship Id="rId12" Type="http://schemas.openxmlformats.org/officeDocument/2006/relationships/image" Target="../media/image8.svg"/><Relationship Id="rId11" Type="http://schemas.openxmlformats.org/officeDocument/2006/relationships/image" Target="../media/image9.png"/><Relationship Id="rId10" Type="http://schemas.openxmlformats.org/officeDocument/2006/relationships/image" Target="../media/image5.sv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6.png"/><Relationship Id="rId4" Type="http://schemas.openxmlformats.org/officeDocument/2006/relationships/image" Target="../media/image14.svg"/><Relationship Id="rId3" Type="http://schemas.openxmlformats.org/officeDocument/2006/relationships/image" Target="../media/image15.png"/><Relationship Id="rId2" Type="http://schemas.openxmlformats.org/officeDocument/2006/relationships/image" Target="../media/image13.svg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6.png"/><Relationship Id="rId4" Type="http://schemas.openxmlformats.org/officeDocument/2006/relationships/image" Target="../media/image14.svg"/><Relationship Id="rId3" Type="http://schemas.openxmlformats.org/officeDocument/2006/relationships/image" Target="../media/image15.png"/><Relationship Id="rId2" Type="http://schemas.openxmlformats.org/officeDocument/2006/relationships/image" Target="../media/image13.sv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589" y="0"/>
            <a:ext cx="17584069" cy="993507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4944" y="1268565"/>
            <a:ext cx="15426591" cy="733839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2676328"/>
            <a:ext cx="17584069" cy="4582424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2734936" y="2491807"/>
            <a:ext cx="4951466" cy="4951466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3438357" y="2491807"/>
            <a:ext cx="4951466" cy="4951466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949205" y="2491807"/>
            <a:ext cx="4951466" cy="4951466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45785" y="2491807"/>
            <a:ext cx="4951466" cy="4951466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18289" y="953314"/>
            <a:ext cx="1147491" cy="805539"/>
          </a:xfrm>
          <a:prstGeom prst="rect">
            <a:avLst/>
          </a:prstGeom>
        </p:spPr>
      </p:pic>
      <p:sp>
        <p:nvSpPr>
          <p:cNvPr id="10" name="Text 0"/>
          <p:cNvSpPr/>
          <p:nvPr/>
        </p:nvSpPr>
        <p:spPr>
          <a:xfrm>
            <a:off x="2687023" y="3542158"/>
            <a:ext cx="12154662" cy="1737079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zh-CN" altLang="en-US" sz="9000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编译原理大作业答辩</a:t>
            </a:r>
            <a:endParaRPr lang="en-US" sz="3000" dirty="0"/>
          </a:p>
        </p:txBody>
      </p:sp>
      <p:sp>
        <p:nvSpPr>
          <p:cNvPr id="11" name="Text 1"/>
          <p:cNvSpPr/>
          <p:nvPr/>
        </p:nvSpPr>
        <p:spPr>
          <a:xfrm>
            <a:off x="2687023" y="5149211"/>
            <a:ext cx="12154662" cy="70942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endParaRPr lang="en-US" sz="3000" dirty="0"/>
          </a:p>
        </p:txBody>
      </p:sp>
      <p:sp>
        <p:nvSpPr>
          <p:cNvPr id="12" name="Text 2"/>
          <p:cNvSpPr/>
          <p:nvPr/>
        </p:nvSpPr>
        <p:spPr>
          <a:xfrm>
            <a:off x="2687023" y="5862317"/>
            <a:ext cx="12154662" cy="99187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zh-CN" altLang="en-US" sz="2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小组成员：</a:t>
            </a:r>
            <a:endParaRPr lang="en-US" sz="2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21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汇报人</a:t>
            </a:r>
            <a:r>
              <a:rPr lang="en-US" sz="2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： </a:t>
            </a:r>
            <a:r>
              <a:rPr lang="en-US" sz="21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导师</a:t>
            </a:r>
            <a:r>
              <a:rPr lang="en-US" sz="2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：</a:t>
            </a:r>
            <a:endParaRPr lang="en-US" sz="3000" dirty="0"/>
          </a:p>
        </p:txBody>
      </p:sp>
      <p:sp>
        <p:nvSpPr>
          <p:cNvPr id="15" name="Text 3"/>
          <p:cNvSpPr/>
          <p:nvPr/>
        </p:nvSpPr>
        <p:spPr>
          <a:xfrm>
            <a:off x="3051590" y="4275315"/>
            <a:ext cx="440981" cy="44098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8" name="Text 4"/>
          <p:cNvSpPr/>
          <p:nvPr/>
        </p:nvSpPr>
        <p:spPr>
          <a:xfrm>
            <a:off x="13737204" y="4236068"/>
            <a:ext cx="440981" cy="44098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216" y="2273300"/>
            <a:ext cx="4077053" cy="5245100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>
            <a:off x="278296" y="6506817"/>
            <a:ext cx="2888974" cy="1298713"/>
          </a:xfrm>
          <a:prstGeom prst="flowChartProces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736" y="5228635"/>
            <a:ext cx="8929231" cy="132159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0241" y="2119999"/>
            <a:ext cx="2305166" cy="771962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537" y="3168900"/>
            <a:ext cx="4474024" cy="189782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289736" y="2525938"/>
            <a:ext cx="2262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测试文件：</a:t>
            </a:r>
            <a:r>
              <a:rPr lang="en-US" altLang="zh-CN" dirty="0"/>
              <a:t>03_var_defn.sy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636591" y="2891506"/>
            <a:ext cx="126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测试结果：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5297487" y="5493325"/>
            <a:ext cx="1131407" cy="6223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6273800" y="6115625"/>
            <a:ext cx="393700" cy="140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863190" y="7602538"/>
            <a:ext cx="2305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7030A0"/>
                </a:solidFill>
              </a:rPr>
              <a:t>res</a:t>
            </a:r>
            <a:r>
              <a:rPr lang="zh-CN" altLang="en-US" sz="2000" dirty="0">
                <a:solidFill>
                  <a:srgbClr val="7030A0"/>
                </a:solidFill>
              </a:rPr>
              <a:t>即为识别算法返回的</a:t>
            </a:r>
            <a:r>
              <a:rPr lang="en-US" altLang="zh-CN" sz="2000" dirty="0">
                <a:solidFill>
                  <a:srgbClr val="7030A0"/>
                </a:solidFill>
              </a:rPr>
              <a:t>token list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211287" y="2812091"/>
            <a:ext cx="17979054" cy="4251338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0150" y="-280376"/>
            <a:ext cx="3236179" cy="85978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0150" y="669504"/>
            <a:ext cx="3236179" cy="14455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0150" y="9445628"/>
            <a:ext cx="3236179" cy="85978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0150" y="9200436"/>
            <a:ext cx="3236179" cy="144559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4338152" y="4334256"/>
            <a:ext cx="8880176" cy="122219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zh-CN" altLang="en-US" sz="6000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语法分析器具体实现过程</a:t>
            </a:r>
            <a:endParaRPr lang="en-US" sz="3000" dirty="0"/>
          </a:p>
        </p:txBody>
      </p:sp>
      <p:sp>
        <p:nvSpPr>
          <p:cNvPr id="10" name="Text 1"/>
          <p:cNvSpPr/>
          <p:nvPr/>
        </p:nvSpPr>
        <p:spPr>
          <a:xfrm>
            <a:off x="5281264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3" name="Text 2"/>
          <p:cNvSpPr/>
          <p:nvPr/>
        </p:nvSpPr>
        <p:spPr>
          <a:xfrm>
            <a:off x="11813247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-533292" y="4456217"/>
            <a:ext cx="813641" cy="215180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7276978" y="4456217"/>
            <a:ext cx="813641" cy="215180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7276978" y="4456217"/>
            <a:ext cx="813641" cy="215180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22341" y="4456217"/>
            <a:ext cx="144559" cy="2151805"/>
          </a:xfrm>
          <a:prstGeom prst="rect">
            <a:avLst/>
          </a:prstGeom>
        </p:spPr>
      </p:pic>
      <p:sp>
        <p:nvSpPr>
          <p:cNvPr id="10" name="Text 2"/>
          <p:cNvSpPr/>
          <p:nvPr/>
        </p:nvSpPr>
        <p:spPr>
          <a:xfrm>
            <a:off x="693266" y="701990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1" name="Text 3"/>
          <p:cNvSpPr/>
          <p:nvPr/>
        </p:nvSpPr>
        <p:spPr>
          <a:xfrm>
            <a:off x="1598426" y="562494"/>
            <a:ext cx="9804483" cy="1023357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endParaRPr lang="en-US" altLang="zh-CN" sz="5400" dirty="0"/>
          </a:p>
        </p:txBody>
      </p:sp>
      <p:sp>
        <p:nvSpPr>
          <p:cNvPr id="46" name="流程图: 过程 45"/>
          <p:cNvSpPr/>
          <p:nvPr/>
        </p:nvSpPr>
        <p:spPr>
          <a:xfrm>
            <a:off x="969422" y="2192672"/>
            <a:ext cx="2298622" cy="5548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C--</a:t>
            </a:r>
            <a:r>
              <a:rPr lang="zh-CN" altLang="en-US" dirty="0"/>
              <a:t>的</a:t>
            </a:r>
            <a:r>
              <a:rPr lang="en-US" dirty="0"/>
              <a:t>LL1</a:t>
            </a:r>
            <a:r>
              <a:rPr lang="zh-CN" altLang="en-US" dirty="0"/>
              <a:t>文法</a:t>
            </a:r>
            <a:endParaRPr lang="zh-CN" altLang="en-US" dirty="0"/>
          </a:p>
        </p:txBody>
      </p:sp>
      <p:sp>
        <p:nvSpPr>
          <p:cNvPr id="47" name="流程图: 过程 46"/>
          <p:cNvSpPr/>
          <p:nvPr/>
        </p:nvSpPr>
        <p:spPr>
          <a:xfrm>
            <a:off x="969422" y="3216609"/>
            <a:ext cx="2298622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得到文法的</a:t>
            </a:r>
            <a:r>
              <a:rPr lang="en-US" altLang="zh-CN" dirty="0"/>
              <a:t>first</a:t>
            </a:r>
            <a:r>
              <a:rPr lang="zh-CN" altLang="en-US" dirty="0"/>
              <a:t>集</a:t>
            </a:r>
            <a:endParaRPr lang="zh-CN" altLang="en-US" dirty="0"/>
          </a:p>
        </p:txBody>
      </p:sp>
      <p:sp>
        <p:nvSpPr>
          <p:cNvPr id="48" name="流程图: 过程 47"/>
          <p:cNvSpPr/>
          <p:nvPr/>
        </p:nvSpPr>
        <p:spPr>
          <a:xfrm>
            <a:off x="970680" y="4658148"/>
            <a:ext cx="2298622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得到文法的</a:t>
            </a:r>
            <a:r>
              <a:rPr lang="en-US" altLang="zh-CN" dirty="0"/>
              <a:t>follow</a:t>
            </a:r>
            <a:r>
              <a:rPr lang="zh-CN" altLang="en-US" dirty="0"/>
              <a:t>集</a:t>
            </a:r>
            <a:endParaRPr lang="zh-CN" altLang="en-US" dirty="0"/>
          </a:p>
        </p:txBody>
      </p:sp>
      <p:sp>
        <p:nvSpPr>
          <p:cNvPr id="50" name="流程图: 过程 49"/>
          <p:cNvSpPr/>
          <p:nvPr/>
        </p:nvSpPr>
        <p:spPr>
          <a:xfrm>
            <a:off x="969422" y="6055320"/>
            <a:ext cx="2299880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分析</a:t>
            </a:r>
            <a:r>
              <a:rPr lang="en-US" altLang="zh-CN" dirty="0">
                <a:sym typeface="+mn-ea"/>
              </a:rPr>
              <a:t>tokens</a:t>
            </a:r>
            <a:r>
              <a:rPr lang="zh-CN" altLang="en-US" dirty="0">
                <a:sym typeface="+mn-ea"/>
              </a:rPr>
              <a:t>并</a:t>
            </a:r>
            <a:endParaRPr lang="zh-CN" altLang="en-US" dirty="0"/>
          </a:p>
          <a:p>
            <a:pPr algn="ctr"/>
            <a:r>
              <a:rPr lang="zh-CN" altLang="en-US" dirty="0">
                <a:sym typeface="+mn-ea"/>
              </a:rPr>
              <a:t>格式化输出</a:t>
            </a:r>
            <a:endParaRPr lang="en-US" altLang="zh-CN" dirty="0"/>
          </a:p>
        </p:txBody>
      </p:sp>
      <p:pic>
        <p:nvPicPr>
          <p:cNvPr id="51" name="Image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1012" y="701990"/>
            <a:ext cx="554827" cy="554827"/>
          </a:xfrm>
          <a:prstGeom prst="rect">
            <a:avLst/>
          </a:prstGeom>
        </p:spPr>
      </p:pic>
      <p:pic>
        <p:nvPicPr>
          <p:cNvPr id="52" name="Image 5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3266" y="701990"/>
            <a:ext cx="554827" cy="554827"/>
          </a:xfrm>
          <a:prstGeom prst="rect">
            <a:avLst/>
          </a:prstGeom>
        </p:spPr>
      </p:pic>
      <p:sp>
        <p:nvSpPr>
          <p:cNvPr id="53" name="Text 3"/>
          <p:cNvSpPr/>
          <p:nvPr/>
        </p:nvSpPr>
        <p:spPr>
          <a:xfrm>
            <a:off x="1598426" y="562494"/>
            <a:ext cx="9804483" cy="92900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96000"/>
              </a:lnSpc>
              <a:spcBef>
                <a:spcPts val="375"/>
              </a:spcBef>
            </a:pPr>
            <a:r>
              <a:rPr lang="en-US" sz="5000">
                <a:sym typeface="+mn-ea"/>
              </a:rPr>
              <a:t>syntax LL1</a:t>
            </a:r>
            <a:r>
              <a:rPr lang="zh-CN" altLang="en-US" sz="5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sz="3000" dirty="0"/>
          </a:p>
        </p:txBody>
      </p:sp>
      <p:cxnSp>
        <p:nvCxnSpPr>
          <p:cNvPr id="55" name="直接箭头连接符 54"/>
          <p:cNvCxnSpPr>
            <a:stCxn id="46" idx="2"/>
            <a:endCxn id="47" idx="0"/>
          </p:cNvCxnSpPr>
          <p:nvPr/>
        </p:nvCxnSpPr>
        <p:spPr>
          <a:xfrm>
            <a:off x="2118733" y="2747499"/>
            <a:ext cx="0" cy="46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7" idx="2"/>
            <a:endCxn id="48" idx="0"/>
          </p:cNvCxnSpPr>
          <p:nvPr/>
        </p:nvCxnSpPr>
        <p:spPr>
          <a:xfrm>
            <a:off x="2118733" y="4006476"/>
            <a:ext cx="1258" cy="65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8" idx="2"/>
            <a:endCxn id="50" idx="0"/>
          </p:cNvCxnSpPr>
          <p:nvPr/>
        </p:nvCxnSpPr>
        <p:spPr>
          <a:xfrm flipH="1">
            <a:off x="2119362" y="5448015"/>
            <a:ext cx="629" cy="60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110260" y="2026458"/>
            <a:ext cx="2019461" cy="931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flipV="1">
            <a:off x="3129721" y="2489200"/>
            <a:ext cx="19879" cy="2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60" idx="3"/>
            <a:endCxn id="62" idx="1"/>
          </p:cNvCxnSpPr>
          <p:nvPr/>
        </p:nvCxnSpPr>
        <p:spPr>
          <a:xfrm>
            <a:off x="3129721" y="2491970"/>
            <a:ext cx="5395746" cy="2445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4900295" y="3146425"/>
            <a:ext cx="2883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</a:rPr>
              <a:t>手打</a:t>
            </a:r>
            <a:r>
              <a:rPr lang="en-US" altLang="zh-CN" sz="2400" b="1" dirty="0">
                <a:solidFill>
                  <a:srgbClr val="7030A0"/>
                </a:solidFill>
              </a:rPr>
              <a:t>c- -</a:t>
            </a:r>
            <a:r>
              <a:rPr lang="zh-CN" altLang="en-US" sz="2400" b="1" dirty="0">
                <a:solidFill>
                  <a:srgbClr val="7030A0"/>
                </a:solidFill>
              </a:rPr>
              <a:t>的</a:t>
            </a:r>
            <a:r>
              <a:rPr lang="en-US" altLang="zh-CN" sz="2400" b="1" dirty="0">
                <a:solidFill>
                  <a:srgbClr val="7030A0"/>
                </a:solidFill>
              </a:rPr>
              <a:t>LL1</a:t>
            </a:r>
            <a:r>
              <a:rPr lang="zh-CN" altLang="en-US" sz="2400" b="1" dirty="0">
                <a:solidFill>
                  <a:srgbClr val="7030A0"/>
                </a:solidFill>
              </a:rPr>
              <a:t>文法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5510" y="518160"/>
            <a:ext cx="4295775" cy="883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流程图: 过程 45"/>
          <p:cNvSpPr/>
          <p:nvPr/>
        </p:nvSpPr>
        <p:spPr>
          <a:xfrm>
            <a:off x="969422" y="2192672"/>
            <a:ext cx="2298622" cy="5548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/>
              <a:t>C--</a:t>
            </a:r>
            <a:r>
              <a:rPr lang="zh-CN" altLang="en-US" dirty="0"/>
              <a:t>的</a:t>
            </a:r>
            <a:r>
              <a:rPr lang="en-US" dirty="0"/>
              <a:t>LL1</a:t>
            </a:r>
            <a:r>
              <a:rPr lang="zh-CN" altLang="en-US" dirty="0"/>
              <a:t>文法</a:t>
            </a:r>
            <a:endParaRPr lang="zh-CN" altLang="en-US" dirty="0"/>
          </a:p>
        </p:txBody>
      </p:sp>
      <p:sp>
        <p:nvSpPr>
          <p:cNvPr id="47" name="流程图: 过程 46"/>
          <p:cNvSpPr/>
          <p:nvPr/>
        </p:nvSpPr>
        <p:spPr>
          <a:xfrm>
            <a:off x="969422" y="3216609"/>
            <a:ext cx="2298622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得到文法的</a:t>
            </a:r>
            <a:r>
              <a:rPr lang="en-US" altLang="zh-CN" dirty="0"/>
              <a:t>first</a:t>
            </a:r>
            <a:r>
              <a:rPr lang="zh-CN" altLang="en-US" dirty="0"/>
              <a:t>集</a:t>
            </a:r>
            <a:endParaRPr lang="zh-CN" altLang="en-US" dirty="0"/>
          </a:p>
        </p:txBody>
      </p:sp>
      <p:sp>
        <p:nvSpPr>
          <p:cNvPr id="48" name="流程图: 过程 47"/>
          <p:cNvSpPr/>
          <p:nvPr/>
        </p:nvSpPr>
        <p:spPr>
          <a:xfrm>
            <a:off x="970680" y="4658148"/>
            <a:ext cx="2298622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得到文法的</a:t>
            </a:r>
            <a:r>
              <a:rPr lang="en-US" altLang="zh-CN" dirty="0"/>
              <a:t>follow</a:t>
            </a:r>
            <a:r>
              <a:rPr lang="zh-CN" altLang="en-US" dirty="0"/>
              <a:t>集</a:t>
            </a:r>
            <a:endParaRPr lang="zh-CN" altLang="en-US" dirty="0"/>
          </a:p>
        </p:txBody>
      </p:sp>
      <p:sp>
        <p:nvSpPr>
          <p:cNvPr id="50" name="流程图: 过程 49"/>
          <p:cNvSpPr/>
          <p:nvPr/>
        </p:nvSpPr>
        <p:spPr>
          <a:xfrm>
            <a:off x="969422" y="6055320"/>
            <a:ext cx="2299880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sym typeface="+mn-ea"/>
              </a:rPr>
              <a:t>分析</a:t>
            </a:r>
            <a:r>
              <a:rPr lang="en-US" altLang="zh-CN" dirty="0">
                <a:sym typeface="+mn-ea"/>
              </a:rPr>
              <a:t>tokens</a:t>
            </a:r>
            <a:r>
              <a:rPr lang="zh-CN" altLang="en-US" dirty="0">
                <a:sym typeface="+mn-ea"/>
              </a:rPr>
              <a:t>并</a:t>
            </a:r>
            <a:endParaRPr lang="zh-CN" altLang="en-US" dirty="0"/>
          </a:p>
          <a:p>
            <a:pPr algn="ctr"/>
            <a:r>
              <a:rPr lang="zh-CN" altLang="en-US" dirty="0">
                <a:sym typeface="+mn-ea"/>
              </a:rPr>
              <a:t>格式化输出</a:t>
            </a:r>
            <a:endParaRPr lang="en-US" altLang="zh-CN" dirty="0"/>
          </a:p>
        </p:txBody>
      </p:sp>
      <p:cxnSp>
        <p:nvCxnSpPr>
          <p:cNvPr id="57" name="直接箭头连接符 56"/>
          <p:cNvCxnSpPr>
            <a:stCxn id="47" idx="2"/>
            <a:endCxn id="48" idx="0"/>
          </p:cNvCxnSpPr>
          <p:nvPr/>
        </p:nvCxnSpPr>
        <p:spPr>
          <a:xfrm>
            <a:off x="2118733" y="4006476"/>
            <a:ext cx="1258" cy="65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8" idx="2"/>
            <a:endCxn id="50" idx="0"/>
          </p:cNvCxnSpPr>
          <p:nvPr/>
        </p:nvCxnSpPr>
        <p:spPr>
          <a:xfrm flipH="1">
            <a:off x="2119362" y="5448015"/>
            <a:ext cx="629" cy="60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2118733" y="2747499"/>
            <a:ext cx="0" cy="46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s 1"/>
          <p:cNvSpPr/>
          <p:nvPr/>
        </p:nvSpPr>
        <p:spPr>
          <a:xfrm>
            <a:off x="1195705" y="3073400"/>
            <a:ext cx="1862455" cy="107632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9365" y="1764665"/>
            <a:ext cx="10123805" cy="6077585"/>
          </a:xfrm>
          <a:prstGeom prst="rect">
            <a:avLst/>
          </a:prstGeom>
        </p:spPr>
      </p:pic>
      <p:sp>
        <p:nvSpPr>
          <p:cNvPr id="4" name="流程图: 过程 45"/>
          <p:cNvSpPr/>
          <p:nvPr/>
        </p:nvSpPr>
        <p:spPr>
          <a:xfrm>
            <a:off x="969422" y="2192672"/>
            <a:ext cx="2298622" cy="5548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/>
              <a:t>C--</a:t>
            </a:r>
            <a:r>
              <a:rPr lang="zh-CN" altLang="en-US" dirty="0"/>
              <a:t>的</a:t>
            </a:r>
            <a:r>
              <a:rPr lang="en-US" dirty="0"/>
              <a:t>LL1</a:t>
            </a:r>
            <a:r>
              <a:rPr lang="zh-CN" altLang="en-US" dirty="0"/>
              <a:t>文法</a:t>
            </a:r>
            <a:endParaRPr lang="zh-CN" altLang="en-US" dirty="0"/>
          </a:p>
        </p:txBody>
      </p:sp>
      <p:cxnSp>
        <p:nvCxnSpPr>
          <p:cNvPr id="5" name="直接箭头连接符 54"/>
          <p:cNvCxnSpPr/>
          <p:nvPr/>
        </p:nvCxnSpPr>
        <p:spPr>
          <a:xfrm>
            <a:off x="2118733" y="2747499"/>
            <a:ext cx="0" cy="46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" name="流程图: 过程 46"/>
          <p:cNvSpPr/>
          <p:nvPr/>
        </p:nvSpPr>
        <p:spPr>
          <a:xfrm>
            <a:off x="969422" y="3216609"/>
            <a:ext cx="2298622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得到文法的</a:t>
            </a:r>
            <a:r>
              <a:rPr lang="en-US" altLang="zh-CN" dirty="0"/>
              <a:t>first</a:t>
            </a:r>
            <a:r>
              <a:rPr lang="zh-CN" altLang="en-US" dirty="0"/>
              <a:t>集</a:t>
            </a:r>
            <a:endParaRPr lang="zh-CN" altLang="en-US" dirty="0"/>
          </a:p>
        </p:txBody>
      </p:sp>
      <p:sp>
        <p:nvSpPr>
          <p:cNvPr id="48" name="流程图: 过程 47"/>
          <p:cNvSpPr/>
          <p:nvPr/>
        </p:nvSpPr>
        <p:spPr>
          <a:xfrm>
            <a:off x="970680" y="4658148"/>
            <a:ext cx="2298622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得到文法的</a:t>
            </a:r>
            <a:r>
              <a:rPr lang="en-US" altLang="zh-CN" dirty="0"/>
              <a:t>follow</a:t>
            </a:r>
            <a:r>
              <a:rPr lang="zh-CN" altLang="en-US" dirty="0"/>
              <a:t>集</a:t>
            </a:r>
            <a:endParaRPr lang="zh-CN" altLang="en-US" dirty="0"/>
          </a:p>
        </p:txBody>
      </p:sp>
      <p:sp>
        <p:nvSpPr>
          <p:cNvPr id="50" name="流程图: 过程 49"/>
          <p:cNvSpPr/>
          <p:nvPr/>
        </p:nvSpPr>
        <p:spPr>
          <a:xfrm>
            <a:off x="969422" y="6055320"/>
            <a:ext cx="2299880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sym typeface="+mn-ea"/>
              </a:rPr>
              <a:t>分析</a:t>
            </a:r>
            <a:r>
              <a:rPr lang="en-US" altLang="zh-CN" dirty="0">
                <a:sym typeface="+mn-ea"/>
              </a:rPr>
              <a:t>tokens</a:t>
            </a:r>
            <a:r>
              <a:rPr lang="zh-CN" altLang="en-US" dirty="0">
                <a:sym typeface="+mn-ea"/>
              </a:rPr>
              <a:t>并</a:t>
            </a:r>
            <a:endParaRPr lang="zh-CN" altLang="en-US" dirty="0"/>
          </a:p>
          <a:p>
            <a:pPr algn="ctr"/>
            <a:r>
              <a:rPr lang="zh-CN" altLang="en-US" dirty="0">
                <a:sym typeface="+mn-ea"/>
              </a:rPr>
              <a:t>格式化输出</a:t>
            </a:r>
            <a:endParaRPr lang="en-US" altLang="zh-CN" dirty="0"/>
          </a:p>
        </p:txBody>
      </p:sp>
      <p:cxnSp>
        <p:nvCxnSpPr>
          <p:cNvPr id="57" name="直接箭头连接符 56"/>
          <p:cNvCxnSpPr>
            <a:stCxn id="47" idx="2"/>
            <a:endCxn id="48" idx="0"/>
          </p:cNvCxnSpPr>
          <p:nvPr/>
        </p:nvCxnSpPr>
        <p:spPr>
          <a:xfrm>
            <a:off x="2118733" y="4006476"/>
            <a:ext cx="1258" cy="65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8" idx="2"/>
            <a:endCxn id="50" idx="0"/>
          </p:cNvCxnSpPr>
          <p:nvPr/>
        </p:nvCxnSpPr>
        <p:spPr>
          <a:xfrm flipH="1">
            <a:off x="2119362" y="5448015"/>
            <a:ext cx="629" cy="60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s 1"/>
          <p:cNvSpPr/>
          <p:nvPr/>
        </p:nvSpPr>
        <p:spPr>
          <a:xfrm>
            <a:off x="1057275" y="4552315"/>
            <a:ext cx="2122805" cy="107569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流程图: 过程 45"/>
          <p:cNvSpPr/>
          <p:nvPr/>
        </p:nvSpPr>
        <p:spPr>
          <a:xfrm>
            <a:off x="969422" y="2192672"/>
            <a:ext cx="2298622" cy="5548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/>
              <a:t>C--</a:t>
            </a:r>
            <a:r>
              <a:rPr lang="zh-CN" altLang="en-US" dirty="0"/>
              <a:t>的</a:t>
            </a:r>
            <a:r>
              <a:rPr lang="en-US" dirty="0"/>
              <a:t>LL1</a:t>
            </a:r>
            <a:r>
              <a:rPr lang="zh-CN" altLang="en-US" dirty="0"/>
              <a:t>文法</a:t>
            </a:r>
            <a:endParaRPr lang="zh-CN" altLang="en-US" dirty="0"/>
          </a:p>
        </p:txBody>
      </p:sp>
      <p:cxnSp>
        <p:nvCxnSpPr>
          <p:cNvPr id="5" name="直接箭头连接符 54"/>
          <p:cNvCxnSpPr/>
          <p:nvPr/>
        </p:nvCxnSpPr>
        <p:spPr>
          <a:xfrm>
            <a:off x="2118733" y="2747499"/>
            <a:ext cx="0" cy="46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7670" y="1919605"/>
            <a:ext cx="8950325" cy="60363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" name="流程图: 过程 46"/>
          <p:cNvSpPr/>
          <p:nvPr/>
        </p:nvSpPr>
        <p:spPr>
          <a:xfrm>
            <a:off x="969422" y="3216609"/>
            <a:ext cx="2298622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得到文法的</a:t>
            </a:r>
            <a:r>
              <a:rPr lang="en-US" altLang="zh-CN" dirty="0"/>
              <a:t>first</a:t>
            </a:r>
            <a:r>
              <a:rPr lang="zh-CN" altLang="en-US" dirty="0"/>
              <a:t>集</a:t>
            </a:r>
            <a:endParaRPr lang="zh-CN" altLang="en-US" dirty="0"/>
          </a:p>
        </p:txBody>
      </p:sp>
      <p:sp>
        <p:nvSpPr>
          <p:cNvPr id="48" name="流程图: 过程 47"/>
          <p:cNvSpPr/>
          <p:nvPr/>
        </p:nvSpPr>
        <p:spPr>
          <a:xfrm>
            <a:off x="970680" y="4658148"/>
            <a:ext cx="2298622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得到文法的</a:t>
            </a:r>
            <a:r>
              <a:rPr lang="en-US" altLang="zh-CN" dirty="0"/>
              <a:t>follow</a:t>
            </a:r>
            <a:r>
              <a:rPr lang="zh-CN" altLang="en-US" dirty="0"/>
              <a:t>集</a:t>
            </a:r>
            <a:endParaRPr lang="zh-CN" altLang="en-US" dirty="0"/>
          </a:p>
        </p:txBody>
      </p:sp>
      <p:sp>
        <p:nvSpPr>
          <p:cNvPr id="50" name="流程图: 过程 49"/>
          <p:cNvSpPr/>
          <p:nvPr/>
        </p:nvSpPr>
        <p:spPr>
          <a:xfrm>
            <a:off x="969422" y="6055320"/>
            <a:ext cx="2299880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分析</a:t>
            </a:r>
            <a:r>
              <a:rPr lang="en-US" altLang="zh-CN" dirty="0"/>
              <a:t>tokens</a:t>
            </a:r>
            <a:r>
              <a:rPr lang="zh-CN" altLang="en-US" dirty="0"/>
              <a:t>并</a:t>
            </a:r>
            <a:endParaRPr lang="zh-CN" altLang="en-US" dirty="0"/>
          </a:p>
          <a:p>
            <a:pPr algn="ctr"/>
            <a:r>
              <a:rPr lang="zh-CN" altLang="en-US" dirty="0"/>
              <a:t>格式化输出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47" idx="2"/>
            <a:endCxn id="48" idx="0"/>
          </p:cNvCxnSpPr>
          <p:nvPr/>
        </p:nvCxnSpPr>
        <p:spPr>
          <a:xfrm>
            <a:off x="2118733" y="4006476"/>
            <a:ext cx="1258" cy="65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s 3"/>
          <p:cNvSpPr/>
          <p:nvPr/>
        </p:nvSpPr>
        <p:spPr>
          <a:xfrm>
            <a:off x="1059180" y="5916930"/>
            <a:ext cx="2122805" cy="107569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流程图: 过程 45"/>
          <p:cNvSpPr/>
          <p:nvPr/>
        </p:nvSpPr>
        <p:spPr>
          <a:xfrm>
            <a:off x="969422" y="2192672"/>
            <a:ext cx="2298622" cy="5548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/>
              <a:t>C--</a:t>
            </a:r>
            <a:r>
              <a:rPr lang="zh-CN" altLang="en-US" dirty="0"/>
              <a:t>的</a:t>
            </a:r>
            <a:r>
              <a:rPr lang="en-US" dirty="0"/>
              <a:t>LL1</a:t>
            </a:r>
            <a:r>
              <a:rPr lang="zh-CN" altLang="en-US" dirty="0"/>
              <a:t>文法</a:t>
            </a:r>
            <a:endParaRPr lang="zh-CN" altLang="en-US" dirty="0"/>
          </a:p>
        </p:txBody>
      </p:sp>
      <p:cxnSp>
        <p:nvCxnSpPr>
          <p:cNvPr id="6" name="直接箭头连接符 54"/>
          <p:cNvCxnSpPr/>
          <p:nvPr/>
        </p:nvCxnSpPr>
        <p:spPr>
          <a:xfrm>
            <a:off x="2118733" y="2747499"/>
            <a:ext cx="0" cy="46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>
            <a:off x="2119362" y="5448015"/>
            <a:ext cx="629" cy="60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4205" y="1958975"/>
            <a:ext cx="8566785" cy="57010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75" y="102870"/>
            <a:ext cx="10515600" cy="1325563"/>
          </a:xfrm>
        </p:spPr>
        <p:txBody>
          <a:bodyPr/>
          <a:p>
            <a:r>
              <a:rPr lang="zh-CN" altLang="en-US"/>
              <a:t>输出结果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73530"/>
            <a:ext cx="3143250" cy="8743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0" y="1956435"/>
            <a:ext cx="12991465" cy="69119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255395" y="8928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要求的</a:t>
            </a:r>
            <a:r>
              <a:rPr lang="zh-CN" altLang="en-US"/>
              <a:t>格式：</a:t>
            </a:r>
            <a:endParaRPr lang="zh-C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9173845" y="1205230"/>
            <a:ext cx="416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更易读的</a:t>
            </a:r>
            <a:r>
              <a:rPr lang="zh-CN" altLang="en-US"/>
              <a:t>格式：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8595" y="3166745"/>
            <a:ext cx="10515600" cy="1325563"/>
          </a:xfrm>
        </p:spPr>
        <p:txBody>
          <a:bodyPr/>
          <a:p>
            <a:r>
              <a:rPr lang="zh-CN" altLang="en-US">
                <a:sym typeface="+mn-ea"/>
              </a:rPr>
              <a:t>附：消除一个文法的左递归和回溯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8378" y="1731645"/>
            <a:ext cx="9737482" cy="5679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541020" y="467360"/>
            <a:ext cx="2337435" cy="11226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消除文法的左递归</a:t>
            </a:r>
            <a:endParaRPr lang="zh-CN" altLang="en-US" dirty="0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326" y="17702"/>
            <a:ext cx="3936999" cy="48943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583" y="5588338"/>
            <a:ext cx="3937000" cy="4286153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6782424" y="5841313"/>
            <a:ext cx="3555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rgbClr val="7030A0"/>
                </a:solidFill>
              </a:rPr>
              <a:t>Production</a:t>
            </a:r>
            <a:r>
              <a:rPr lang="zh-CN" altLang="en-US" sz="2400" b="1" dirty="0">
                <a:solidFill>
                  <a:srgbClr val="7030A0"/>
                </a:solidFill>
              </a:rPr>
              <a:t>是文法产生式，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r>
              <a:rPr lang="zh-CN" altLang="en-US" sz="2400" b="1" dirty="0">
                <a:solidFill>
                  <a:srgbClr val="7030A0"/>
                </a:solidFill>
              </a:rPr>
              <a:t>有左部（非终结符）和右部（由非终结符推出的终结符和非终结符）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591924" y="244152"/>
            <a:ext cx="393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rgbClr val="7030A0"/>
                </a:solidFill>
              </a:rPr>
              <a:t>Grammar</a:t>
            </a:r>
            <a:r>
              <a:rPr lang="zh-CN" altLang="en-US" sz="2400" b="1" dirty="0">
                <a:solidFill>
                  <a:srgbClr val="7030A0"/>
                </a:solidFill>
              </a:rPr>
              <a:t>是表示整个文法的类，其中的</a:t>
            </a:r>
            <a:r>
              <a:rPr lang="en-US" altLang="zh-CN" sz="2400" b="1" dirty="0">
                <a:solidFill>
                  <a:srgbClr val="7030A0"/>
                </a:solidFill>
              </a:rPr>
              <a:t>productions</a:t>
            </a:r>
            <a:r>
              <a:rPr lang="zh-CN" altLang="en-US" sz="2400" b="1" dirty="0">
                <a:solidFill>
                  <a:srgbClr val="7030A0"/>
                </a:solidFill>
              </a:rPr>
              <a:t>属性是一个存储</a:t>
            </a:r>
            <a:r>
              <a:rPr lang="en-US" altLang="zh-CN" sz="2400" b="1" dirty="0">
                <a:solidFill>
                  <a:srgbClr val="7030A0"/>
                </a:solidFill>
              </a:rPr>
              <a:t>production</a:t>
            </a:r>
            <a:r>
              <a:rPr lang="zh-CN" altLang="en-US" sz="2400" b="1" dirty="0">
                <a:solidFill>
                  <a:srgbClr val="7030A0"/>
                </a:solidFill>
              </a:rPr>
              <a:t>的</a:t>
            </a:r>
            <a:r>
              <a:rPr lang="en-US" altLang="zh-CN" sz="2400" b="1" dirty="0">
                <a:solidFill>
                  <a:srgbClr val="7030A0"/>
                </a:solidFill>
              </a:rPr>
              <a:t>deque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cxnSp>
        <p:nvCxnSpPr>
          <p:cNvPr id="38" name="直接箭头连接符 37"/>
          <p:cNvCxnSpPr>
            <a:stCxn id="9" idx="2"/>
          </p:cNvCxnSpPr>
          <p:nvPr/>
        </p:nvCxnSpPr>
        <p:spPr>
          <a:xfrm>
            <a:off x="2381885" y="2648585"/>
            <a:ext cx="2517775" cy="152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5510083" y="4881287"/>
            <a:ext cx="0" cy="707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6896100" y="2890773"/>
            <a:ext cx="5897039" cy="574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1224915" y="2280285"/>
            <a:ext cx="2313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输入一个</a:t>
            </a:r>
            <a:r>
              <a:rPr lang="zh-CN" altLang="en-US"/>
              <a:t>文法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0326" y="0"/>
            <a:ext cx="3936999" cy="4894325"/>
          </a:xfrm>
          <a:prstGeom prst="rect">
            <a:avLst/>
          </a:prstGeom>
        </p:spPr>
      </p:pic>
      <p:sp>
        <p:nvSpPr>
          <p:cNvPr id="4" name="流程图: 过程 3"/>
          <p:cNvSpPr/>
          <p:nvPr/>
        </p:nvSpPr>
        <p:spPr>
          <a:xfrm>
            <a:off x="542925" y="1085215"/>
            <a:ext cx="2588895" cy="11582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消除文法的回溯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583" y="5588338"/>
            <a:ext cx="3937000" cy="428615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782424" y="5841313"/>
            <a:ext cx="3555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Production</a:t>
            </a:r>
            <a:r>
              <a:rPr lang="zh-CN" altLang="en-US" sz="2400" b="1" dirty="0">
                <a:solidFill>
                  <a:srgbClr val="7030A0"/>
                </a:solidFill>
              </a:rPr>
              <a:t>是文法产生式，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r>
              <a:rPr lang="zh-CN" altLang="en-US" sz="2400" b="1" dirty="0">
                <a:solidFill>
                  <a:srgbClr val="7030A0"/>
                </a:solidFill>
              </a:rPr>
              <a:t>有左部（非终结符）和右部（由非终结符推出的终结符和非终结符）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91924" y="244152"/>
            <a:ext cx="393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Grammar</a:t>
            </a:r>
            <a:r>
              <a:rPr lang="zh-CN" altLang="en-US" sz="2400" b="1" dirty="0">
                <a:solidFill>
                  <a:srgbClr val="7030A0"/>
                </a:solidFill>
              </a:rPr>
              <a:t>是表示整个文法的类，其中的</a:t>
            </a:r>
            <a:r>
              <a:rPr lang="en-US" altLang="zh-CN" sz="2400" b="1" dirty="0">
                <a:solidFill>
                  <a:srgbClr val="7030A0"/>
                </a:solidFill>
              </a:rPr>
              <a:t>productions</a:t>
            </a:r>
            <a:r>
              <a:rPr lang="zh-CN" altLang="en-US" sz="2400" b="1" dirty="0">
                <a:solidFill>
                  <a:srgbClr val="7030A0"/>
                </a:solidFill>
              </a:rPr>
              <a:t>属性是一个存储</a:t>
            </a:r>
            <a:r>
              <a:rPr lang="en-US" altLang="zh-CN" sz="2400" b="1" dirty="0">
                <a:solidFill>
                  <a:srgbClr val="7030A0"/>
                </a:solidFill>
              </a:rPr>
              <a:t>production</a:t>
            </a:r>
            <a:r>
              <a:rPr lang="zh-CN" altLang="en-US" sz="2400" b="1" dirty="0">
                <a:solidFill>
                  <a:srgbClr val="7030A0"/>
                </a:solidFill>
              </a:rPr>
              <a:t>的</a:t>
            </a:r>
            <a:r>
              <a:rPr lang="en-US" altLang="zh-CN" sz="2400" b="1" dirty="0">
                <a:solidFill>
                  <a:srgbClr val="7030A0"/>
                </a:solidFill>
              </a:rPr>
              <a:t>deque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 flipV="1">
            <a:off x="6248400" y="3886200"/>
            <a:ext cx="4648823" cy="85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6248400" y="4738835"/>
            <a:ext cx="4648823" cy="449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7223" y="4099416"/>
            <a:ext cx="3297505" cy="1148239"/>
          </a:xfrm>
          <a:prstGeom prst="rect">
            <a:avLst/>
          </a:prstGeom>
        </p:spPr>
      </p:pic>
      <p:cxnSp>
        <p:nvCxnSpPr>
          <p:cNvPr id="34" name="直接箭头连接符 33"/>
          <p:cNvCxnSpPr/>
          <p:nvPr/>
        </p:nvCxnSpPr>
        <p:spPr>
          <a:xfrm>
            <a:off x="2207260" y="4099560"/>
            <a:ext cx="10657840" cy="662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454025" y="3886200"/>
            <a:ext cx="3409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输入一个</a:t>
            </a:r>
            <a:r>
              <a:rPr lang="zh-CN" altLang="en-US"/>
              <a:t>文法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2096865"/>
            <a:ext cx="6650804" cy="5797148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302997" y="3977216"/>
            <a:ext cx="329134" cy="192108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487290" y="3785616"/>
            <a:ext cx="4818015" cy="230428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6000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目录 </a:t>
            </a:r>
            <a:endParaRPr lang="en-US" sz="3000" dirty="0"/>
          </a:p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6000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CONTENTS</a:t>
            </a:r>
            <a:endParaRPr lang="en-US" sz="300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0197" y="4168630"/>
            <a:ext cx="440981" cy="440981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4794" y="4168630"/>
            <a:ext cx="440981" cy="440981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774794" y="4168630"/>
            <a:ext cx="440981" cy="44098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8" name="Image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50941" y="2096865"/>
            <a:ext cx="6050938" cy="975144"/>
          </a:xfrm>
          <a:prstGeom prst="rect">
            <a:avLst/>
          </a:prstGeom>
        </p:spPr>
      </p:pic>
      <p:sp>
        <p:nvSpPr>
          <p:cNvPr id="9" name="Text 2"/>
          <p:cNvSpPr/>
          <p:nvPr/>
        </p:nvSpPr>
        <p:spPr>
          <a:xfrm>
            <a:off x="9250941" y="2096865"/>
            <a:ext cx="6050938" cy="97514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01. </a:t>
            </a:r>
            <a:r>
              <a:rPr lang="zh-CN" alt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代码框架和分工</a:t>
            </a:r>
            <a:endParaRPr lang="en-US" sz="1500" dirty="0"/>
          </a:p>
        </p:txBody>
      </p:sp>
      <p:pic>
        <p:nvPicPr>
          <p:cNvPr id="10" name="Image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92142" y="2317015"/>
            <a:ext cx="554827" cy="554827"/>
          </a:xfrm>
          <a:prstGeom prst="rect">
            <a:avLst/>
          </a:prstGeom>
        </p:spPr>
      </p:pic>
      <p:pic>
        <p:nvPicPr>
          <p:cNvPr id="11" name="Image 6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24396" y="2317015"/>
            <a:ext cx="554827" cy="554827"/>
          </a:xfrm>
          <a:prstGeom prst="rect">
            <a:avLst/>
          </a:prstGeom>
        </p:spPr>
      </p:pic>
      <p:sp>
        <p:nvSpPr>
          <p:cNvPr id="12" name="Text 3"/>
          <p:cNvSpPr/>
          <p:nvPr/>
        </p:nvSpPr>
        <p:spPr>
          <a:xfrm>
            <a:off x="8524396" y="2317015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13" name="Image 7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50941" y="3363173"/>
            <a:ext cx="6050938" cy="975144"/>
          </a:xfrm>
          <a:prstGeom prst="rect">
            <a:avLst/>
          </a:prstGeom>
        </p:spPr>
      </p:pic>
      <p:sp>
        <p:nvSpPr>
          <p:cNvPr id="14" name="Text 4"/>
          <p:cNvSpPr/>
          <p:nvPr/>
        </p:nvSpPr>
        <p:spPr>
          <a:xfrm>
            <a:off x="9250941" y="3294792"/>
            <a:ext cx="6050938" cy="97514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02. </a:t>
            </a:r>
            <a:r>
              <a:rPr lang="zh-CN" alt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词法分析器实现过程</a:t>
            </a:r>
            <a:r>
              <a:rPr 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 </a:t>
            </a:r>
            <a:endParaRPr lang="en-US" sz="1500" dirty="0"/>
          </a:p>
        </p:txBody>
      </p:sp>
      <p:pic>
        <p:nvPicPr>
          <p:cNvPr id="15" name="Image 8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92142" y="3514942"/>
            <a:ext cx="554827" cy="554827"/>
          </a:xfrm>
          <a:prstGeom prst="rect">
            <a:avLst/>
          </a:prstGeom>
        </p:spPr>
      </p:pic>
      <p:pic>
        <p:nvPicPr>
          <p:cNvPr id="16" name="Image 9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24396" y="3514942"/>
            <a:ext cx="554827" cy="554827"/>
          </a:xfrm>
          <a:prstGeom prst="rect">
            <a:avLst/>
          </a:prstGeom>
        </p:spPr>
      </p:pic>
      <p:sp>
        <p:nvSpPr>
          <p:cNvPr id="17" name="Text 5"/>
          <p:cNvSpPr/>
          <p:nvPr/>
        </p:nvSpPr>
        <p:spPr>
          <a:xfrm>
            <a:off x="8524396" y="3514942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18" name="Image 10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50941" y="4492719"/>
            <a:ext cx="6050938" cy="975144"/>
          </a:xfrm>
          <a:prstGeom prst="rect">
            <a:avLst/>
          </a:prstGeom>
        </p:spPr>
      </p:pic>
      <p:sp>
        <p:nvSpPr>
          <p:cNvPr id="19" name="Text 6"/>
          <p:cNvSpPr/>
          <p:nvPr/>
        </p:nvSpPr>
        <p:spPr>
          <a:xfrm>
            <a:off x="9250941" y="4492719"/>
            <a:ext cx="6050938" cy="97514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03. </a:t>
            </a:r>
            <a:r>
              <a:rPr lang="zh-CN" alt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语法分析器实现过程</a:t>
            </a:r>
            <a:endParaRPr lang="en-US" sz="1500" dirty="0"/>
          </a:p>
        </p:txBody>
      </p:sp>
      <p:pic>
        <p:nvPicPr>
          <p:cNvPr id="20" name="Image 11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92142" y="4712868"/>
            <a:ext cx="554827" cy="554827"/>
          </a:xfrm>
          <a:prstGeom prst="rect">
            <a:avLst/>
          </a:prstGeom>
        </p:spPr>
      </p:pic>
      <p:pic>
        <p:nvPicPr>
          <p:cNvPr id="21" name="Image 12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24396" y="4712868"/>
            <a:ext cx="554827" cy="554827"/>
          </a:xfrm>
          <a:prstGeom prst="rect">
            <a:avLst/>
          </a:prstGeom>
        </p:spPr>
      </p:pic>
      <p:sp>
        <p:nvSpPr>
          <p:cNvPr id="22" name="Text 7"/>
          <p:cNvSpPr/>
          <p:nvPr/>
        </p:nvSpPr>
        <p:spPr>
          <a:xfrm>
            <a:off x="8524396" y="4712868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23" name="Image 1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50941" y="5690645"/>
            <a:ext cx="6050938" cy="975144"/>
          </a:xfrm>
          <a:prstGeom prst="rect">
            <a:avLst/>
          </a:prstGeom>
        </p:spPr>
      </p:pic>
      <p:sp>
        <p:nvSpPr>
          <p:cNvPr id="24" name="Text 8"/>
          <p:cNvSpPr/>
          <p:nvPr/>
        </p:nvSpPr>
        <p:spPr>
          <a:xfrm>
            <a:off x="9250941" y="5690645"/>
            <a:ext cx="6050938" cy="97514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04. </a:t>
            </a:r>
            <a:r>
              <a:rPr lang="zh-CN" alt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难点攻克</a:t>
            </a:r>
            <a:endParaRPr lang="en-US" sz="1500" dirty="0"/>
          </a:p>
        </p:txBody>
      </p:sp>
      <p:pic>
        <p:nvPicPr>
          <p:cNvPr id="25" name="Image 1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92142" y="5910795"/>
            <a:ext cx="554827" cy="554827"/>
          </a:xfrm>
          <a:prstGeom prst="rect">
            <a:avLst/>
          </a:prstGeom>
        </p:spPr>
      </p:pic>
      <p:pic>
        <p:nvPicPr>
          <p:cNvPr id="26" name="Image 1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24396" y="5910795"/>
            <a:ext cx="554827" cy="554827"/>
          </a:xfrm>
          <a:prstGeom prst="rect">
            <a:avLst/>
          </a:prstGeom>
        </p:spPr>
      </p:pic>
      <p:sp>
        <p:nvSpPr>
          <p:cNvPr id="27" name="Text 9"/>
          <p:cNvSpPr/>
          <p:nvPr/>
        </p:nvSpPr>
        <p:spPr>
          <a:xfrm>
            <a:off x="8524396" y="5910795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28" name="Image 16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50941" y="6888572"/>
            <a:ext cx="6050938" cy="975144"/>
          </a:xfrm>
          <a:prstGeom prst="rect">
            <a:avLst/>
          </a:prstGeom>
        </p:spPr>
      </p:pic>
      <p:sp>
        <p:nvSpPr>
          <p:cNvPr id="29" name="Text 10"/>
          <p:cNvSpPr/>
          <p:nvPr/>
        </p:nvSpPr>
        <p:spPr>
          <a:xfrm>
            <a:off x="9250941" y="6888572"/>
            <a:ext cx="6050938" cy="97514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05. </a:t>
            </a:r>
            <a:r>
              <a:rPr lang="en-US" sz="3000" b="1" dirty="0" err="1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总结</a:t>
            </a:r>
            <a:r>
              <a:rPr lang="zh-CN" alt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与建议</a:t>
            </a:r>
            <a:endParaRPr lang="en-US" sz="1500" dirty="0"/>
          </a:p>
        </p:txBody>
      </p:sp>
      <p:pic>
        <p:nvPicPr>
          <p:cNvPr id="30" name="Image 17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92142" y="7108721"/>
            <a:ext cx="554827" cy="554827"/>
          </a:xfrm>
          <a:prstGeom prst="rect">
            <a:avLst/>
          </a:prstGeom>
        </p:spPr>
      </p:pic>
      <p:pic>
        <p:nvPicPr>
          <p:cNvPr id="31" name="Image 18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24396" y="7108721"/>
            <a:ext cx="554827" cy="554827"/>
          </a:xfrm>
          <a:prstGeom prst="rect">
            <a:avLst/>
          </a:prstGeom>
        </p:spPr>
      </p:pic>
      <p:sp>
        <p:nvSpPr>
          <p:cNvPr id="32" name="Text 11"/>
          <p:cNvSpPr/>
          <p:nvPr/>
        </p:nvSpPr>
        <p:spPr>
          <a:xfrm>
            <a:off x="8524396" y="7108721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可视化：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代码：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5765" y="1428115"/>
            <a:ext cx="8627745" cy="83096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结果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FA</a:t>
            </a:r>
            <a:r>
              <a:rPr lang="zh-CN" altLang="en-US"/>
              <a:t>：</a:t>
            </a:r>
            <a:endParaRPr lang="zh-CN" altLang="en-US"/>
          </a:p>
          <a:p>
            <a:pPr marL="0" algn="l">
              <a:buClrTx/>
              <a:buSzTx/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4355" y="1137920"/>
            <a:ext cx="4686300" cy="85725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041390" y="1825625"/>
            <a:ext cx="1838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DFA</a:t>
            </a:r>
            <a:r>
              <a:rPr lang="zh-CN" altLang="en-US" sz="2400" b="1"/>
              <a:t>：</a:t>
            </a:r>
            <a:endParaRPr lang="zh-CN" altLang="en-US" sz="24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75" y="3264535"/>
            <a:ext cx="12039600" cy="31813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677160" y="1638935"/>
            <a:ext cx="282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最小化后的</a:t>
            </a:r>
            <a:r>
              <a:rPr lang="en-US" altLang="zh-CN"/>
              <a:t>dfa</a:t>
            </a:r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7725" y="3386455"/>
            <a:ext cx="9295130" cy="26752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211287" y="2812091"/>
            <a:ext cx="17979054" cy="4251338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0150" y="-280376"/>
            <a:ext cx="3236179" cy="85978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0150" y="669504"/>
            <a:ext cx="3236179" cy="14455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0150" y="9445628"/>
            <a:ext cx="3236179" cy="85978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0150" y="9200436"/>
            <a:ext cx="3236179" cy="144559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4338152" y="4334256"/>
            <a:ext cx="8880176" cy="122219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zh-CN" altLang="en-US" sz="6000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难点攻克</a:t>
            </a:r>
            <a:endParaRPr lang="en-US" sz="3000" dirty="0"/>
          </a:p>
        </p:txBody>
      </p:sp>
      <p:sp>
        <p:nvSpPr>
          <p:cNvPr id="10" name="Text 1"/>
          <p:cNvSpPr/>
          <p:nvPr/>
        </p:nvSpPr>
        <p:spPr>
          <a:xfrm>
            <a:off x="5281264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3" name="Text 2"/>
          <p:cNvSpPr/>
          <p:nvPr/>
        </p:nvSpPr>
        <p:spPr>
          <a:xfrm>
            <a:off x="11813247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73700" y="2895599"/>
            <a:ext cx="4229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代码实现上的</a:t>
            </a:r>
            <a:endParaRPr lang="en-US" altLang="zh-CN" sz="4000" dirty="0"/>
          </a:p>
          <a:p>
            <a:r>
              <a:rPr lang="zh-CN" altLang="en-US" sz="4000" dirty="0"/>
              <a:t>团队交流上的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211446" y="2812091"/>
            <a:ext cx="17979054" cy="4251338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0150" y="-280376"/>
            <a:ext cx="3236179" cy="85978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0150" y="669504"/>
            <a:ext cx="3236179" cy="14455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0150" y="9445628"/>
            <a:ext cx="3236179" cy="85978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0150" y="9200436"/>
            <a:ext cx="3236179" cy="144559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4338152" y="4334256"/>
            <a:ext cx="8880176" cy="122219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zh-CN" altLang="en-US" sz="6000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总结和建议</a:t>
            </a:r>
            <a:endParaRPr lang="en-US" sz="3000" dirty="0"/>
          </a:p>
        </p:txBody>
      </p:sp>
      <p:sp>
        <p:nvSpPr>
          <p:cNvPr id="10" name="Text 1"/>
          <p:cNvSpPr/>
          <p:nvPr/>
        </p:nvSpPr>
        <p:spPr>
          <a:xfrm>
            <a:off x="5281264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3" name="Text 2"/>
          <p:cNvSpPr/>
          <p:nvPr/>
        </p:nvSpPr>
        <p:spPr>
          <a:xfrm>
            <a:off x="11813247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5940405" y="9661525"/>
            <a:ext cx="27470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太简单了，建议下一届加大难度</a:t>
            </a:r>
            <a:endParaRPr lang="zh-CN" altLang="en-US" sz="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27589" y="0"/>
            <a:ext cx="17584069" cy="993507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4" y="1268565"/>
            <a:ext cx="15426591" cy="733839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2676328"/>
            <a:ext cx="17584069" cy="4582424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2734936" y="2491807"/>
            <a:ext cx="4951466" cy="4951466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3438357" y="2491807"/>
            <a:ext cx="4951466" cy="4951466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949205" y="2491807"/>
            <a:ext cx="4951466" cy="4951466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245785" y="2491807"/>
            <a:ext cx="4951466" cy="4951466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18289" y="953314"/>
            <a:ext cx="1147491" cy="805539"/>
          </a:xfrm>
          <a:prstGeom prst="rect">
            <a:avLst/>
          </a:prstGeom>
        </p:spPr>
      </p:pic>
      <p:sp>
        <p:nvSpPr>
          <p:cNvPr id="10" name="Text 0"/>
          <p:cNvSpPr/>
          <p:nvPr/>
        </p:nvSpPr>
        <p:spPr>
          <a:xfrm>
            <a:off x="2687023" y="3917125"/>
            <a:ext cx="12154844" cy="175564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9000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感谢您耐心的观看</a:t>
            </a:r>
            <a:endParaRPr lang="en-US" sz="3000" dirty="0"/>
          </a:p>
        </p:txBody>
      </p:sp>
      <p:sp>
        <p:nvSpPr>
          <p:cNvPr id="11" name="Text 1"/>
          <p:cNvSpPr/>
          <p:nvPr/>
        </p:nvSpPr>
        <p:spPr>
          <a:xfrm>
            <a:off x="2687023" y="5524178"/>
            <a:ext cx="12154844" cy="49377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2100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Simple   Wind   Graduation   Defense   Template</a:t>
            </a:r>
            <a:endParaRPr lang="en-US" sz="3000" dirty="0"/>
          </a:p>
        </p:txBody>
      </p:sp>
      <p:pic>
        <p:nvPicPr>
          <p:cNvPr id="12" name="Image 8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66524" y="4611035"/>
            <a:ext cx="440981" cy="440981"/>
          </a:xfrm>
          <a:prstGeom prst="rect">
            <a:avLst/>
          </a:prstGeom>
        </p:spPr>
      </p:pic>
      <p:pic>
        <p:nvPicPr>
          <p:cNvPr id="13" name="Image 9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51122" y="4611035"/>
            <a:ext cx="440981" cy="440981"/>
          </a:xfrm>
          <a:prstGeom prst="rect">
            <a:avLst/>
          </a:prstGeom>
        </p:spPr>
      </p:pic>
      <p:sp>
        <p:nvSpPr>
          <p:cNvPr id="14" name="Text 2"/>
          <p:cNvSpPr/>
          <p:nvPr/>
        </p:nvSpPr>
        <p:spPr>
          <a:xfrm>
            <a:off x="3451122" y="4611035"/>
            <a:ext cx="440981" cy="44098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15" name="Image 10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552607" y="4611035"/>
            <a:ext cx="440981" cy="440981"/>
          </a:xfrm>
          <a:prstGeom prst="rect">
            <a:avLst/>
          </a:prstGeom>
        </p:spPr>
      </p:pic>
      <p:pic>
        <p:nvPicPr>
          <p:cNvPr id="16" name="Image 11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737204" y="4611035"/>
            <a:ext cx="440981" cy="440981"/>
          </a:xfrm>
          <a:prstGeom prst="rect">
            <a:avLst/>
          </a:prstGeom>
        </p:spPr>
      </p:pic>
      <p:sp>
        <p:nvSpPr>
          <p:cNvPr id="17" name="Text 3"/>
          <p:cNvSpPr/>
          <p:nvPr/>
        </p:nvSpPr>
        <p:spPr>
          <a:xfrm>
            <a:off x="13737204" y="4611035"/>
            <a:ext cx="440981" cy="44098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211287" y="2812091"/>
            <a:ext cx="17979054" cy="4251338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0150" y="-280376"/>
            <a:ext cx="3236179" cy="85978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0150" y="669504"/>
            <a:ext cx="3236179" cy="14455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0150" y="9445628"/>
            <a:ext cx="3236179" cy="85978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0150" y="9200436"/>
            <a:ext cx="3236179" cy="144559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4338152" y="4334256"/>
            <a:ext cx="8880176" cy="122219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zh-CN" altLang="en-US" sz="6000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代码框架和分工</a:t>
            </a:r>
            <a:endParaRPr lang="en-US" sz="3000" dirty="0"/>
          </a:p>
        </p:txBody>
      </p:sp>
      <p:sp>
        <p:nvSpPr>
          <p:cNvPr id="10" name="Text 1"/>
          <p:cNvSpPr/>
          <p:nvPr/>
        </p:nvSpPr>
        <p:spPr>
          <a:xfrm>
            <a:off x="5281264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3" name="Text 2"/>
          <p:cNvSpPr/>
          <p:nvPr/>
        </p:nvSpPr>
        <p:spPr>
          <a:xfrm>
            <a:off x="11813247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8165"/>
            <a:ext cx="17684750" cy="97567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218305" y="691515"/>
            <a:ext cx="2681605" cy="83413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06941" y="190462"/>
            <a:ext cx="169783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词法分析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636000" y="1397000"/>
            <a:ext cx="2578100" cy="763560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997699" y="691569"/>
            <a:ext cx="1697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语法分析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2428126" y="340913"/>
            <a:ext cx="4040512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- 定义dfa、文法</a:t>
            </a:r>
            <a:endParaRPr lang="zh-CN" altLang="en-US" sz="2400" dirty="0">
              <a:solidFill>
                <a:srgbClr val="C00000"/>
              </a:solidFill>
            </a:endParaRPr>
          </a:p>
          <a:p>
            <a:r>
              <a:rPr lang="zh-CN" altLang="en-US" sz="2400" dirty="0">
                <a:solidFill>
                  <a:srgbClr val="C00000"/>
                </a:solidFill>
              </a:rPr>
              <a:t>- 后缀表达式到dfa的转换</a:t>
            </a:r>
            <a:endParaRPr lang="zh-CN" altLang="en-US" sz="2400" dirty="0">
              <a:solidFill>
                <a:srgbClr val="C00000"/>
              </a:solidFill>
            </a:endParaRPr>
          </a:p>
          <a:p>
            <a:r>
              <a:rPr lang="zh-CN" altLang="en-US" sz="2400" dirty="0">
                <a:solidFill>
                  <a:srgbClr val="C00000"/>
                </a:solidFill>
              </a:rPr>
              <a:t>- first集</a:t>
            </a:r>
            <a:endParaRPr lang="zh-CN" altLang="en-US" sz="2400" dirty="0">
              <a:solidFill>
                <a:srgbClr val="C00000"/>
              </a:solidFill>
            </a:endParaRPr>
          </a:p>
          <a:p>
            <a:r>
              <a:rPr lang="zh-CN" altLang="en-US" sz="2400" dirty="0">
                <a:solidFill>
                  <a:srgbClr val="C00000"/>
                </a:solidFill>
              </a:rPr>
              <a:t>- LL1文法的检查</a:t>
            </a:r>
            <a:endParaRPr lang="zh-CN" altLang="en-US" sz="2400" dirty="0">
              <a:solidFill>
                <a:srgbClr val="C00000"/>
              </a:solidFill>
            </a:endParaRPr>
          </a:p>
          <a:p>
            <a:r>
              <a:rPr lang="zh-CN" altLang="en-US" sz="2400" dirty="0">
                <a:solidFill>
                  <a:srgbClr val="C00000"/>
                </a:solidFill>
              </a:rPr>
              <a:t>- 基于LL1文法的语法分析</a:t>
            </a:r>
            <a:endParaRPr lang="zh-CN" altLang="en-US" sz="2400" dirty="0">
              <a:solidFill>
                <a:srgbClr val="C00000"/>
              </a:solidFill>
            </a:endParaRPr>
          </a:p>
          <a:p>
            <a:r>
              <a:rPr lang="zh-CN" altLang="en-US" sz="2400" dirty="0">
                <a:solidFill>
                  <a:srgbClr val="C00000"/>
                </a:solidFill>
              </a:rPr>
              <a:t>- 调试整合各部分代码</a:t>
            </a:r>
            <a:endParaRPr lang="zh-CN" altLang="en-US" sz="2400" dirty="0">
              <a:solidFill>
                <a:srgbClr val="C00000"/>
              </a:solidFill>
            </a:endParaRPr>
          </a:p>
          <a:p>
            <a:r>
              <a:rPr lang="zh-CN" altLang="en-US" sz="2400" dirty="0">
                <a:solidFill>
                  <a:srgbClr val="C00000"/>
                </a:solidFill>
              </a:rPr>
              <a:t>- 报告编写</a:t>
            </a:r>
            <a:endParaRPr lang="zh-CN" altLang="en-US" sz="2400" dirty="0">
              <a:solidFill>
                <a:srgbClr val="C00000"/>
              </a:solidFill>
            </a:endParaRPr>
          </a:p>
          <a:p>
            <a:r>
              <a:rPr lang="zh-CN" altLang="en-US" sz="2400" dirty="0">
                <a:solidFill>
                  <a:srgbClr val="C00000"/>
                </a:solidFill>
              </a:rPr>
              <a:t>由组长</a:t>
            </a:r>
            <a:r>
              <a:rPr lang="zh-CN" altLang="en-US" sz="2800" b="1" dirty="0">
                <a:solidFill>
                  <a:srgbClr val="C00000"/>
                </a:solidFill>
              </a:rPr>
              <a:t>张文浩</a:t>
            </a:r>
            <a:r>
              <a:rPr lang="zh-CN" altLang="en-US" sz="2400" dirty="0">
                <a:solidFill>
                  <a:srgbClr val="C00000"/>
                </a:solidFill>
              </a:rPr>
              <a:t>同学负责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6210300" y="8928100"/>
            <a:ext cx="59690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8636000" y="8928100"/>
            <a:ext cx="40640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过程 22"/>
          <p:cNvSpPr/>
          <p:nvPr/>
        </p:nvSpPr>
        <p:spPr>
          <a:xfrm>
            <a:off x="147320" y="190500"/>
            <a:ext cx="17124680" cy="9637395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571365" y="4933315"/>
            <a:ext cx="2121535" cy="70104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820545" y="4523105"/>
            <a:ext cx="32194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>
                <a:solidFill>
                  <a:srgbClr val="00B050"/>
                </a:solidFill>
              </a:rPr>
              <a:t>- 初版dfa确定化算法</a:t>
            </a:r>
            <a:endParaRPr sz="2400">
              <a:solidFill>
                <a:srgbClr val="00B050"/>
              </a:solidFill>
            </a:endParaRPr>
          </a:p>
          <a:p>
            <a:r>
              <a:rPr sz="2400">
                <a:solidFill>
                  <a:srgbClr val="00B050"/>
                </a:solidFill>
              </a:rPr>
              <a:t>- ppt制作</a:t>
            </a:r>
            <a:endParaRPr sz="2400">
              <a:solidFill>
                <a:srgbClr val="00B050"/>
              </a:solidFill>
            </a:endParaRPr>
          </a:p>
          <a:p>
            <a:r>
              <a:rPr sz="2400">
                <a:solidFill>
                  <a:srgbClr val="00B050"/>
                </a:solidFill>
              </a:rPr>
              <a:t>- 报告编写</a:t>
            </a:r>
            <a:endParaRPr sz="2400">
              <a:solidFill>
                <a:srgbClr val="00B050"/>
              </a:solidFill>
            </a:endParaRPr>
          </a:p>
          <a:p>
            <a:r>
              <a:rPr lang="zh-CN" altLang="en-US" sz="2400" dirty="0">
                <a:solidFill>
                  <a:srgbClr val="00B050"/>
                </a:solidFill>
              </a:rPr>
              <a:t>由</a:t>
            </a:r>
            <a:r>
              <a:rPr lang="zh-CN" altLang="en-US" sz="2400" b="1" dirty="0">
                <a:solidFill>
                  <a:srgbClr val="00B050"/>
                </a:solidFill>
              </a:rPr>
              <a:t>方景亿</a:t>
            </a:r>
            <a:r>
              <a:rPr lang="zh-CN" altLang="en-US" sz="2400" dirty="0">
                <a:solidFill>
                  <a:srgbClr val="00B050"/>
                </a:solidFill>
              </a:rPr>
              <a:t>同学负责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26" name="流程图: 过程 25"/>
          <p:cNvSpPr/>
          <p:nvPr/>
        </p:nvSpPr>
        <p:spPr>
          <a:xfrm>
            <a:off x="4518025" y="5905500"/>
            <a:ext cx="2175510" cy="749300"/>
          </a:xfrm>
          <a:prstGeom prst="flowChartProcess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606134" y="6401435"/>
            <a:ext cx="2101283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</a:rPr>
              <a:t>- 初版dfa最小化算法</a:t>
            </a:r>
            <a:endParaRPr lang="zh-CN" altLang="en-US" sz="2400" dirty="0">
              <a:solidFill>
                <a:srgbClr val="FFC000"/>
              </a:solidFill>
            </a:endParaRPr>
          </a:p>
          <a:p>
            <a:r>
              <a:rPr lang="zh-CN" altLang="en-US" sz="2400" dirty="0">
                <a:solidFill>
                  <a:srgbClr val="FFC000"/>
                </a:solidFill>
              </a:rPr>
              <a:t>- ppt制作</a:t>
            </a:r>
            <a:endParaRPr lang="zh-CN" altLang="en-US" sz="2400" dirty="0">
              <a:solidFill>
                <a:srgbClr val="FFC000"/>
              </a:solidFill>
            </a:endParaRPr>
          </a:p>
          <a:p>
            <a:r>
              <a:rPr lang="zh-CN" altLang="en-US" sz="2400" dirty="0">
                <a:solidFill>
                  <a:srgbClr val="FFC000"/>
                </a:solidFill>
              </a:rPr>
              <a:t>- 报告编写</a:t>
            </a:r>
            <a:endParaRPr lang="zh-CN" altLang="en-US" sz="2400" dirty="0">
              <a:solidFill>
                <a:srgbClr val="FFC000"/>
              </a:solidFill>
            </a:endParaRPr>
          </a:p>
          <a:p>
            <a:r>
              <a:rPr lang="zh-CN" altLang="en-US" sz="2400" dirty="0">
                <a:solidFill>
                  <a:srgbClr val="FFC000"/>
                </a:solidFill>
                <a:sym typeface="+mn-ea"/>
              </a:rPr>
              <a:t>由</a:t>
            </a:r>
            <a:r>
              <a:rPr lang="zh-CN" altLang="en-US" sz="2400" b="1" dirty="0">
                <a:solidFill>
                  <a:srgbClr val="FFC000"/>
                </a:solidFill>
                <a:sym typeface="+mn-ea"/>
              </a:rPr>
              <a:t>陈峻</a:t>
            </a:r>
            <a:r>
              <a:rPr lang="zh-CN" altLang="en-US" sz="2400" dirty="0">
                <a:solidFill>
                  <a:srgbClr val="FFC000"/>
                </a:solidFill>
                <a:sym typeface="+mn-ea"/>
              </a:rPr>
              <a:t>同学负责</a:t>
            </a:r>
            <a:endParaRPr lang="zh-CN" altLang="en-US" sz="2400" dirty="0">
              <a:solidFill>
                <a:srgbClr val="FFC000"/>
              </a:solidFill>
            </a:endParaRPr>
          </a:p>
          <a:p>
            <a:endParaRPr lang="zh-CN" altLang="en-US" dirty="0"/>
          </a:p>
        </p:txBody>
      </p:sp>
      <p:cxnSp>
        <p:nvCxnSpPr>
          <p:cNvPr id="2" name="Straight Connector 1"/>
          <p:cNvCxnSpPr/>
          <p:nvPr/>
        </p:nvCxnSpPr>
        <p:spPr>
          <a:xfrm>
            <a:off x="8942705" y="4260215"/>
            <a:ext cx="20288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970645" y="5283835"/>
            <a:ext cx="197358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s 6"/>
          <p:cNvSpPr/>
          <p:nvPr/>
        </p:nvSpPr>
        <p:spPr>
          <a:xfrm>
            <a:off x="4422775" y="6925945"/>
            <a:ext cx="2270125" cy="1731010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4349750" y="1891030"/>
            <a:ext cx="2457450" cy="848360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4422140" y="946150"/>
            <a:ext cx="2270760" cy="746125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9199880" y="6842760"/>
            <a:ext cx="1449705" cy="779145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11214100" y="6842760"/>
            <a:ext cx="33953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rgbClr val="00B0F0"/>
                </a:solidFill>
              </a:rPr>
              <a:t>- 构造c--的正则表达式</a:t>
            </a:r>
            <a:endParaRPr lang="en-US" sz="2400">
              <a:solidFill>
                <a:srgbClr val="00B0F0"/>
              </a:solidFill>
            </a:endParaRPr>
          </a:p>
          <a:p>
            <a:r>
              <a:rPr lang="en-US" sz="2400">
                <a:solidFill>
                  <a:srgbClr val="00B0F0"/>
                </a:solidFill>
              </a:rPr>
              <a:t>- 后缀表达式的转换</a:t>
            </a:r>
            <a:endParaRPr lang="en-US" sz="2400">
              <a:solidFill>
                <a:srgbClr val="00B0F0"/>
              </a:solidFill>
            </a:endParaRPr>
          </a:p>
          <a:p>
            <a:r>
              <a:rPr lang="en-US" sz="2400">
                <a:solidFill>
                  <a:srgbClr val="00B0F0"/>
                </a:solidFill>
              </a:rPr>
              <a:t>- 根据dfa分析得出token</a:t>
            </a:r>
            <a:endParaRPr lang="en-US" sz="2400">
              <a:solidFill>
                <a:srgbClr val="00B0F0"/>
              </a:solidFill>
            </a:endParaRPr>
          </a:p>
          <a:p>
            <a:r>
              <a:rPr lang="en-US" sz="2400">
                <a:solidFill>
                  <a:srgbClr val="00B0F0"/>
                </a:solidFill>
              </a:rPr>
              <a:t>- follow集</a:t>
            </a:r>
            <a:endParaRPr lang="en-US" sz="2400">
              <a:solidFill>
                <a:srgbClr val="00B0F0"/>
              </a:solidFill>
            </a:endParaRPr>
          </a:p>
          <a:p>
            <a:r>
              <a:rPr lang="en-US" sz="2400">
                <a:solidFill>
                  <a:srgbClr val="00B0F0"/>
                </a:solidFill>
              </a:rPr>
              <a:t>- 报告编写</a:t>
            </a:r>
            <a:endParaRPr lang="en-US" sz="2400">
              <a:solidFill>
                <a:srgbClr val="00B0F0"/>
              </a:solidFill>
            </a:endParaRPr>
          </a:p>
          <a:p>
            <a:r>
              <a:rPr lang="zh-CN" altLang="en-US" sz="2400">
                <a:solidFill>
                  <a:srgbClr val="00B0F0"/>
                </a:solidFill>
              </a:rPr>
              <a:t>由</a:t>
            </a:r>
            <a:r>
              <a:rPr lang="zh-CN" altLang="en-US" sz="2400" b="1">
                <a:solidFill>
                  <a:srgbClr val="00B0F0"/>
                </a:solidFill>
              </a:rPr>
              <a:t>赵乐天</a:t>
            </a:r>
            <a:r>
              <a:rPr lang="zh-CN" altLang="en-US" sz="2400">
                <a:solidFill>
                  <a:srgbClr val="00B0F0"/>
                </a:solidFill>
              </a:rPr>
              <a:t>同学负责</a:t>
            </a:r>
            <a:endParaRPr lang="zh-CN" altLang="en-US" sz="24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211287" y="2812091"/>
            <a:ext cx="17979054" cy="4251338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0150" y="-280376"/>
            <a:ext cx="3236179" cy="85978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0150" y="669504"/>
            <a:ext cx="3236179" cy="14455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0150" y="9445628"/>
            <a:ext cx="3236179" cy="85978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0150" y="9200436"/>
            <a:ext cx="3236179" cy="144559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4338152" y="4334256"/>
            <a:ext cx="8880176" cy="122219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zh-CN" altLang="en-US" sz="6000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词法分析器具体实现过程</a:t>
            </a:r>
            <a:endParaRPr lang="en-US" sz="3000" dirty="0"/>
          </a:p>
        </p:txBody>
      </p:sp>
      <p:sp>
        <p:nvSpPr>
          <p:cNvPr id="10" name="Text 1"/>
          <p:cNvSpPr/>
          <p:nvPr/>
        </p:nvSpPr>
        <p:spPr>
          <a:xfrm>
            <a:off x="5281264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3" name="Text 2"/>
          <p:cNvSpPr/>
          <p:nvPr/>
        </p:nvSpPr>
        <p:spPr>
          <a:xfrm>
            <a:off x="11813247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216" y="2273300"/>
            <a:ext cx="4077053" cy="5245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0"/>
            <a:ext cx="13974763" cy="98758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693900" y="5219700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静态方法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9423400" y="6045200"/>
            <a:ext cx="2743200" cy="749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8" idx="6"/>
          </p:cNvCxnSpPr>
          <p:nvPr/>
        </p:nvCxnSpPr>
        <p:spPr>
          <a:xfrm>
            <a:off x="12166600" y="6419850"/>
            <a:ext cx="1701800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400800" y="2311400"/>
            <a:ext cx="2641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</a:rPr>
              <a:t>C- -</a:t>
            </a:r>
            <a:r>
              <a:rPr lang="zh-CN" altLang="en-US" sz="2800" dirty="0">
                <a:solidFill>
                  <a:srgbClr val="7030A0"/>
                </a:solidFill>
              </a:rPr>
              <a:t>的正则表达式</a:t>
            </a:r>
            <a:r>
              <a:rPr lang="en-US" altLang="zh-CN" sz="2800" dirty="0" err="1">
                <a:solidFill>
                  <a:srgbClr val="7030A0"/>
                </a:solidFill>
              </a:rPr>
              <a:t>re_c_minus</a:t>
            </a:r>
            <a:endParaRPr lang="en-US" altLang="zh-CN" sz="2800" dirty="0">
              <a:solidFill>
                <a:srgbClr val="7030A0"/>
              </a:solidFill>
            </a:endParaRPr>
          </a:p>
          <a:p>
            <a:endParaRPr lang="zh-CN" altLang="en-US" dirty="0"/>
          </a:p>
        </p:txBody>
      </p:sp>
      <p:cxnSp>
        <p:nvCxnSpPr>
          <p:cNvPr id="17" name="直接连接符 16"/>
          <p:cNvCxnSpPr>
            <a:stCxn id="15" idx="2"/>
          </p:cNvCxnSpPr>
          <p:nvPr/>
        </p:nvCxnSpPr>
        <p:spPr>
          <a:xfrm flipH="1">
            <a:off x="6971947" y="3542506"/>
            <a:ext cx="749653" cy="2896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5842000" y="6333333"/>
            <a:ext cx="2057400" cy="562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318000" y="5792569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将正则表达式转换为后缀表达式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7346773" y="8051800"/>
            <a:ext cx="3994327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902700" y="8759606"/>
            <a:ext cx="341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</a:rPr>
              <a:t>得到</a:t>
            </a:r>
            <a:r>
              <a:rPr lang="en-US" altLang="zh-CN" b="1" dirty="0">
                <a:solidFill>
                  <a:srgbClr val="7030A0"/>
                </a:solidFill>
              </a:rPr>
              <a:t>Rule</a:t>
            </a:r>
            <a:r>
              <a:rPr lang="zh-CN" altLang="en-US" b="1" dirty="0">
                <a:solidFill>
                  <a:srgbClr val="7030A0"/>
                </a:solidFill>
              </a:rPr>
              <a:t>，它记录每一个状态（</a:t>
            </a:r>
            <a:r>
              <a:rPr lang="en-US" altLang="zh-CN" b="1" dirty="0">
                <a:solidFill>
                  <a:srgbClr val="7030A0"/>
                </a:solidFill>
              </a:rPr>
              <a:t>state</a:t>
            </a:r>
            <a:r>
              <a:rPr lang="zh-CN" altLang="en-US" b="1" dirty="0">
                <a:solidFill>
                  <a:srgbClr val="7030A0"/>
                </a:solidFill>
              </a:rPr>
              <a:t>）的转换规则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2692400" y="2699435"/>
            <a:ext cx="3683000" cy="283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9423400" y="8759606"/>
            <a:ext cx="508000" cy="355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stCxn id="25" idx="1"/>
          </p:cNvCxnSpPr>
          <p:nvPr/>
        </p:nvCxnSpPr>
        <p:spPr>
          <a:xfrm flipH="1" flipV="1">
            <a:off x="2578100" y="4318000"/>
            <a:ext cx="6919695" cy="4493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60194" y="2603500"/>
            <a:ext cx="2110005" cy="18669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216" y="2273300"/>
            <a:ext cx="4077053" cy="5245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95310" y="4305300"/>
            <a:ext cx="186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C--</a:t>
            </a:r>
            <a:r>
              <a:rPr lang="zh-CN" altLang="en-US" sz="2800" dirty="0"/>
              <a:t>的</a:t>
            </a:r>
            <a:r>
              <a:rPr lang="en-US" altLang="zh-CN" sz="2800" dirty="0"/>
              <a:t>rules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715" y="274082"/>
            <a:ext cx="13884448" cy="887730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 flipV="1">
            <a:off x="3479800" y="4191000"/>
            <a:ext cx="3187700" cy="375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90350" y="4630385"/>
            <a:ext cx="1447800" cy="9194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7620000" y="4191000"/>
            <a:ext cx="7327900" cy="157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2217400" y="57658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</a:rPr>
              <a:t>获得</a:t>
            </a:r>
            <a:r>
              <a:rPr lang="en-US" altLang="zh-CN" sz="2400" b="1" dirty="0">
                <a:solidFill>
                  <a:srgbClr val="7030A0"/>
                </a:solidFill>
              </a:rPr>
              <a:t>C--</a:t>
            </a:r>
            <a:r>
              <a:rPr lang="zh-CN" altLang="en-US" sz="2400" b="1" dirty="0">
                <a:solidFill>
                  <a:srgbClr val="7030A0"/>
                </a:solidFill>
              </a:rPr>
              <a:t>的最小化</a:t>
            </a:r>
            <a:r>
              <a:rPr lang="en-US" altLang="zh-CN" sz="2400" b="1" dirty="0" err="1">
                <a:solidFill>
                  <a:srgbClr val="7030A0"/>
                </a:solidFill>
              </a:rPr>
              <a:t>dfa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2853815" y="5660083"/>
            <a:ext cx="2286000" cy="673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endCxn id="17" idx="4"/>
          </p:cNvCxnSpPr>
          <p:nvPr/>
        </p:nvCxnSpPr>
        <p:spPr>
          <a:xfrm>
            <a:off x="1995310" y="5765800"/>
            <a:ext cx="12001505" cy="56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63725" y="1381125"/>
            <a:ext cx="11616690" cy="662940"/>
          </a:xfrm>
        </p:spPr>
        <p:txBody>
          <a:bodyPr/>
          <a:p>
            <a:r>
              <a:rPr lang="en-US" sz="3200" b="1"/>
              <a:t>fa_2_dfa(NFA</a:t>
            </a:r>
            <a:r>
              <a:rPr lang="zh-CN" altLang="en-US" sz="3200" b="1"/>
              <a:t>确定化</a:t>
            </a:r>
            <a:r>
              <a:rPr lang="en-US" sz="3200" b="1"/>
              <a:t>)</a:t>
            </a:r>
            <a:r>
              <a:rPr lang="zh-CN" altLang="en-US" sz="3200" b="1"/>
              <a:t>方法的伪代码：</a:t>
            </a:r>
            <a:endParaRPr lang="zh-CN" altLang="en-US" sz="32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445" y="2367915"/>
            <a:ext cx="9538970" cy="530923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149715" y="1381125"/>
            <a:ext cx="79768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dfa_minize</a:t>
            </a:r>
            <a:r>
              <a:rPr lang="zh-CN" altLang="en-US" sz="3200"/>
              <a:t>（</a:t>
            </a:r>
            <a:r>
              <a:rPr lang="en-US" altLang="zh-CN" sz="3200"/>
              <a:t>DFA</a:t>
            </a:r>
            <a:r>
              <a:rPr lang="zh-CN" altLang="en-US" sz="3200"/>
              <a:t>最小化）方法的伪代码：</a:t>
            </a:r>
            <a:endParaRPr lang="zh-CN" altLang="en-US" sz="3200"/>
          </a:p>
        </p:txBody>
      </p:sp>
      <p:sp>
        <p:nvSpPr>
          <p:cNvPr id="7" name="Text Box 6"/>
          <p:cNvSpPr txBox="1"/>
          <p:nvPr/>
        </p:nvSpPr>
        <p:spPr>
          <a:xfrm>
            <a:off x="9752965" y="3128645"/>
            <a:ext cx="68872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1.根据传入的DFA构造出划分集合(</a:t>
            </a:r>
            <a:r>
              <a:rPr lang="en-US">
                <a:sym typeface="+mn-ea"/>
              </a:rPr>
              <a:t>借助Hopcroft算法实现</a:t>
            </a:r>
            <a:r>
              <a:rPr lang="en-US"/>
              <a:t>)</a:t>
            </a:r>
            <a:endParaRPr lang="en-US"/>
          </a:p>
          <a:p>
            <a:r>
              <a:rPr lang="en-US"/>
              <a:t>2.根据划分集合构造最小化DFA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216" y="2273300"/>
            <a:ext cx="4077053" cy="5245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48016" y="5638800"/>
            <a:ext cx="2953984" cy="9906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583" y="1257300"/>
            <a:ext cx="13078342" cy="70983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63700" y="5269468"/>
            <a:ext cx="1781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C--</a:t>
            </a:r>
            <a:r>
              <a:rPr lang="zh-CN" altLang="en-US" sz="2400" b="1" dirty="0"/>
              <a:t>最小</a:t>
            </a:r>
            <a:r>
              <a:rPr lang="en-US" altLang="zh-CN" sz="2400" b="1" dirty="0"/>
              <a:t>DFA</a:t>
            </a:r>
            <a:endParaRPr lang="zh-CN" altLang="en-US" sz="2400" b="1" dirty="0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3213100" y="4610100"/>
            <a:ext cx="6045200" cy="82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3106400" y="5731133"/>
            <a:ext cx="248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7030A0"/>
                </a:solidFill>
              </a:rPr>
              <a:t>List</a:t>
            </a:r>
            <a:r>
              <a:rPr lang="zh-CN" altLang="en-US" sz="2000" dirty="0">
                <a:solidFill>
                  <a:srgbClr val="7030A0"/>
                </a:solidFill>
              </a:rPr>
              <a:t>：对一行代码识别得到的</a:t>
            </a:r>
            <a:r>
              <a:rPr lang="en-US" altLang="zh-CN" sz="2000" dirty="0">
                <a:solidFill>
                  <a:srgbClr val="7030A0"/>
                </a:solidFill>
              </a:rPr>
              <a:t>tokens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915900" y="4330700"/>
            <a:ext cx="2679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7030A0"/>
                </a:solidFill>
              </a:rPr>
              <a:t>List</a:t>
            </a:r>
            <a:r>
              <a:rPr lang="zh-CN" altLang="en-US" sz="2000" dirty="0">
                <a:solidFill>
                  <a:srgbClr val="7030A0"/>
                </a:solidFill>
              </a:rPr>
              <a:t>：对一整个文件识别得到的</a:t>
            </a:r>
            <a:r>
              <a:rPr lang="en-US" altLang="zh-CN" sz="2000" dirty="0">
                <a:solidFill>
                  <a:srgbClr val="7030A0"/>
                </a:solidFill>
              </a:rPr>
              <a:t>tokens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302000" y="5549900"/>
            <a:ext cx="59563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3717925" y="147955"/>
            <a:ext cx="122364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本部分实现思路为：按行读入字符串，对于每行字符串进行处理得到词并构造成Token加入List后，将每行得到的List合并，对于字符串的处理如下：</a:t>
            </a:r>
            <a:endParaRPr lang="en-US" b="1"/>
          </a:p>
          <a:p>
            <a:endParaRPr lang="en-US" b="1"/>
          </a:p>
          <a:p>
            <a:r>
              <a:rPr lang="en-US" b="1"/>
              <a:t>如果pre指针没有指向字符串的末尾，循环执行如下的分析：</a:t>
            </a:r>
            <a:endParaRPr lang="en-US" b="1"/>
          </a:p>
          <a:p>
            <a:endParaRPr lang="en-US" b="1"/>
          </a:p>
          <a:p>
            <a:r>
              <a:rPr lang="en-US" b="1"/>
              <a:t>    1. 如果读入的字符是//，则代表注释，不对之后的内容进行分析</a:t>
            </a:r>
            <a:endParaRPr lang="en-US" b="1"/>
          </a:p>
          <a:p>
            <a:r>
              <a:rPr lang="en-US" b="1"/>
              <a:t>    2. 如果读入的字符是' ' 、 '\r' 、'\t'等此类在程序中经常出现作为格式但无实际意义的字符，跳过此次分析</a:t>
            </a:r>
            <a:endParaRPr lang="en-US" b="1"/>
          </a:p>
          <a:p>
            <a:r>
              <a:rPr lang="en-US" b="1"/>
              <a:t>    3. 如果此次读入的字符与当前状态所组成的key在dict中有value，那么不断迭代状态和字符，直至不再满足识别条件，并将这个词加入res中</a:t>
            </a:r>
            <a:endParaRPr 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1480</Words>
  <Application>WPS Presentation</Application>
  <PresentationFormat>自定义</PresentationFormat>
  <Paragraphs>190</Paragraphs>
  <Slides>27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微软雅黑</vt:lpstr>
      <vt:lpstr>Calibri</vt:lpstr>
      <vt:lpstr>Arial Unicode MS</vt:lpstr>
      <vt:lpstr>等线</vt:lpstr>
      <vt:lpstr>Calibri Light</vt:lpstr>
      <vt:lpstr>等线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fanglaozu</cp:lastModifiedBy>
  <cp:revision>12</cp:revision>
  <dcterms:created xsi:type="dcterms:W3CDTF">2022-11-04T05:38:00Z</dcterms:created>
  <dcterms:modified xsi:type="dcterms:W3CDTF">2022-11-11T13:00:40Z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FB237082BFAE4A0DBBECF997D9E33961</vt:lpwstr>
  </property>
  <property fmtid="{D5CDD505-2E9C-101B-9397-08002B2CF9AE}" pid="3" name="KSOProductBuildVer">
    <vt:lpwstr>1033-11.2.0.11380</vt:lpwstr>
  </property>
</Properties>
</file>