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0" r:id="rId5"/>
    <p:sldId id="269" r:id="rId6"/>
    <p:sldId id="282" r:id="rId7"/>
    <p:sldId id="274" r:id="rId8"/>
    <p:sldId id="305" r:id="rId9"/>
    <p:sldId id="281" r:id="rId10"/>
    <p:sldId id="283" r:id="rId11"/>
    <p:sldId id="270" r:id="rId12"/>
    <p:sldId id="261" r:id="rId13"/>
    <p:sldId id="296" r:id="rId14"/>
    <p:sldId id="297" r:id="rId15"/>
    <p:sldId id="298" r:id="rId16"/>
    <p:sldId id="301" r:id="rId17"/>
    <p:sldId id="300" r:id="rId18"/>
    <p:sldId id="299" r:id="rId19"/>
    <p:sldId id="288" r:id="rId20"/>
    <p:sldId id="306" r:id="rId21"/>
    <p:sldId id="304" r:id="rId22"/>
    <p:sldId id="302" r:id="rId23"/>
    <p:sldId id="303" r:id="rId24"/>
    <p:sldId id="271" r:id="rId25"/>
    <p:sldId id="276" r:id="rId26"/>
    <p:sldId id="267" r:id="rId27"/>
  </p:sldIdLst>
  <p:sldSz cx="17556163" cy="9875838"/>
  <p:notesSz cx="9875838" cy="17556163"/>
  <p:custDataLst>
    <p:tags r:id="rId29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7589" y="0"/>
            <a:ext cx="17584069" cy="993507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4944" y="1268565"/>
            <a:ext cx="15426591" cy="733839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2676328"/>
            <a:ext cx="17584069" cy="458242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734936" y="2491807"/>
            <a:ext cx="4951466" cy="495146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3438357" y="2491807"/>
            <a:ext cx="4951466" cy="4951466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949205" y="2491807"/>
            <a:ext cx="4951466" cy="4951466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45785" y="2491807"/>
            <a:ext cx="4951466" cy="4951466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18289" y="953314"/>
            <a:ext cx="1147491" cy="805539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2687023" y="3542158"/>
            <a:ext cx="12154662" cy="185229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9000" b="1" dirty="0">
                <a:solidFill>
                  <a:srgbClr val="EFCA81"/>
                </a:solidFill>
                <a:latin typeface="仿宋" panose="02010609060101010101" charset="-122"/>
                <a:ea typeface="仿宋" panose="02010609060101010101" charset="-122"/>
                <a:cs typeface="微软雅黑" panose="020B0503020204020204" pitchFamily="34" charset="-120"/>
              </a:rPr>
              <a:t>编译原理大作业答辩</a:t>
            </a:r>
            <a:endParaRPr lang="en-US" sz="3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1" name="Text 1"/>
          <p:cNvSpPr/>
          <p:nvPr/>
        </p:nvSpPr>
        <p:spPr>
          <a:xfrm>
            <a:off x="2687023" y="5149211"/>
            <a:ext cx="12154662" cy="70942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endParaRPr lang="en-US" sz="3000" dirty="0"/>
          </a:p>
        </p:txBody>
      </p:sp>
      <p:sp>
        <p:nvSpPr>
          <p:cNvPr id="12" name="Text 2"/>
          <p:cNvSpPr/>
          <p:nvPr/>
        </p:nvSpPr>
        <p:spPr>
          <a:xfrm>
            <a:off x="2687023" y="5862317"/>
            <a:ext cx="12154662" cy="101282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21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小组成员：</a:t>
            </a:r>
            <a:endParaRPr lang="en-US" sz="2100" b="1" dirty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2100" b="1" dirty="0" err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汇报人</a:t>
            </a:r>
            <a:r>
              <a:rPr lang="en-US" sz="21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 </a:t>
            </a:r>
            <a:r>
              <a:rPr lang="en-US" sz="2100" b="1" dirty="0" err="1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导师</a:t>
            </a:r>
            <a:r>
              <a:rPr lang="en-US" sz="2100" b="1" dirty="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endParaRPr lang="en-US" sz="30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Text 3"/>
          <p:cNvSpPr/>
          <p:nvPr/>
        </p:nvSpPr>
        <p:spPr>
          <a:xfrm>
            <a:off x="3051590" y="4275315"/>
            <a:ext cx="440981" cy="44098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8" name="Text 4"/>
          <p:cNvSpPr/>
          <p:nvPr/>
        </p:nvSpPr>
        <p:spPr>
          <a:xfrm>
            <a:off x="13737204" y="4236068"/>
            <a:ext cx="440981" cy="44098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216" y="2273300"/>
            <a:ext cx="4077053" cy="524510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278296" y="6506817"/>
            <a:ext cx="2888974" cy="1298713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736" y="5228635"/>
            <a:ext cx="8929231" cy="132159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9881" y="1434199"/>
            <a:ext cx="2305166" cy="771962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537" y="3168900"/>
            <a:ext cx="4474024" cy="189782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166546" y="2461803"/>
            <a:ext cx="226281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测试文件：</a:t>
            </a:r>
            <a:r>
              <a:rPr lang="en-US" altLang="zh-CN" sz="2000" dirty="0"/>
              <a:t>03_var_defn.sy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1139511" y="2861026"/>
            <a:ext cx="12636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测试结果</a:t>
            </a:r>
            <a:r>
              <a:rPr lang="zh-CN" altLang="en-US" dirty="0"/>
              <a:t>：</a:t>
            </a:r>
          </a:p>
        </p:txBody>
      </p:sp>
      <p:sp>
        <p:nvSpPr>
          <p:cNvPr id="17" name="椭圆 16"/>
          <p:cNvSpPr/>
          <p:nvPr/>
        </p:nvSpPr>
        <p:spPr>
          <a:xfrm>
            <a:off x="5297487" y="5493325"/>
            <a:ext cx="1131407" cy="6223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6273800" y="6115625"/>
            <a:ext cx="393700" cy="140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862955" y="7602855"/>
            <a:ext cx="2597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res</a:t>
            </a:r>
            <a:r>
              <a:rPr lang="zh-CN" altLang="en-US" sz="2400" dirty="0">
                <a:solidFill>
                  <a:srgbClr val="7030A0"/>
                </a:solidFill>
              </a:rPr>
              <a:t>即为识别算法返回的</a:t>
            </a:r>
            <a:r>
              <a:rPr lang="en-US" altLang="zh-CN" sz="2400" dirty="0">
                <a:solidFill>
                  <a:srgbClr val="7030A0"/>
                </a:solidFill>
              </a:rPr>
              <a:t>token list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1287" y="2812091"/>
            <a:ext cx="17979054" cy="425133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150" y="-280376"/>
            <a:ext cx="3236179" cy="85978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150" y="669504"/>
            <a:ext cx="3236179" cy="14455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150" y="9445628"/>
            <a:ext cx="3236179" cy="85978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150" y="9200436"/>
            <a:ext cx="3236179" cy="144559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338152" y="4334256"/>
            <a:ext cx="8880176" cy="122219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语法分析器具体实现过程</a:t>
            </a:r>
            <a:endParaRPr lang="en-US" sz="3000" dirty="0"/>
          </a:p>
        </p:txBody>
      </p:sp>
      <p:sp>
        <p:nvSpPr>
          <p:cNvPr id="10" name="Text 1"/>
          <p:cNvSpPr/>
          <p:nvPr/>
        </p:nvSpPr>
        <p:spPr>
          <a:xfrm>
            <a:off x="5281264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3" name="Text 2"/>
          <p:cNvSpPr/>
          <p:nvPr/>
        </p:nvSpPr>
        <p:spPr>
          <a:xfrm>
            <a:off x="11813247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533292" y="4456217"/>
            <a:ext cx="813641" cy="215180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76978" y="4456217"/>
            <a:ext cx="813641" cy="215180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7276978" y="4456217"/>
            <a:ext cx="813641" cy="215180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22341" y="4456217"/>
            <a:ext cx="144559" cy="2151805"/>
          </a:xfrm>
          <a:prstGeom prst="rect">
            <a:avLst/>
          </a:prstGeom>
        </p:spPr>
      </p:pic>
      <p:sp>
        <p:nvSpPr>
          <p:cNvPr id="10" name="Text 2"/>
          <p:cNvSpPr/>
          <p:nvPr/>
        </p:nvSpPr>
        <p:spPr>
          <a:xfrm>
            <a:off x="693266" y="701990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1" name="Text 3"/>
          <p:cNvSpPr/>
          <p:nvPr/>
        </p:nvSpPr>
        <p:spPr>
          <a:xfrm>
            <a:off x="1598426" y="562494"/>
            <a:ext cx="9804483" cy="1023357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endParaRPr lang="en-US" altLang="zh-CN" sz="5400" dirty="0"/>
          </a:p>
        </p:txBody>
      </p:sp>
      <p:sp>
        <p:nvSpPr>
          <p:cNvPr id="46" name="流程图: 过程 45"/>
          <p:cNvSpPr/>
          <p:nvPr/>
        </p:nvSpPr>
        <p:spPr>
          <a:xfrm>
            <a:off x="969422" y="2192672"/>
            <a:ext cx="2298622" cy="554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C--</a:t>
            </a:r>
            <a:r>
              <a:rPr lang="zh-CN" altLang="en-US" dirty="0"/>
              <a:t>的</a:t>
            </a:r>
            <a:r>
              <a:rPr lang="en-US" dirty="0"/>
              <a:t>LL1</a:t>
            </a:r>
            <a:r>
              <a:rPr lang="zh-CN" altLang="en-US" dirty="0"/>
              <a:t>文法</a:t>
            </a:r>
          </a:p>
        </p:txBody>
      </p:sp>
      <p:sp>
        <p:nvSpPr>
          <p:cNvPr id="47" name="流程图: 过程 46"/>
          <p:cNvSpPr/>
          <p:nvPr/>
        </p:nvSpPr>
        <p:spPr>
          <a:xfrm>
            <a:off x="969422" y="3216609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</a:p>
        </p:txBody>
      </p:sp>
      <p:sp>
        <p:nvSpPr>
          <p:cNvPr id="48" name="流程图: 过程 47"/>
          <p:cNvSpPr/>
          <p:nvPr/>
        </p:nvSpPr>
        <p:spPr>
          <a:xfrm>
            <a:off x="970680" y="4658148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</a:p>
        </p:txBody>
      </p:sp>
      <p:sp>
        <p:nvSpPr>
          <p:cNvPr id="50" name="流程图: 过程 49"/>
          <p:cNvSpPr/>
          <p:nvPr/>
        </p:nvSpPr>
        <p:spPr>
          <a:xfrm>
            <a:off x="969422" y="6055320"/>
            <a:ext cx="2299880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分析</a:t>
            </a:r>
            <a:r>
              <a:rPr lang="en-US" altLang="zh-CN" dirty="0">
                <a:sym typeface="+mn-ea"/>
              </a:rPr>
              <a:t>tokens</a:t>
            </a:r>
            <a:r>
              <a:rPr lang="zh-CN" altLang="en-US" dirty="0">
                <a:sym typeface="+mn-ea"/>
              </a:rPr>
              <a:t>并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格式化输出</a:t>
            </a:r>
            <a:endParaRPr lang="en-US" altLang="zh-CN" dirty="0"/>
          </a:p>
        </p:txBody>
      </p:sp>
      <p:pic>
        <p:nvPicPr>
          <p:cNvPr id="5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012" y="701990"/>
            <a:ext cx="554827" cy="554827"/>
          </a:xfrm>
          <a:prstGeom prst="rect">
            <a:avLst/>
          </a:prstGeom>
        </p:spPr>
      </p:pic>
      <p:pic>
        <p:nvPicPr>
          <p:cNvPr id="5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266" y="701990"/>
            <a:ext cx="554827" cy="554827"/>
          </a:xfrm>
          <a:prstGeom prst="rect">
            <a:avLst/>
          </a:prstGeom>
        </p:spPr>
      </p:pic>
      <p:sp>
        <p:nvSpPr>
          <p:cNvPr id="53" name="Text 3"/>
          <p:cNvSpPr/>
          <p:nvPr/>
        </p:nvSpPr>
        <p:spPr>
          <a:xfrm>
            <a:off x="1598426" y="562494"/>
            <a:ext cx="9804483" cy="92900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96000"/>
              </a:lnSpc>
              <a:spcBef>
                <a:spcPts val="375"/>
              </a:spcBef>
            </a:pPr>
            <a:r>
              <a:rPr lang="en-US" sz="5000">
                <a:sym typeface="+mn-ea"/>
              </a:rPr>
              <a:t>syntax LL1</a:t>
            </a:r>
            <a:r>
              <a:rPr lang="zh-CN" altLang="en-US" sz="5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sz="3000" dirty="0"/>
          </a:p>
        </p:txBody>
      </p:sp>
      <p:cxnSp>
        <p:nvCxnSpPr>
          <p:cNvPr id="55" name="直接箭头连接符 54"/>
          <p:cNvCxnSpPr>
            <a:stCxn id="46" idx="2"/>
            <a:endCxn id="47" idx="0"/>
          </p:cNvCxnSpPr>
          <p:nvPr/>
        </p:nvCxnSpPr>
        <p:spPr>
          <a:xfrm>
            <a:off x="2118733" y="2747499"/>
            <a:ext cx="0" cy="4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7" idx="2"/>
            <a:endCxn id="48" idx="0"/>
          </p:cNvCxnSpPr>
          <p:nvPr/>
        </p:nvCxnSpPr>
        <p:spPr>
          <a:xfrm>
            <a:off x="2118733" y="4006476"/>
            <a:ext cx="1258" cy="65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8" idx="2"/>
            <a:endCxn id="50" idx="0"/>
          </p:cNvCxnSpPr>
          <p:nvPr/>
        </p:nvCxnSpPr>
        <p:spPr>
          <a:xfrm flipH="1">
            <a:off x="2119362" y="5448015"/>
            <a:ext cx="629" cy="60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110260" y="2026458"/>
            <a:ext cx="2019461" cy="931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V="1">
            <a:off x="3129721" y="2489200"/>
            <a:ext cx="19879" cy="2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0" idx="3"/>
            <a:endCxn id="62" idx="1"/>
          </p:cNvCxnSpPr>
          <p:nvPr/>
        </p:nvCxnSpPr>
        <p:spPr>
          <a:xfrm>
            <a:off x="3129721" y="2491970"/>
            <a:ext cx="5395746" cy="2445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506595" y="3216910"/>
            <a:ext cx="3175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手打</a:t>
            </a:r>
            <a:r>
              <a:rPr lang="en-US" altLang="zh-CN" sz="2800" b="1" dirty="0">
                <a:solidFill>
                  <a:srgbClr val="7030A0"/>
                </a:solidFill>
              </a:rPr>
              <a:t>c- -</a:t>
            </a:r>
            <a:r>
              <a:rPr lang="zh-CN" altLang="en-US" sz="2800" b="1" dirty="0">
                <a:solidFill>
                  <a:srgbClr val="7030A0"/>
                </a:solidFill>
              </a:rPr>
              <a:t>的</a:t>
            </a:r>
            <a:r>
              <a:rPr lang="en-US" altLang="zh-CN" sz="2800" b="1" dirty="0">
                <a:solidFill>
                  <a:srgbClr val="7030A0"/>
                </a:solidFill>
              </a:rPr>
              <a:t>LL1</a:t>
            </a:r>
            <a:r>
              <a:rPr lang="zh-CN" altLang="en-US" sz="2800" b="1" dirty="0">
                <a:solidFill>
                  <a:srgbClr val="7030A0"/>
                </a:solidFill>
              </a:rPr>
              <a:t>文法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5510" y="518160"/>
            <a:ext cx="4295775" cy="883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流程图: 过程 45"/>
          <p:cNvSpPr/>
          <p:nvPr/>
        </p:nvSpPr>
        <p:spPr>
          <a:xfrm>
            <a:off x="969422" y="2192672"/>
            <a:ext cx="2298622" cy="554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C--</a:t>
            </a:r>
            <a:r>
              <a:rPr lang="zh-CN" altLang="en-US" dirty="0"/>
              <a:t>的</a:t>
            </a:r>
            <a:r>
              <a:rPr lang="en-US" dirty="0"/>
              <a:t>LL1</a:t>
            </a:r>
            <a:r>
              <a:rPr lang="zh-CN" altLang="en-US" dirty="0"/>
              <a:t>文法</a:t>
            </a:r>
          </a:p>
        </p:txBody>
      </p:sp>
      <p:sp>
        <p:nvSpPr>
          <p:cNvPr id="47" name="流程图: 过程 46"/>
          <p:cNvSpPr/>
          <p:nvPr/>
        </p:nvSpPr>
        <p:spPr>
          <a:xfrm>
            <a:off x="969422" y="3216609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</a:p>
        </p:txBody>
      </p:sp>
      <p:sp>
        <p:nvSpPr>
          <p:cNvPr id="48" name="流程图: 过程 47"/>
          <p:cNvSpPr/>
          <p:nvPr/>
        </p:nvSpPr>
        <p:spPr>
          <a:xfrm>
            <a:off x="970680" y="4658148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</a:p>
        </p:txBody>
      </p:sp>
      <p:sp>
        <p:nvSpPr>
          <p:cNvPr id="50" name="流程图: 过程 49"/>
          <p:cNvSpPr/>
          <p:nvPr/>
        </p:nvSpPr>
        <p:spPr>
          <a:xfrm>
            <a:off x="969422" y="6055320"/>
            <a:ext cx="2299880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分析</a:t>
            </a:r>
            <a:r>
              <a:rPr lang="en-US" altLang="zh-CN" dirty="0">
                <a:sym typeface="+mn-ea"/>
              </a:rPr>
              <a:t>tokens</a:t>
            </a:r>
            <a:r>
              <a:rPr lang="zh-CN" altLang="en-US" dirty="0">
                <a:sym typeface="+mn-ea"/>
              </a:rPr>
              <a:t>并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格式化输出</a:t>
            </a:r>
            <a:endParaRPr lang="en-US" altLang="zh-CN" dirty="0"/>
          </a:p>
        </p:txBody>
      </p:sp>
      <p:cxnSp>
        <p:nvCxnSpPr>
          <p:cNvPr id="57" name="直接箭头连接符 56"/>
          <p:cNvCxnSpPr>
            <a:stCxn id="47" idx="2"/>
            <a:endCxn id="48" idx="0"/>
          </p:cNvCxnSpPr>
          <p:nvPr/>
        </p:nvCxnSpPr>
        <p:spPr>
          <a:xfrm>
            <a:off x="2118733" y="4006476"/>
            <a:ext cx="1258" cy="65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8" idx="2"/>
            <a:endCxn id="50" idx="0"/>
          </p:cNvCxnSpPr>
          <p:nvPr/>
        </p:nvCxnSpPr>
        <p:spPr>
          <a:xfrm flipH="1">
            <a:off x="2119362" y="5448015"/>
            <a:ext cx="629" cy="60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118733" y="2747499"/>
            <a:ext cx="0" cy="4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1195705" y="3073400"/>
            <a:ext cx="1862455" cy="1076325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625" y="1107440"/>
            <a:ext cx="11922760" cy="7157720"/>
          </a:xfrm>
          <a:prstGeom prst="rect">
            <a:avLst/>
          </a:prstGeom>
        </p:spPr>
      </p:pic>
      <p:sp>
        <p:nvSpPr>
          <p:cNvPr id="4" name="流程图: 过程 45"/>
          <p:cNvSpPr/>
          <p:nvPr/>
        </p:nvSpPr>
        <p:spPr>
          <a:xfrm>
            <a:off x="969422" y="2192672"/>
            <a:ext cx="2298622" cy="554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C--</a:t>
            </a:r>
            <a:r>
              <a:rPr lang="zh-CN" altLang="en-US" dirty="0"/>
              <a:t>的</a:t>
            </a:r>
            <a:r>
              <a:rPr lang="en-US" dirty="0"/>
              <a:t>LL1</a:t>
            </a:r>
            <a:r>
              <a:rPr lang="zh-CN" altLang="en-US" dirty="0"/>
              <a:t>文法</a:t>
            </a:r>
          </a:p>
        </p:txBody>
      </p:sp>
      <p:cxnSp>
        <p:nvCxnSpPr>
          <p:cNvPr id="5" name="直接箭头连接符 54"/>
          <p:cNvCxnSpPr/>
          <p:nvPr/>
        </p:nvCxnSpPr>
        <p:spPr>
          <a:xfrm>
            <a:off x="2118733" y="2747499"/>
            <a:ext cx="0" cy="4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流程图: 过程 46"/>
          <p:cNvSpPr/>
          <p:nvPr/>
        </p:nvSpPr>
        <p:spPr>
          <a:xfrm>
            <a:off x="969422" y="3216609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</a:p>
        </p:txBody>
      </p:sp>
      <p:sp>
        <p:nvSpPr>
          <p:cNvPr id="48" name="流程图: 过程 47"/>
          <p:cNvSpPr/>
          <p:nvPr/>
        </p:nvSpPr>
        <p:spPr>
          <a:xfrm>
            <a:off x="970680" y="4658148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</a:p>
        </p:txBody>
      </p:sp>
      <p:sp>
        <p:nvSpPr>
          <p:cNvPr id="50" name="流程图: 过程 49"/>
          <p:cNvSpPr/>
          <p:nvPr/>
        </p:nvSpPr>
        <p:spPr>
          <a:xfrm>
            <a:off x="969422" y="6055320"/>
            <a:ext cx="2299880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分析</a:t>
            </a:r>
            <a:r>
              <a:rPr lang="en-US" altLang="zh-CN" dirty="0">
                <a:sym typeface="+mn-ea"/>
              </a:rPr>
              <a:t>tokens</a:t>
            </a:r>
            <a:r>
              <a:rPr lang="zh-CN" altLang="en-US" dirty="0">
                <a:sym typeface="+mn-ea"/>
              </a:rPr>
              <a:t>并</a:t>
            </a:r>
            <a:endParaRPr lang="zh-CN" altLang="en-US" dirty="0"/>
          </a:p>
          <a:p>
            <a:pPr algn="ctr"/>
            <a:r>
              <a:rPr lang="zh-CN" altLang="en-US" dirty="0">
                <a:sym typeface="+mn-ea"/>
              </a:rPr>
              <a:t>格式化输出</a:t>
            </a:r>
            <a:endParaRPr lang="en-US" altLang="zh-CN" dirty="0"/>
          </a:p>
        </p:txBody>
      </p:sp>
      <p:cxnSp>
        <p:nvCxnSpPr>
          <p:cNvPr id="57" name="直接箭头连接符 56"/>
          <p:cNvCxnSpPr>
            <a:stCxn id="47" idx="2"/>
            <a:endCxn id="48" idx="0"/>
          </p:cNvCxnSpPr>
          <p:nvPr/>
        </p:nvCxnSpPr>
        <p:spPr>
          <a:xfrm>
            <a:off x="2118733" y="4006476"/>
            <a:ext cx="1258" cy="65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8" idx="2"/>
            <a:endCxn id="50" idx="0"/>
          </p:cNvCxnSpPr>
          <p:nvPr/>
        </p:nvCxnSpPr>
        <p:spPr>
          <a:xfrm flipH="1">
            <a:off x="2119362" y="5448015"/>
            <a:ext cx="629" cy="60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s 1"/>
          <p:cNvSpPr/>
          <p:nvPr/>
        </p:nvSpPr>
        <p:spPr>
          <a:xfrm>
            <a:off x="1057275" y="4552315"/>
            <a:ext cx="2122805" cy="107569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流程图: 过程 45"/>
          <p:cNvSpPr/>
          <p:nvPr/>
        </p:nvSpPr>
        <p:spPr>
          <a:xfrm>
            <a:off x="969422" y="2192672"/>
            <a:ext cx="2298622" cy="554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C--</a:t>
            </a:r>
            <a:r>
              <a:rPr lang="zh-CN" altLang="en-US" dirty="0"/>
              <a:t>的</a:t>
            </a:r>
            <a:r>
              <a:rPr lang="en-US" dirty="0"/>
              <a:t>LL1</a:t>
            </a:r>
            <a:r>
              <a:rPr lang="zh-CN" altLang="en-US" dirty="0"/>
              <a:t>文法</a:t>
            </a:r>
          </a:p>
        </p:txBody>
      </p:sp>
      <p:cxnSp>
        <p:nvCxnSpPr>
          <p:cNvPr id="5" name="直接箭头连接符 54"/>
          <p:cNvCxnSpPr/>
          <p:nvPr/>
        </p:nvCxnSpPr>
        <p:spPr>
          <a:xfrm>
            <a:off x="2118733" y="2747499"/>
            <a:ext cx="0" cy="4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050" y="1057910"/>
            <a:ext cx="11180445" cy="7540625"/>
          </a:xfrm>
          <a:prstGeom prst="rect">
            <a:avLst/>
          </a:prstGeom>
        </p:spPr>
      </p:pic>
      <p:pic>
        <p:nvPicPr>
          <p:cNvPr id="15" name="图片 14"/>
          <p:cNvPicPr/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35890"/>
            <a:ext cx="2120900" cy="16389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流程图: 过程 46"/>
          <p:cNvSpPr/>
          <p:nvPr/>
        </p:nvSpPr>
        <p:spPr>
          <a:xfrm>
            <a:off x="969422" y="3216609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</a:p>
        </p:txBody>
      </p:sp>
      <p:sp>
        <p:nvSpPr>
          <p:cNvPr id="48" name="流程图: 过程 47"/>
          <p:cNvSpPr/>
          <p:nvPr/>
        </p:nvSpPr>
        <p:spPr>
          <a:xfrm>
            <a:off x="970680" y="4658148"/>
            <a:ext cx="2298622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得到文法的</a:t>
            </a:r>
            <a:r>
              <a:rPr lang="en-US" altLang="zh-CN" dirty="0"/>
              <a:t>follow</a:t>
            </a:r>
            <a:r>
              <a:rPr lang="zh-CN" altLang="en-US" dirty="0"/>
              <a:t>集</a:t>
            </a:r>
          </a:p>
        </p:txBody>
      </p:sp>
      <p:sp>
        <p:nvSpPr>
          <p:cNvPr id="50" name="流程图: 过程 49"/>
          <p:cNvSpPr/>
          <p:nvPr/>
        </p:nvSpPr>
        <p:spPr>
          <a:xfrm>
            <a:off x="969422" y="6055320"/>
            <a:ext cx="2299880" cy="7898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</a:t>
            </a:r>
            <a:r>
              <a:rPr lang="en-US" altLang="zh-CN" dirty="0"/>
              <a:t>tokens</a:t>
            </a:r>
            <a:r>
              <a:rPr lang="zh-CN" altLang="en-US" dirty="0"/>
              <a:t>并</a:t>
            </a:r>
          </a:p>
          <a:p>
            <a:pPr algn="ctr"/>
            <a:r>
              <a:rPr lang="zh-CN" altLang="en-US" dirty="0"/>
              <a:t>格式化输出</a:t>
            </a:r>
          </a:p>
        </p:txBody>
      </p:sp>
      <p:cxnSp>
        <p:nvCxnSpPr>
          <p:cNvPr id="57" name="直接箭头连接符 56"/>
          <p:cNvCxnSpPr>
            <a:stCxn id="47" idx="2"/>
            <a:endCxn id="48" idx="0"/>
          </p:cNvCxnSpPr>
          <p:nvPr/>
        </p:nvCxnSpPr>
        <p:spPr>
          <a:xfrm>
            <a:off x="2118733" y="4006476"/>
            <a:ext cx="1258" cy="65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1059180" y="5916930"/>
            <a:ext cx="2122805" cy="107569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流程图: 过程 45"/>
          <p:cNvSpPr/>
          <p:nvPr/>
        </p:nvSpPr>
        <p:spPr>
          <a:xfrm>
            <a:off x="969422" y="2192672"/>
            <a:ext cx="2298622" cy="5548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C--</a:t>
            </a:r>
            <a:r>
              <a:rPr lang="zh-CN" altLang="en-US" dirty="0"/>
              <a:t>的</a:t>
            </a:r>
            <a:r>
              <a:rPr lang="en-US" dirty="0"/>
              <a:t>LL1</a:t>
            </a:r>
            <a:r>
              <a:rPr lang="zh-CN" altLang="en-US" dirty="0"/>
              <a:t>文法</a:t>
            </a:r>
          </a:p>
        </p:txBody>
      </p:sp>
      <p:cxnSp>
        <p:nvCxnSpPr>
          <p:cNvPr id="6" name="直接箭头连接符 54"/>
          <p:cNvCxnSpPr/>
          <p:nvPr/>
        </p:nvCxnSpPr>
        <p:spPr>
          <a:xfrm>
            <a:off x="2118733" y="2747499"/>
            <a:ext cx="0" cy="4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2119362" y="5448015"/>
            <a:ext cx="629" cy="60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25" y="966470"/>
            <a:ext cx="11396345" cy="75844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75" y="102870"/>
            <a:ext cx="10515600" cy="1325563"/>
          </a:xfrm>
        </p:spPr>
        <p:txBody>
          <a:bodyPr/>
          <a:lstStyle/>
          <a:p>
            <a:r>
              <a:rPr lang="zh-CN" altLang="en-US" sz="4800" b="1"/>
              <a:t>输出结果</a:t>
            </a:r>
            <a:r>
              <a:rPr lang="en-US" altLang="zh-CN" sz="4800" b="1"/>
              <a:t>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32" y="1029018"/>
            <a:ext cx="3143250" cy="8743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182" y="2196421"/>
            <a:ext cx="12991465" cy="69119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139315" y="401638"/>
            <a:ext cx="1935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要求的格式</a:t>
            </a:r>
            <a:r>
              <a:rPr lang="zh-CN" altLang="en-US" dirty="0"/>
              <a:t>：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9269730" y="1569041"/>
            <a:ext cx="4168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</a:rPr>
              <a:t>更易读的格式：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675991"/>
            <a:ext cx="17556163" cy="4251338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0150" y="-280376"/>
            <a:ext cx="3236179" cy="859785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0150" y="669504"/>
            <a:ext cx="3236179" cy="144559"/>
          </a:xfrm>
          <a:prstGeom prst="rect">
            <a:avLst/>
          </a:prstGeom>
        </p:spPr>
      </p:pic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0150" y="9445628"/>
            <a:ext cx="3236179" cy="859785"/>
          </a:xfrm>
          <a:prstGeom prst="rect">
            <a:avLst/>
          </a:prstGeom>
        </p:spPr>
      </p:pic>
      <p:pic>
        <p:nvPicPr>
          <p:cNvPr id="9" name="Image 4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0150" y="9200436"/>
            <a:ext cx="3236179" cy="144559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3865880" y="5040568"/>
            <a:ext cx="9489440" cy="12979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附：消除左递归与消除回溯</a:t>
            </a:r>
            <a:endParaRPr lang="en-US" sz="3000" dirty="0"/>
          </a:p>
        </p:txBody>
      </p:sp>
      <p:sp>
        <p:nvSpPr>
          <p:cNvPr id="11" name="Text 1"/>
          <p:cNvSpPr/>
          <p:nvPr/>
        </p:nvSpPr>
        <p:spPr>
          <a:xfrm>
            <a:off x="5281264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3" name="Text 2"/>
          <p:cNvSpPr/>
          <p:nvPr/>
        </p:nvSpPr>
        <p:spPr>
          <a:xfrm>
            <a:off x="11813247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378" y="1731645"/>
            <a:ext cx="9737482" cy="5679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541020" y="467360"/>
            <a:ext cx="2337435" cy="11226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消除文法的左递归</a:t>
            </a: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326" y="17702"/>
            <a:ext cx="3936999" cy="48943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583" y="5588338"/>
            <a:ext cx="3937000" cy="4286153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05435" y="6771005"/>
            <a:ext cx="31934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Production</a:t>
            </a:r>
            <a:r>
              <a:rPr lang="zh-CN" altLang="en-US" sz="2400" b="1" dirty="0">
                <a:solidFill>
                  <a:srgbClr val="7030A0"/>
                </a:solidFill>
              </a:rPr>
              <a:t>是文法产生式，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7030A0"/>
                </a:solidFill>
              </a:rPr>
              <a:t>有左部（非终结符）和右部（由非终结符推出的终结符和非终结符）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416789" y="162237"/>
            <a:ext cx="393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Grammar</a:t>
            </a:r>
            <a:r>
              <a:rPr lang="zh-CN" altLang="en-US" sz="2400" b="1" dirty="0">
                <a:solidFill>
                  <a:srgbClr val="7030A0"/>
                </a:solidFill>
              </a:rPr>
              <a:t>是表示整个文法的类，其中的</a:t>
            </a:r>
            <a:r>
              <a:rPr lang="en-US" altLang="zh-CN" sz="2400" b="1" dirty="0">
                <a:solidFill>
                  <a:srgbClr val="7030A0"/>
                </a:solidFill>
              </a:rPr>
              <a:t>productions</a:t>
            </a:r>
            <a:r>
              <a:rPr lang="zh-CN" altLang="en-US" sz="2400" b="1" dirty="0">
                <a:solidFill>
                  <a:srgbClr val="7030A0"/>
                </a:solidFill>
              </a:rPr>
              <a:t>属性是一个存储</a:t>
            </a:r>
            <a:r>
              <a:rPr lang="en-US" altLang="zh-CN" sz="2400" b="1" dirty="0">
                <a:solidFill>
                  <a:srgbClr val="7030A0"/>
                </a:solidFill>
              </a:rPr>
              <a:t>production</a:t>
            </a:r>
            <a:r>
              <a:rPr lang="zh-CN" altLang="en-US" sz="2400" b="1" dirty="0">
                <a:solidFill>
                  <a:srgbClr val="7030A0"/>
                </a:solidFill>
              </a:rPr>
              <a:t>的</a:t>
            </a:r>
            <a:r>
              <a:rPr lang="en-US" altLang="zh-CN" sz="2400" b="1" dirty="0">
                <a:solidFill>
                  <a:srgbClr val="7030A0"/>
                </a:solidFill>
              </a:rPr>
              <a:t>deque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cxnSp>
        <p:nvCxnSpPr>
          <p:cNvPr id="38" name="直接箭头连接符 37"/>
          <p:cNvCxnSpPr>
            <a:cxnSpLocks/>
          </p:cNvCxnSpPr>
          <p:nvPr/>
        </p:nvCxnSpPr>
        <p:spPr>
          <a:xfrm>
            <a:off x="2282695" y="2665581"/>
            <a:ext cx="2517775" cy="152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5510083" y="4881287"/>
            <a:ext cx="0" cy="70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cxnSpLocks/>
          </p:cNvCxnSpPr>
          <p:nvPr/>
        </p:nvCxnSpPr>
        <p:spPr>
          <a:xfrm flipH="1">
            <a:off x="6896100" y="3650083"/>
            <a:ext cx="5451019" cy="4985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973642" y="2137896"/>
            <a:ext cx="2618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输入一个文法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326" y="0"/>
            <a:ext cx="3936999" cy="4894325"/>
          </a:xfrm>
          <a:prstGeom prst="rect">
            <a:avLst/>
          </a:prstGeom>
        </p:spPr>
      </p:pic>
      <p:sp>
        <p:nvSpPr>
          <p:cNvPr id="4" name="流程图: 过程 3"/>
          <p:cNvSpPr/>
          <p:nvPr/>
        </p:nvSpPr>
        <p:spPr>
          <a:xfrm>
            <a:off x="542925" y="1085215"/>
            <a:ext cx="2588895" cy="11582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消除文法的回溯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583" y="5588338"/>
            <a:ext cx="3937000" cy="428615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9044" y="6450913"/>
            <a:ext cx="355599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Production</a:t>
            </a:r>
            <a:r>
              <a:rPr lang="zh-CN" altLang="en-US" sz="2400" b="1" dirty="0">
                <a:solidFill>
                  <a:srgbClr val="7030A0"/>
                </a:solidFill>
              </a:rPr>
              <a:t>是文法产生式，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r>
              <a:rPr lang="zh-CN" altLang="en-US" sz="2400" b="1" dirty="0">
                <a:solidFill>
                  <a:srgbClr val="7030A0"/>
                </a:solidFill>
              </a:rPr>
              <a:t>有左部（非终结符）和右部（由非终结符推出的终结符和非终结符）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298804" y="335592"/>
            <a:ext cx="3937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Grammar</a:t>
            </a:r>
            <a:r>
              <a:rPr lang="zh-CN" altLang="en-US" sz="2400" b="1" dirty="0">
                <a:solidFill>
                  <a:srgbClr val="7030A0"/>
                </a:solidFill>
              </a:rPr>
              <a:t>是表示整个文法的类，其中的</a:t>
            </a:r>
            <a:r>
              <a:rPr lang="en-US" altLang="zh-CN" sz="2400" b="1" dirty="0">
                <a:solidFill>
                  <a:srgbClr val="7030A0"/>
                </a:solidFill>
              </a:rPr>
              <a:t>productions</a:t>
            </a:r>
            <a:r>
              <a:rPr lang="zh-CN" altLang="en-US" sz="2400" b="1" dirty="0">
                <a:solidFill>
                  <a:srgbClr val="7030A0"/>
                </a:solidFill>
              </a:rPr>
              <a:t>属性是一个存储</a:t>
            </a:r>
            <a:r>
              <a:rPr lang="en-US" altLang="zh-CN" sz="2400" b="1" dirty="0">
                <a:solidFill>
                  <a:srgbClr val="7030A0"/>
                </a:solidFill>
              </a:rPr>
              <a:t>production</a:t>
            </a:r>
            <a:r>
              <a:rPr lang="zh-CN" altLang="en-US" sz="2400" b="1" dirty="0">
                <a:solidFill>
                  <a:srgbClr val="7030A0"/>
                </a:solidFill>
              </a:rPr>
              <a:t>的</a:t>
            </a:r>
            <a:r>
              <a:rPr lang="en-US" altLang="zh-CN" sz="2400" b="1" dirty="0">
                <a:solidFill>
                  <a:srgbClr val="7030A0"/>
                </a:solidFill>
              </a:rPr>
              <a:t>deque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6248400" y="4738835"/>
            <a:ext cx="4648823" cy="449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223" y="4099416"/>
            <a:ext cx="3297505" cy="1148239"/>
          </a:xfrm>
          <a:prstGeom prst="rect">
            <a:avLst/>
          </a:prstGeom>
        </p:spPr>
      </p:pic>
      <p:cxnSp>
        <p:nvCxnSpPr>
          <p:cNvPr id="34" name="直接箭头连接符 33"/>
          <p:cNvCxnSpPr/>
          <p:nvPr/>
        </p:nvCxnSpPr>
        <p:spPr>
          <a:xfrm>
            <a:off x="2453005" y="3619500"/>
            <a:ext cx="2179320" cy="48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542925" y="3337560"/>
            <a:ext cx="3409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输入一个文法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515600" y="5588635"/>
            <a:ext cx="4891405" cy="5904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假定Ａ的规则是：</a:t>
            </a: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Ａ→δβ1 |δβ2 | … |δβn |γ1 |γ2 | … |γm（其中，每个γ不以δ开头）</a:t>
            </a: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那么这些规则可以改写为：</a:t>
            </a: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A→δA’ |γ1 |γ2 | … |γm</a:t>
            </a: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A’→β1 |β2 | … |βn</a:t>
            </a:r>
          </a:p>
          <a:p>
            <a:r>
              <a:rPr lang="zh-CN" alt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经过反复提取左因子，就能够把每个非终结符（包括新引进者）的所有候选首符集便成为两两不相交。</a:t>
            </a:r>
          </a:p>
          <a:p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535650"/>
            <a:ext cx="6650804" cy="579714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302997" y="3977216"/>
            <a:ext cx="329134" cy="192108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487290" y="3785616"/>
            <a:ext cx="4818015" cy="230428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 </a:t>
            </a:r>
            <a:endParaRPr lang="en-US" sz="3000" dirty="0"/>
          </a:p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CONTENTS</a:t>
            </a:r>
            <a:endParaRPr lang="en-US" sz="30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197" y="4168630"/>
            <a:ext cx="440981" cy="440981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4794" y="4168630"/>
            <a:ext cx="440981" cy="440981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774794" y="4168630"/>
            <a:ext cx="440981" cy="44098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64276" y="2375630"/>
            <a:ext cx="6050938" cy="975144"/>
          </a:xfrm>
          <a:prstGeom prst="rect">
            <a:avLst/>
          </a:prstGeom>
        </p:spPr>
      </p:pic>
      <p:sp>
        <p:nvSpPr>
          <p:cNvPr id="9" name="Text 2"/>
          <p:cNvSpPr/>
          <p:nvPr/>
        </p:nvSpPr>
        <p:spPr>
          <a:xfrm>
            <a:off x="9264276" y="2375630"/>
            <a:ext cx="6050938" cy="9751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01. </a:t>
            </a:r>
            <a:r>
              <a:rPr lang="zh-CN" alt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代码框架和分工</a:t>
            </a:r>
            <a:endParaRPr lang="en-US" sz="1500" dirty="0"/>
          </a:p>
        </p:txBody>
      </p:sp>
      <p:pic>
        <p:nvPicPr>
          <p:cNvPr id="10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05477" y="2595780"/>
            <a:ext cx="554827" cy="554827"/>
          </a:xfrm>
          <a:prstGeom prst="rect">
            <a:avLst/>
          </a:prstGeom>
        </p:spPr>
      </p:pic>
      <p:pic>
        <p:nvPicPr>
          <p:cNvPr id="11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37731" y="2595780"/>
            <a:ext cx="554827" cy="554827"/>
          </a:xfrm>
          <a:prstGeom prst="rect">
            <a:avLst/>
          </a:prstGeom>
        </p:spPr>
      </p:pic>
      <p:sp>
        <p:nvSpPr>
          <p:cNvPr id="12" name="Text 3"/>
          <p:cNvSpPr/>
          <p:nvPr/>
        </p:nvSpPr>
        <p:spPr>
          <a:xfrm>
            <a:off x="8524396" y="2317015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13" name="Image 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64276" y="3641938"/>
            <a:ext cx="6050938" cy="975144"/>
          </a:xfrm>
          <a:prstGeom prst="rect">
            <a:avLst/>
          </a:prstGeom>
        </p:spPr>
      </p:pic>
      <p:sp>
        <p:nvSpPr>
          <p:cNvPr id="14" name="Text 4"/>
          <p:cNvSpPr/>
          <p:nvPr/>
        </p:nvSpPr>
        <p:spPr>
          <a:xfrm>
            <a:off x="9264276" y="3573557"/>
            <a:ext cx="6050938" cy="9751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02. </a:t>
            </a:r>
            <a:r>
              <a:rPr lang="zh-CN" alt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词法分析器实现过程</a:t>
            </a:r>
            <a:r>
              <a:rPr 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 </a:t>
            </a:r>
            <a:endParaRPr lang="en-US" sz="1500" dirty="0"/>
          </a:p>
        </p:txBody>
      </p:sp>
      <p:pic>
        <p:nvPicPr>
          <p:cNvPr id="15" name="Image 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05477" y="3793707"/>
            <a:ext cx="554827" cy="554827"/>
          </a:xfrm>
          <a:prstGeom prst="rect">
            <a:avLst/>
          </a:prstGeom>
        </p:spPr>
      </p:pic>
      <p:pic>
        <p:nvPicPr>
          <p:cNvPr id="16" name="Image 9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37731" y="3793707"/>
            <a:ext cx="554827" cy="554827"/>
          </a:xfrm>
          <a:prstGeom prst="rect">
            <a:avLst/>
          </a:prstGeom>
        </p:spPr>
      </p:pic>
      <p:sp>
        <p:nvSpPr>
          <p:cNvPr id="17" name="Text 5"/>
          <p:cNvSpPr/>
          <p:nvPr/>
        </p:nvSpPr>
        <p:spPr>
          <a:xfrm>
            <a:off x="8524396" y="3514942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18" name="Image 10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64276" y="4771484"/>
            <a:ext cx="6050938" cy="975144"/>
          </a:xfrm>
          <a:prstGeom prst="rect">
            <a:avLst/>
          </a:prstGeom>
        </p:spPr>
      </p:pic>
      <p:sp>
        <p:nvSpPr>
          <p:cNvPr id="19" name="Text 6"/>
          <p:cNvSpPr/>
          <p:nvPr/>
        </p:nvSpPr>
        <p:spPr>
          <a:xfrm>
            <a:off x="9264276" y="4771484"/>
            <a:ext cx="6050938" cy="9751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03. </a:t>
            </a:r>
            <a:r>
              <a:rPr lang="zh-CN" alt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语法分析器实现过程</a:t>
            </a:r>
            <a:endParaRPr lang="en-US" sz="1500" dirty="0"/>
          </a:p>
        </p:txBody>
      </p:sp>
      <p:pic>
        <p:nvPicPr>
          <p:cNvPr id="20" name="Image 11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05477" y="4991633"/>
            <a:ext cx="554827" cy="554827"/>
          </a:xfrm>
          <a:prstGeom prst="rect">
            <a:avLst/>
          </a:prstGeom>
        </p:spPr>
      </p:pic>
      <p:pic>
        <p:nvPicPr>
          <p:cNvPr id="21" name="Image 12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37731" y="4991633"/>
            <a:ext cx="554827" cy="554827"/>
          </a:xfrm>
          <a:prstGeom prst="rect">
            <a:avLst/>
          </a:prstGeom>
        </p:spPr>
      </p:pic>
      <p:sp>
        <p:nvSpPr>
          <p:cNvPr id="22" name="Text 7"/>
          <p:cNvSpPr/>
          <p:nvPr/>
        </p:nvSpPr>
        <p:spPr>
          <a:xfrm>
            <a:off x="8524396" y="4712868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23" name="Image 13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64276" y="5969410"/>
            <a:ext cx="6050938" cy="975144"/>
          </a:xfrm>
          <a:prstGeom prst="rect">
            <a:avLst/>
          </a:prstGeom>
        </p:spPr>
      </p:pic>
      <p:sp>
        <p:nvSpPr>
          <p:cNvPr id="24" name="Text 8"/>
          <p:cNvSpPr/>
          <p:nvPr/>
        </p:nvSpPr>
        <p:spPr>
          <a:xfrm>
            <a:off x="9264276" y="5969410"/>
            <a:ext cx="6050938" cy="9751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04. </a:t>
            </a:r>
            <a:r>
              <a:rPr lang="zh-CN" alt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难点攻克</a:t>
            </a:r>
            <a:endParaRPr lang="en-US" sz="1500" dirty="0"/>
          </a:p>
        </p:txBody>
      </p:sp>
      <p:pic>
        <p:nvPicPr>
          <p:cNvPr id="25" name="Image 14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05477" y="6189560"/>
            <a:ext cx="554827" cy="554827"/>
          </a:xfrm>
          <a:prstGeom prst="rect">
            <a:avLst/>
          </a:prstGeom>
        </p:spPr>
      </p:pic>
      <p:pic>
        <p:nvPicPr>
          <p:cNvPr id="26" name="Image 15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37731" y="6189560"/>
            <a:ext cx="554827" cy="554827"/>
          </a:xfrm>
          <a:prstGeom prst="rect">
            <a:avLst/>
          </a:prstGeom>
        </p:spPr>
      </p:pic>
      <p:sp>
        <p:nvSpPr>
          <p:cNvPr id="27" name="Text 9"/>
          <p:cNvSpPr/>
          <p:nvPr/>
        </p:nvSpPr>
        <p:spPr>
          <a:xfrm>
            <a:off x="8524396" y="5910795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28" name="Image 1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64276" y="7167337"/>
            <a:ext cx="6050938" cy="975144"/>
          </a:xfrm>
          <a:prstGeom prst="rect">
            <a:avLst/>
          </a:prstGeom>
        </p:spPr>
      </p:pic>
      <p:sp>
        <p:nvSpPr>
          <p:cNvPr id="29" name="Text 10"/>
          <p:cNvSpPr/>
          <p:nvPr/>
        </p:nvSpPr>
        <p:spPr>
          <a:xfrm>
            <a:off x="9264276" y="7167337"/>
            <a:ext cx="6050938" cy="9751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05. </a:t>
            </a:r>
            <a:r>
              <a:rPr lang="en-US" sz="3000" b="1" dirty="0" err="1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总结</a:t>
            </a:r>
            <a:r>
              <a:rPr lang="zh-CN" altLang="en-US" sz="3000" b="1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与建议</a:t>
            </a:r>
            <a:endParaRPr lang="en-US" sz="1500" dirty="0"/>
          </a:p>
        </p:txBody>
      </p:sp>
      <p:pic>
        <p:nvPicPr>
          <p:cNvPr id="30" name="Image 17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05477" y="7387486"/>
            <a:ext cx="554827" cy="554827"/>
          </a:xfrm>
          <a:prstGeom prst="rect">
            <a:avLst/>
          </a:prstGeom>
        </p:spPr>
      </p:pic>
      <p:pic>
        <p:nvPicPr>
          <p:cNvPr id="31" name="Image 18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37731" y="7387486"/>
            <a:ext cx="554827" cy="554827"/>
          </a:xfrm>
          <a:prstGeom prst="rect">
            <a:avLst/>
          </a:prstGeom>
        </p:spPr>
      </p:pic>
      <p:sp>
        <p:nvSpPr>
          <p:cNvPr id="32" name="Text 11"/>
          <p:cNvSpPr/>
          <p:nvPr/>
        </p:nvSpPr>
        <p:spPr>
          <a:xfrm>
            <a:off x="8524396" y="7108721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675991"/>
            <a:ext cx="17556163" cy="4251338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0150" y="-280376"/>
            <a:ext cx="3236179" cy="859785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0150" y="669504"/>
            <a:ext cx="3236179" cy="144559"/>
          </a:xfrm>
          <a:prstGeom prst="rect">
            <a:avLst/>
          </a:prstGeom>
        </p:spPr>
      </p:pic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0150" y="9445628"/>
            <a:ext cx="3236179" cy="859785"/>
          </a:xfrm>
          <a:prstGeom prst="rect">
            <a:avLst/>
          </a:prstGeom>
        </p:spPr>
      </p:pic>
      <p:pic>
        <p:nvPicPr>
          <p:cNvPr id="9" name="Image 4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0150" y="9200436"/>
            <a:ext cx="3236179" cy="144559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3865880" y="5040568"/>
            <a:ext cx="9489440" cy="122219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sz="3000" dirty="0"/>
          </a:p>
        </p:txBody>
      </p:sp>
      <p:sp>
        <p:nvSpPr>
          <p:cNvPr id="11" name="Text 1"/>
          <p:cNvSpPr/>
          <p:nvPr/>
        </p:nvSpPr>
        <p:spPr>
          <a:xfrm>
            <a:off x="5281264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3" name="Text 2"/>
          <p:cNvSpPr/>
          <p:nvPr/>
        </p:nvSpPr>
        <p:spPr>
          <a:xfrm>
            <a:off x="11813247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0124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765" y="1428115"/>
            <a:ext cx="8627745" cy="830961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0263F5F-4F1E-1577-0E9F-D5BA4A48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610" y="266517"/>
            <a:ext cx="10515600" cy="1325563"/>
          </a:xfrm>
        </p:spPr>
        <p:txBody>
          <a:bodyPr/>
          <a:lstStyle/>
          <a:p>
            <a:pPr algn="l"/>
            <a:r>
              <a:rPr lang="zh-CN" altLang="en-US" dirty="0"/>
              <a:t>可视化代码：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7610" y="266517"/>
            <a:ext cx="10515600" cy="1325563"/>
          </a:xfrm>
        </p:spPr>
        <p:txBody>
          <a:bodyPr/>
          <a:lstStyle/>
          <a:p>
            <a:pPr algn="l"/>
            <a:r>
              <a:rPr lang="zh-CN" altLang="en-US" dirty="0"/>
              <a:t>可视化结果：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900" y="24634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</a:t>
            </a:r>
            <a:r>
              <a:rPr lang="zh-CN" altLang="en-US" dirty="0"/>
              <a:t>：</a:t>
            </a:r>
          </a:p>
          <a:p>
            <a:pPr marL="0" algn="l">
              <a:buClrTx/>
              <a:buSzTx/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55" y="2184852"/>
            <a:ext cx="4686300" cy="8572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278812" y="2393132"/>
            <a:ext cx="1838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DFA</a:t>
            </a:r>
            <a:r>
              <a:rPr lang="zh-CN" altLang="en-US" sz="2400" b="1" dirty="0"/>
              <a:t>：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5" y="3264535"/>
            <a:ext cx="1203960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4457700" y="1183957"/>
            <a:ext cx="39408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最小化后的</a:t>
            </a:r>
            <a:r>
              <a:rPr lang="en-US" altLang="zh-CN" sz="4400" dirty="0" err="1"/>
              <a:t>dfa</a:t>
            </a:r>
            <a:r>
              <a:rPr lang="zh-CN" altLang="en-US" sz="4400" dirty="0"/>
              <a:t>：</a:t>
            </a:r>
            <a:endParaRPr lang="en-US" altLang="zh-CN" sz="4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405" y="3386455"/>
            <a:ext cx="13316585" cy="38328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1287" y="2812091"/>
            <a:ext cx="17979054" cy="425133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150" y="-280376"/>
            <a:ext cx="3236179" cy="85978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150" y="669504"/>
            <a:ext cx="3236179" cy="14455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150" y="9445628"/>
            <a:ext cx="3236179" cy="85978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150" y="9200436"/>
            <a:ext cx="3236179" cy="144559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338152" y="4334256"/>
            <a:ext cx="8880176" cy="122219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难点攻克</a:t>
            </a:r>
            <a:endParaRPr lang="en-US" sz="3000" dirty="0"/>
          </a:p>
        </p:txBody>
      </p:sp>
      <p:sp>
        <p:nvSpPr>
          <p:cNvPr id="10" name="Text 1"/>
          <p:cNvSpPr/>
          <p:nvPr/>
        </p:nvSpPr>
        <p:spPr>
          <a:xfrm>
            <a:off x="5281264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3" name="Text 2"/>
          <p:cNvSpPr/>
          <p:nvPr/>
        </p:nvSpPr>
        <p:spPr>
          <a:xfrm>
            <a:off x="11813247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CF6A5F2-1014-3C7F-9AC3-815914B64224}"/>
              </a:ext>
            </a:extLst>
          </p:cNvPr>
          <p:cNvSpPr txBox="1"/>
          <p:nvPr/>
        </p:nvSpPr>
        <p:spPr>
          <a:xfrm>
            <a:off x="2161381" y="927100"/>
            <a:ext cx="132334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zh-CN" altLang="en-US" b="1" i="0" dirty="0">
                <a:solidFill>
                  <a:srgbClr val="40485B"/>
                </a:solidFill>
                <a:effectLst/>
                <a:latin typeface="-apple-system"/>
              </a:rPr>
            </a:br>
            <a:r>
              <a:rPr lang="en-US" altLang="zh-CN" sz="3200" b="1" i="0" dirty="0" err="1">
                <a:solidFill>
                  <a:srgbClr val="40485B"/>
                </a:solidFill>
                <a:effectLst/>
                <a:latin typeface="-apple-system"/>
              </a:rPr>
              <a:t>dfa</a:t>
            </a:r>
            <a:r>
              <a:rPr lang="zh-CN" altLang="en-US" sz="3200" b="1" i="0" dirty="0">
                <a:solidFill>
                  <a:srgbClr val="40485B"/>
                </a:solidFill>
                <a:effectLst/>
                <a:latin typeface="-apple-system"/>
              </a:rPr>
              <a:t>过大</a:t>
            </a:r>
          </a:p>
          <a:p>
            <a:pPr algn="l"/>
            <a:r>
              <a:rPr lang="zh-CN" altLang="en-US" sz="2400" b="0" i="0" dirty="0">
                <a:solidFill>
                  <a:srgbClr val="40485B"/>
                </a:solidFill>
                <a:effectLst/>
                <a:latin typeface="-apple-system"/>
              </a:rPr>
              <a:t>问题：</a:t>
            </a:r>
            <a:r>
              <a:rPr lang="en-US" altLang="zh-CN" sz="2400" b="0" i="0" dirty="0" err="1">
                <a:solidFill>
                  <a:srgbClr val="40485B"/>
                </a:solidFill>
                <a:effectLst/>
                <a:latin typeface="-apple-system"/>
              </a:rPr>
              <a:t>dfa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-apple-system"/>
              </a:rPr>
              <a:t>节点，转换函数过多，调试困难</a:t>
            </a:r>
            <a:endParaRPr lang="en-US" altLang="zh-CN" sz="2400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algn="l"/>
            <a:r>
              <a:rPr lang="zh-CN" altLang="en-US" sz="2400" b="0" i="0" dirty="0">
                <a:solidFill>
                  <a:srgbClr val="40485B"/>
                </a:solidFill>
                <a:effectLst/>
                <a:latin typeface="-apple-system"/>
              </a:rPr>
              <a:t>解决办法：导入</a:t>
            </a:r>
            <a:r>
              <a:rPr lang="en-US" altLang="zh-CN" sz="2400" b="0" i="0" dirty="0" err="1">
                <a:solidFill>
                  <a:srgbClr val="40485B"/>
                </a:solidFill>
                <a:effectLst/>
                <a:latin typeface="-apple-system"/>
              </a:rPr>
              <a:t>graphviz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-apple-system"/>
              </a:rPr>
              <a:t>库，将</a:t>
            </a:r>
            <a:r>
              <a:rPr lang="en-US" altLang="zh-CN" sz="2400" b="0" i="0" dirty="0" err="1">
                <a:solidFill>
                  <a:srgbClr val="40485B"/>
                </a:solidFill>
                <a:effectLst/>
                <a:latin typeface="-apple-system"/>
              </a:rPr>
              <a:t>dfa</a:t>
            </a:r>
            <a:r>
              <a:rPr lang="zh-CN" altLang="en-US" sz="2400" b="0" i="0" dirty="0">
                <a:solidFill>
                  <a:srgbClr val="40485B"/>
                </a:solidFill>
                <a:effectLst/>
                <a:latin typeface="-apple-system"/>
              </a:rPr>
              <a:t>绘制出，可视化的来观察正误</a:t>
            </a:r>
            <a:endParaRPr lang="en-US" altLang="zh-CN" sz="2400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algn="l"/>
            <a:endParaRPr lang="zh-CN" altLang="en-US" sz="2400" b="0" i="0" dirty="0">
              <a:solidFill>
                <a:srgbClr val="40485B"/>
              </a:solidFill>
              <a:effectLst/>
              <a:latin typeface="-apple-system"/>
            </a:endParaRPr>
          </a:p>
          <a:p>
            <a:pPr algn="l"/>
            <a:r>
              <a:rPr lang="zh-CN" altLang="en-US" sz="3200" b="1" i="0" dirty="0">
                <a:solidFill>
                  <a:srgbClr val="40485B"/>
                </a:solidFill>
                <a:effectLst/>
                <a:latin typeface="-apple-system"/>
              </a:rPr>
              <a:t>需求不明确</a:t>
            </a:r>
          </a:p>
          <a:p>
            <a:r>
              <a:rPr lang="zh-CN" altLang="en-US" sz="2400" dirty="0">
                <a:solidFill>
                  <a:srgbClr val="40485B"/>
                </a:solidFill>
                <a:latin typeface="-apple-system"/>
              </a:rPr>
              <a:t>问题：作为组员对部分算法需求不明确，对输入输出的值理解不够，导致开发过程盲目，效率低下，写出来的代码也很难被利用</a:t>
            </a:r>
            <a:endParaRPr lang="en-US" altLang="zh-CN" sz="2400" dirty="0">
              <a:solidFill>
                <a:srgbClr val="40485B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40485B"/>
                </a:solidFill>
                <a:latin typeface="-apple-system"/>
              </a:rPr>
              <a:t>解决方法：及时和框架制定者交流沟通，明确需求和任务，充分理解代码框架，在做足准备的前提下再进行开发</a:t>
            </a:r>
            <a:endParaRPr lang="en-US" altLang="zh-CN" sz="2400" dirty="0">
              <a:solidFill>
                <a:srgbClr val="40485B"/>
              </a:solidFill>
              <a:latin typeface="-apple-system"/>
            </a:endParaRPr>
          </a:p>
          <a:p>
            <a:endParaRPr lang="zh-CN" altLang="en-US" sz="2400" dirty="0">
              <a:solidFill>
                <a:srgbClr val="40485B"/>
              </a:solidFill>
              <a:latin typeface="-apple-system"/>
            </a:endParaRPr>
          </a:p>
          <a:p>
            <a:pPr algn="l"/>
            <a:r>
              <a:rPr lang="zh-CN" altLang="en-US" sz="3200" b="1" i="0" dirty="0">
                <a:solidFill>
                  <a:srgbClr val="40485B"/>
                </a:solidFill>
                <a:effectLst/>
                <a:latin typeface="-apple-system"/>
              </a:rPr>
              <a:t>兼容性问题</a:t>
            </a:r>
          </a:p>
          <a:p>
            <a:r>
              <a:rPr lang="zh-CN" altLang="en-US" sz="2400" dirty="0">
                <a:solidFill>
                  <a:srgbClr val="40485B"/>
                </a:solidFill>
                <a:latin typeface="-apple-system"/>
              </a:rPr>
              <a:t>问题：组员的环境差异导致项目代码在不同成员的机器上不一定都能运行，每次从仓库</a:t>
            </a:r>
            <a:r>
              <a:rPr lang="en-US" altLang="zh-CN" sz="2400" dirty="0">
                <a:solidFill>
                  <a:srgbClr val="40485B"/>
                </a:solidFill>
                <a:latin typeface="-apple-system"/>
              </a:rPr>
              <a:t>pull</a:t>
            </a:r>
            <a:r>
              <a:rPr lang="zh-CN" altLang="en-US" sz="2400" dirty="0">
                <a:solidFill>
                  <a:srgbClr val="40485B"/>
                </a:solidFill>
                <a:latin typeface="-apple-system"/>
              </a:rPr>
              <a:t>下代码后总需要修改一些包引用的格式</a:t>
            </a:r>
            <a:endParaRPr lang="en-US" altLang="zh-CN" sz="2400" dirty="0">
              <a:solidFill>
                <a:srgbClr val="40485B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40485B"/>
                </a:solidFill>
                <a:latin typeface="-apple-system"/>
              </a:rPr>
              <a:t>解决方法：因为差异范围较小，对代码进行部分修改即可</a:t>
            </a:r>
            <a:endParaRPr lang="en-US" altLang="zh-CN" sz="2400" dirty="0">
              <a:solidFill>
                <a:srgbClr val="40485B"/>
              </a:solidFill>
              <a:latin typeface="-apple-system"/>
            </a:endParaRPr>
          </a:p>
          <a:p>
            <a:endParaRPr lang="zh-CN" altLang="en-US" sz="2400" dirty="0">
              <a:solidFill>
                <a:srgbClr val="40485B"/>
              </a:solidFill>
              <a:latin typeface="-apple-system"/>
            </a:endParaRPr>
          </a:p>
          <a:p>
            <a:pPr algn="l"/>
            <a:r>
              <a:rPr lang="zh-CN" altLang="en-US" sz="3200" b="1" i="0" dirty="0">
                <a:solidFill>
                  <a:srgbClr val="40485B"/>
                </a:solidFill>
                <a:effectLst/>
                <a:latin typeface="-apple-system"/>
              </a:rPr>
              <a:t>队友之间不易配合</a:t>
            </a:r>
          </a:p>
          <a:p>
            <a:r>
              <a:rPr lang="zh-CN" altLang="en-US" sz="2400" dirty="0">
                <a:solidFill>
                  <a:srgbClr val="40485B"/>
                </a:solidFill>
                <a:latin typeface="-apple-system"/>
              </a:rPr>
              <a:t>解决方法：先一起讨论出框架，由一个人构建出来，其他成员在已有的框架上完成部分算法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589" y="0"/>
            <a:ext cx="17584069" cy="993507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44" y="1268565"/>
            <a:ext cx="15426591" cy="733839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76328"/>
            <a:ext cx="17584069" cy="458242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34936" y="2491807"/>
            <a:ext cx="4951466" cy="495146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438357" y="2491807"/>
            <a:ext cx="4951466" cy="4951466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49205" y="2491807"/>
            <a:ext cx="4951466" cy="4951466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5785" y="2491807"/>
            <a:ext cx="4951466" cy="4951466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8289" y="953314"/>
            <a:ext cx="1147491" cy="805539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2687023" y="3917125"/>
            <a:ext cx="12154844" cy="175564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9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感谢您耐心的观看</a:t>
            </a:r>
            <a:endParaRPr lang="en-US" sz="3000" dirty="0"/>
          </a:p>
        </p:txBody>
      </p:sp>
      <p:sp>
        <p:nvSpPr>
          <p:cNvPr id="11" name="Text 1"/>
          <p:cNvSpPr/>
          <p:nvPr/>
        </p:nvSpPr>
        <p:spPr>
          <a:xfrm>
            <a:off x="2687023" y="5524178"/>
            <a:ext cx="12154844" cy="49377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21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Simple   Wind   Graduation   Defense   Template</a:t>
            </a:r>
            <a:endParaRPr lang="en-US" sz="3000" dirty="0"/>
          </a:p>
        </p:txBody>
      </p:sp>
      <p:pic>
        <p:nvPicPr>
          <p:cNvPr id="12" name="Image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6524" y="4611035"/>
            <a:ext cx="440981" cy="440981"/>
          </a:xfrm>
          <a:prstGeom prst="rect">
            <a:avLst/>
          </a:prstGeom>
        </p:spPr>
      </p:pic>
      <p:pic>
        <p:nvPicPr>
          <p:cNvPr id="13" name="Image 9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1122" y="4611035"/>
            <a:ext cx="440981" cy="440981"/>
          </a:xfrm>
          <a:prstGeom prst="rect">
            <a:avLst/>
          </a:prstGeom>
        </p:spPr>
      </p:pic>
      <p:sp>
        <p:nvSpPr>
          <p:cNvPr id="14" name="Text 2"/>
          <p:cNvSpPr/>
          <p:nvPr/>
        </p:nvSpPr>
        <p:spPr>
          <a:xfrm>
            <a:off x="3451122" y="4611035"/>
            <a:ext cx="440981" cy="44098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pic>
        <p:nvPicPr>
          <p:cNvPr id="15" name="Image 10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52607" y="4611035"/>
            <a:ext cx="440981" cy="440981"/>
          </a:xfrm>
          <a:prstGeom prst="rect">
            <a:avLst/>
          </a:prstGeom>
        </p:spPr>
      </p:pic>
      <p:pic>
        <p:nvPicPr>
          <p:cNvPr id="16" name="Image 11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37204" y="4611035"/>
            <a:ext cx="440981" cy="440981"/>
          </a:xfrm>
          <a:prstGeom prst="rect">
            <a:avLst/>
          </a:prstGeom>
        </p:spPr>
      </p:pic>
      <p:sp>
        <p:nvSpPr>
          <p:cNvPr id="17" name="Text 3"/>
          <p:cNvSpPr/>
          <p:nvPr/>
        </p:nvSpPr>
        <p:spPr>
          <a:xfrm>
            <a:off x="13737204" y="4611035"/>
            <a:ext cx="440981" cy="44098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11287" y="2812091"/>
            <a:ext cx="17979054" cy="425133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-280376"/>
            <a:ext cx="3236179" cy="85978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60150" y="669504"/>
            <a:ext cx="3236179" cy="14455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9445628"/>
            <a:ext cx="3236179" cy="85978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60150" y="9200436"/>
            <a:ext cx="3236179" cy="144559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338152" y="4334256"/>
            <a:ext cx="8880176" cy="122219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代码框架和分工</a:t>
            </a:r>
            <a:endParaRPr lang="en-US" sz="3000" dirty="0"/>
          </a:p>
        </p:txBody>
      </p:sp>
      <p:sp>
        <p:nvSpPr>
          <p:cNvPr id="10" name="Text 1"/>
          <p:cNvSpPr/>
          <p:nvPr/>
        </p:nvSpPr>
        <p:spPr>
          <a:xfrm>
            <a:off x="5281264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3" name="Text 2"/>
          <p:cNvSpPr/>
          <p:nvPr/>
        </p:nvSpPr>
        <p:spPr>
          <a:xfrm>
            <a:off x="11813247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165"/>
            <a:ext cx="17684750" cy="97567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218305" y="691515"/>
            <a:ext cx="2681605" cy="83413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06941" y="190462"/>
            <a:ext cx="169783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词法分析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636000" y="1397000"/>
            <a:ext cx="2578100" cy="76356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997699" y="691569"/>
            <a:ext cx="1697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语法分析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1884025" y="340995"/>
            <a:ext cx="4584700" cy="2574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- 定义dfa、文法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- 后缀表达式到dfa的转换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- first集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- LL1文法的检查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- 基于LL1文法的语法分析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- 调试整合各部分代码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- 报告编写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由组长</a:t>
            </a:r>
            <a:r>
              <a:rPr lang="zh-CN" altLang="en-US" sz="2800" b="1" dirty="0">
                <a:solidFill>
                  <a:srgbClr val="C00000"/>
                </a:solidFill>
              </a:rPr>
              <a:t>张文浩</a:t>
            </a:r>
            <a:r>
              <a:rPr lang="zh-CN" altLang="en-US" sz="2400" dirty="0">
                <a:solidFill>
                  <a:srgbClr val="C00000"/>
                </a:solidFill>
              </a:rPr>
              <a:t>同学负责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210300" y="8928100"/>
            <a:ext cx="5969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8636000" y="8928100"/>
            <a:ext cx="4064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过程 22"/>
          <p:cNvSpPr/>
          <p:nvPr/>
        </p:nvSpPr>
        <p:spPr>
          <a:xfrm>
            <a:off x="147320" y="190500"/>
            <a:ext cx="17124680" cy="9637395"/>
          </a:xfrm>
          <a:prstGeom prst="flowChart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571365" y="4933315"/>
            <a:ext cx="2121535" cy="70104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878016" y="3836352"/>
            <a:ext cx="2828925" cy="16179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2400" dirty="0">
                <a:solidFill>
                  <a:srgbClr val="00B050"/>
                </a:solidFill>
              </a:rPr>
              <a:t>- </a:t>
            </a:r>
            <a:r>
              <a:rPr sz="2400" dirty="0" err="1">
                <a:solidFill>
                  <a:srgbClr val="00B050"/>
                </a:solidFill>
              </a:rPr>
              <a:t>初版dfa确定化算法</a:t>
            </a:r>
            <a:endParaRPr sz="2400" dirty="0">
              <a:solidFill>
                <a:srgbClr val="00B050"/>
              </a:solidFill>
            </a:endParaRPr>
          </a:p>
          <a:p>
            <a:r>
              <a:rPr sz="2400" dirty="0">
                <a:solidFill>
                  <a:srgbClr val="00B050"/>
                </a:solidFill>
              </a:rPr>
              <a:t>- </a:t>
            </a:r>
            <a:r>
              <a:rPr sz="2400" dirty="0" err="1">
                <a:solidFill>
                  <a:srgbClr val="00B050"/>
                </a:solidFill>
              </a:rPr>
              <a:t>ppt制作</a:t>
            </a:r>
            <a:endParaRPr sz="2400" dirty="0">
              <a:solidFill>
                <a:srgbClr val="00B050"/>
              </a:solidFill>
            </a:endParaRPr>
          </a:p>
          <a:p>
            <a:r>
              <a:rPr sz="2400" dirty="0">
                <a:solidFill>
                  <a:srgbClr val="00B050"/>
                </a:solidFill>
              </a:rPr>
              <a:t>- </a:t>
            </a:r>
            <a:r>
              <a:rPr sz="2400" dirty="0" err="1">
                <a:solidFill>
                  <a:srgbClr val="00B050"/>
                </a:solidFill>
              </a:rPr>
              <a:t>报告编写</a:t>
            </a:r>
            <a:endParaRPr sz="2400" dirty="0">
              <a:solidFill>
                <a:srgbClr val="00B050"/>
              </a:solidFill>
            </a:endParaRPr>
          </a:p>
          <a:p>
            <a:r>
              <a:rPr lang="zh-CN" altLang="en-US" sz="2400" dirty="0">
                <a:solidFill>
                  <a:srgbClr val="00B050"/>
                </a:solidFill>
              </a:rPr>
              <a:t>由</a:t>
            </a:r>
            <a:r>
              <a:rPr lang="zh-CN" altLang="en-US" sz="2400" b="1" dirty="0">
                <a:solidFill>
                  <a:srgbClr val="00B050"/>
                </a:solidFill>
              </a:rPr>
              <a:t>方景亿</a:t>
            </a:r>
            <a:r>
              <a:rPr lang="zh-CN" altLang="en-US" sz="2400" dirty="0">
                <a:solidFill>
                  <a:srgbClr val="00B050"/>
                </a:solidFill>
              </a:rPr>
              <a:t>同学负责</a:t>
            </a:r>
          </a:p>
        </p:txBody>
      </p:sp>
      <p:sp>
        <p:nvSpPr>
          <p:cNvPr id="26" name="流程图: 过程 25"/>
          <p:cNvSpPr/>
          <p:nvPr/>
        </p:nvSpPr>
        <p:spPr>
          <a:xfrm>
            <a:off x="4518025" y="5905500"/>
            <a:ext cx="2175510" cy="749300"/>
          </a:xfrm>
          <a:prstGeom prst="flowChartProcess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842931" y="5781040"/>
            <a:ext cx="2819400" cy="20516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</a:rPr>
              <a:t>- 初版dfa最小化算法</a:t>
            </a:r>
          </a:p>
          <a:p>
            <a:r>
              <a:rPr lang="zh-CN" altLang="en-US" sz="2400" dirty="0">
                <a:solidFill>
                  <a:srgbClr val="FFC000"/>
                </a:solidFill>
              </a:rPr>
              <a:t>- ppt制作</a:t>
            </a:r>
          </a:p>
          <a:p>
            <a:r>
              <a:rPr lang="zh-CN" altLang="en-US" sz="2400" dirty="0">
                <a:solidFill>
                  <a:srgbClr val="FFC000"/>
                </a:solidFill>
              </a:rPr>
              <a:t>- 报告编写</a:t>
            </a:r>
          </a:p>
          <a:p>
            <a:r>
              <a:rPr lang="zh-CN" altLang="en-US" sz="2400" dirty="0">
                <a:solidFill>
                  <a:srgbClr val="FFC000"/>
                </a:solidFill>
                <a:sym typeface="+mn-ea"/>
              </a:rPr>
              <a:t>由</a:t>
            </a:r>
            <a:r>
              <a:rPr lang="zh-CN" altLang="en-US" sz="2400" b="1" dirty="0">
                <a:solidFill>
                  <a:srgbClr val="FFC000"/>
                </a:solidFill>
                <a:sym typeface="+mn-ea"/>
              </a:rPr>
              <a:t>陈峻</a:t>
            </a:r>
            <a:r>
              <a:rPr lang="zh-CN" altLang="en-US" sz="2400" dirty="0">
                <a:solidFill>
                  <a:srgbClr val="FFC000"/>
                </a:solidFill>
                <a:sym typeface="+mn-ea"/>
              </a:rPr>
              <a:t>同学负责</a:t>
            </a:r>
            <a:endParaRPr lang="zh-CN" altLang="en-US" sz="2400" dirty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  <p:cxnSp>
        <p:nvCxnSpPr>
          <p:cNvPr id="2" name="Straight Connector 1"/>
          <p:cNvCxnSpPr/>
          <p:nvPr/>
        </p:nvCxnSpPr>
        <p:spPr>
          <a:xfrm>
            <a:off x="8942705" y="4260215"/>
            <a:ext cx="20288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970645" y="5283835"/>
            <a:ext cx="197358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s 6"/>
          <p:cNvSpPr/>
          <p:nvPr/>
        </p:nvSpPr>
        <p:spPr>
          <a:xfrm>
            <a:off x="4422775" y="6925945"/>
            <a:ext cx="2270125" cy="1731010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4349750" y="1891030"/>
            <a:ext cx="2457450" cy="848360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4422140" y="946150"/>
            <a:ext cx="2270760" cy="746125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9199880" y="6842760"/>
            <a:ext cx="1449705" cy="779145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2051665" y="3491865"/>
            <a:ext cx="33953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B0F0"/>
                </a:solidFill>
              </a:rPr>
              <a:t>- 构造c--的正则表达式</a:t>
            </a:r>
          </a:p>
          <a:p>
            <a:r>
              <a:rPr lang="en-US" sz="2400">
                <a:solidFill>
                  <a:srgbClr val="00B0F0"/>
                </a:solidFill>
              </a:rPr>
              <a:t>- 后缀表达式的转换</a:t>
            </a:r>
          </a:p>
          <a:p>
            <a:r>
              <a:rPr lang="en-US" sz="2400">
                <a:solidFill>
                  <a:srgbClr val="00B0F0"/>
                </a:solidFill>
              </a:rPr>
              <a:t>- 根据dfa分析得出token</a:t>
            </a:r>
          </a:p>
          <a:p>
            <a:r>
              <a:rPr lang="en-US" sz="2400">
                <a:solidFill>
                  <a:srgbClr val="00B0F0"/>
                </a:solidFill>
              </a:rPr>
              <a:t>- follow集</a:t>
            </a:r>
          </a:p>
          <a:p>
            <a:r>
              <a:rPr lang="en-US" sz="2400">
                <a:solidFill>
                  <a:srgbClr val="00B0F0"/>
                </a:solidFill>
              </a:rPr>
              <a:t>- 报告编写</a:t>
            </a:r>
          </a:p>
          <a:p>
            <a:r>
              <a:rPr lang="zh-CN" altLang="en-US" sz="2400">
                <a:solidFill>
                  <a:srgbClr val="00B0F0"/>
                </a:solidFill>
              </a:rPr>
              <a:t>由</a:t>
            </a:r>
            <a:r>
              <a:rPr lang="zh-CN" altLang="en-US" sz="2400" b="1">
                <a:solidFill>
                  <a:srgbClr val="00B0F0"/>
                </a:solidFill>
              </a:rPr>
              <a:t>赵乐天</a:t>
            </a:r>
            <a:r>
              <a:rPr lang="zh-CN" altLang="en-US" sz="2400">
                <a:solidFill>
                  <a:srgbClr val="00B0F0"/>
                </a:solidFill>
              </a:rPr>
              <a:t>同学负责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11287" y="2812091"/>
            <a:ext cx="17979054" cy="425133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-280376"/>
            <a:ext cx="3236179" cy="85978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60150" y="669504"/>
            <a:ext cx="3236179" cy="144559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150" y="9445628"/>
            <a:ext cx="3236179" cy="85978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60150" y="9200436"/>
            <a:ext cx="3236179" cy="144559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338152" y="4334256"/>
            <a:ext cx="8880176" cy="122219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zh-CN" altLang="en-US" sz="6000" dirty="0">
                <a:solidFill>
                  <a:srgbClr val="EFCA8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词法分析器具体实现过程</a:t>
            </a:r>
            <a:endParaRPr lang="en-US" sz="3000" dirty="0"/>
          </a:p>
        </p:txBody>
      </p:sp>
      <p:sp>
        <p:nvSpPr>
          <p:cNvPr id="10" name="Text 1"/>
          <p:cNvSpPr/>
          <p:nvPr/>
        </p:nvSpPr>
        <p:spPr>
          <a:xfrm>
            <a:off x="5281264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3" name="Text 2"/>
          <p:cNvSpPr/>
          <p:nvPr/>
        </p:nvSpPr>
        <p:spPr>
          <a:xfrm>
            <a:off x="11813247" y="4660347"/>
            <a:ext cx="554827" cy="55482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216" y="2273300"/>
            <a:ext cx="4077053" cy="5245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0"/>
            <a:ext cx="13974763" cy="987583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693900" y="5219700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静态方法</a:t>
            </a:r>
          </a:p>
        </p:txBody>
      </p:sp>
      <p:sp>
        <p:nvSpPr>
          <p:cNvPr id="8" name="椭圆 7"/>
          <p:cNvSpPr/>
          <p:nvPr/>
        </p:nvSpPr>
        <p:spPr>
          <a:xfrm>
            <a:off x="9423400" y="6045200"/>
            <a:ext cx="2743200" cy="749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8" idx="6"/>
          </p:cNvCxnSpPr>
          <p:nvPr/>
        </p:nvCxnSpPr>
        <p:spPr>
          <a:xfrm>
            <a:off x="12166600" y="6419850"/>
            <a:ext cx="170180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400800" y="2311400"/>
            <a:ext cx="2641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</a:rPr>
              <a:t>C- -</a:t>
            </a:r>
            <a:r>
              <a:rPr lang="zh-CN" altLang="en-US" sz="2800" dirty="0">
                <a:solidFill>
                  <a:srgbClr val="7030A0"/>
                </a:solidFill>
              </a:rPr>
              <a:t>的正则表达式</a:t>
            </a:r>
            <a:r>
              <a:rPr lang="en-US" altLang="zh-CN" sz="2800" dirty="0" err="1">
                <a:solidFill>
                  <a:srgbClr val="7030A0"/>
                </a:solidFill>
              </a:rPr>
              <a:t>re_c_minus</a:t>
            </a:r>
            <a:endParaRPr lang="en-US" altLang="zh-CN" sz="2800" dirty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  <p:cxnSp>
        <p:nvCxnSpPr>
          <p:cNvPr id="17" name="直接连接符 16"/>
          <p:cNvCxnSpPr>
            <a:stCxn id="15" idx="2"/>
          </p:cNvCxnSpPr>
          <p:nvPr/>
        </p:nvCxnSpPr>
        <p:spPr>
          <a:xfrm flipH="1">
            <a:off x="6971947" y="3542506"/>
            <a:ext cx="749653" cy="2896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5842000" y="6333333"/>
            <a:ext cx="2057400" cy="562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318000" y="579256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将正则表达式转换为后缀表达式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7346773" y="8051800"/>
            <a:ext cx="3994327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902700" y="8759606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得到</a:t>
            </a:r>
            <a:r>
              <a:rPr lang="en-US" altLang="zh-CN" b="1" dirty="0">
                <a:solidFill>
                  <a:srgbClr val="7030A0"/>
                </a:solidFill>
              </a:rPr>
              <a:t>Rule</a:t>
            </a:r>
            <a:r>
              <a:rPr lang="zh-CN" altLang="en-US" b="1" dirty="0">
                <a:solidFill>
                  <a:srgbClr val="7030A0"/>
                </a:solidFill>
              </a:rPr>
              <a:t>，它记录每一个状态（</a:t>
            </a:r>
            <a:r>
              <a:rPr lang="en-US" altLang="zh-CN" b="1" dirty="0">
                <a:solidFill>
                  <a:srgbClr val="7030A0"/>
                </a:solidFill>
              </a:rPr>
              <a:t>state</a:t>
            </a:r>
            <a:r>
              <a:rPr lang="zh-CN" altLang="en-US" b="1" dirty="0">
                <a:solidFill>
                  <a:srgbClr val="7030A0"/>
                </a:solidFill>
              </a:rPr>
              <a:t>）的转换规则</a:t>
            </a:r>
          </a:p>
        </p:txBody>
      </p:sp>
      <p:cxnSp>
        <p:nvCxnSpPr>
          <p:cNvPr id="24" name="直接连接符 23"/>
          <p:cNvCxnSpPr/>
          <p:nvPr/>
        </p:nvCxnSpPr>
        <p:spPr>
          <a:xfrm flipV="1">
            <a:off x="2692400" y="2699435"/>
            <a:ext cx="3683000" cy="283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9423400" y="8759606"/>
            <a:ext cx="508000" cy="355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25" idx="1"/>
          </p:cNvCxnSpPr>
          <p:nvPr/>
        </p:nvCxnSpPr>
        <p:spPr>
          <a:xfrm flipH="1" flipV="1">
            <a:off x="2578100" y="4318000"/>
            <a:ext cx="6919695" cy="4493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60194" y="2603500"/>
            <a:ext cx="2110005" cy="18669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216" y="2273300"/>
            <a:ext cx="4077053" cy="5245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5310" y="4305300"/>
            <a:ext cx="186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C--</a:t>
            </a:r>
            <a:r>
              <a:rPr lang="zh-CN" altLang="en-US" sz="2800" dirty="0"/>
              <a:t>的</a:t>
            </a:r>
            <a:r>
              <a:rPr lang="en-US" altLang="zh-CN" sz="2800" dirty="0"/>
              <a:t>rules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715" y="274082"/>
            <a:ext cx="13884448" cy="88773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 flipV="1">
            <a:off x="3479800" y="4191000"/>
            <a:ext cx="3187700" cy="375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90350" y="4630385"/>
            <a:ext cx="1447800" cy="91949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7620000" y="4191000"/>
            <a:ext cx="7327900" cy="157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2217400" y="57658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</a:rPr>
              <a:t>获得</a:t>
            </a:r>
            <a:r>
              <a:rPr lang="en-US" altLang="zh-CN" sz="2400" b="1" dirty="0">
                <a:solidFill>
                  <a:srgbClr val="7030A0"/>
                </a:solidFill>
              </a:rPr>
              <a:t>C--</a:t>
            </a:r>
            <a:r>
              <a:rPr lang="zh-CN" altLang="en-US" sz="2400" b="1" dirty="0">
                <a:solidFill>
                  <a:srgbClr val="7030A0"/>
                </a:solidFill>
              </a:rPr>
              <a:t>的最小化</a:t>
            </a:r>
            <a:r>
              <a:rPr lang="en-US" altLang="zh-CN" sz="2400" b="1" dirty="0" err="1">
                <a:solidFill>
                  <a:srgbClr val="7030A0"/>
                </a:solidFill>
              </a:rPr>
              <a:t>dfa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2853815" y="5660083"/>
            <a:ext cx="2286000" cy="673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endCxn id="17" idx="4"/>
          </p:cNvCxnSpPr>
          <p:nvPr/>
        </p:nvCxnSpPr>
        <p:spPr>
          <a:xfrm>
            <a:off x="1995310" y="5765800"/>
            <a:ext cx="12001505" cy="56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46275" y="1819275"/>
            <a:ext cx="11616690" cy="662940"/>
          </a:xfrm>
        </p:spPr>
        <p:txBody>
          <a:bodyPr/>
          <a:lstStyle/>
          <a:p>
            <a:r>
              <a:rPr lang="en-US" sz="3200"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fa_2_dfa</a:t>
            </a:r>
            <a:r>
              <a:rPr 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(NFA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确定化</a:t>
            </a:r>
            <a:r>
              <a:rPr 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方法的伪代码</a:t>
            </a:r>
            <a:r>
              <a:rPr lang="zh-CN" altLang="en-US" sz="3200" b="1"/>
              <a:t>：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" y="3128645"/>
            <a:ext cx="9538970" cy="53092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208135" y="1819275"/>
            <a:ext cx="7976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黑体" panose="02010609060101010101" charset="-122"/>
                <a:ea typeface="黑体" panose="02010609060101010101" charset="-122"/>
              </a:rPr>
              <a:t>dfa_minize</a:t>
            </a:r>
            <a:r>
              <a:rPr lang="zh-CN" altLang="en-US" sz="3200" b="1"/>
              <a:t>（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DFA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最小化）方法的伪代码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9670415" y="3736975"/>
            <a:ext cx="688721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1.根据传入的DFA构造出划分集合(</a:t>
            </a: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借助Hopcroft算法实现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，如下所示</a:t>
            </a:r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</a:p>
          <a:p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split(S)</a:t>
            </a:r>
          </a:p>
          <a:p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foreach(character c)</a:t>
            </a:r>
          </a:p>
          <a:p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if(c can split s)</a:t>
            </a:r>
          </a:p>
          <a:p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split s into T1, ..., Tk</a:t>
            </a:r>
          </a:p>
          <a:p>
            <a:endParaRPr 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hopcroft()</a:t>
            </a:r>
          </a:p>
          <a:p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split all nodes into N, A</a:t>
            </a:r>
          </a:p>
          <a:p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while(set is still changes)</a:t>
            </a:r>
          </a:p>
          <a:p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split(s)</a:t>
            </a:r>
          </a:p>
          <a:p>
            <a:r>
              <a:rPr 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2.根据划分集合构造最小化DFA</a:t>
            </a:r>
          </a:p>
          <a:p>
            <a:endParaRPr 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684895" y="132080"/>
            <a:ext cx="14605" cy="9697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879080" y="27940"/>
            <a:ext cx="1626235" cy="5365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79080" y="9293225"/>
            <a:ext cx="1626235" cy="5365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" y="3602355"/>
            <a:ext cx="4077053" cy="5245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1196" y="6967855"/>
            <a:ext cx="2953984" cy="9906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763" y="2586355"/>
            <a:ext cx="13078342" cy="70983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06880" y="6598523"/>
            <a:ext cx="178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C--</a:t>
            </a:r>
            <a:r>
              <a:rPr lang="zh-CN" altLang="en-US" sz="2400" b="1" dirty="0"/>
              <a:t>最小</a:t>
            </a:r>
            <a:r>
              <a:rPr lang="en-US" altLang="zh-CN" sz="2400" b="1" dirty="0"/>
              <a:t>DFA</a:t>
            </a:r>
            <a:endParaRPr lang="zh-CN" altLang="en-US" sz="2400" b="1" dirty="0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256280" y="5939155"/>
            <a:ext cx="6045200" cy="825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3149580" y="7060188"/>
            <a:ext cx="248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List</a:t>
            </a:r>
            <a:r>
              <a:rPr lang="zh-CN" altLang="en-US" sz="2000" dirty="0">
                <a:solidFill>
                  <a:srgbClr val="7030A0"/>
                </a:solidFill>
              </a:rPr>
              <a:t>：对一行代码识别得到的</a:t>
            </a:r>
            <a:r>
              <a:rPr lang="en-US" altLang="zh-CN" sz="2000" dirty="0">
                <a:solidFill>
                  <a:srgbClr val="7030A0"/>
                </a:solidFill>
              </a:rPr>
              <a:t>tokens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959080" y="5614174"/>
            <a:ext cx="267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</a:rPr>
              <a:t>List</a:t>
            </a:r>
            <a:r>
              <a:rPr lang="zh-CN" altLang="en-US" sz="2000" dirty="0">
                <a:solidFill>
                  <a:srgbClr val="7030A0"/>
                </a:solidFill>
              </a:rPr>
              <a:t>：对一整个文件识别得到的</a:t>
            </a:r>
            <a:r>
              <a:rPr lang="en-US" altLang="zh-CN" sz="2000" dirty="0">
                <a:solidFill>
                  <a:srgbClr val="7030A0"/>
                </a:solidFill>
              </a:rPr>
              <a:t>tokens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345180" y="6878955"/>
            <a:ext cx="59563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717925" y="147955"/>
            <a:ext cx="12236450" cy="30670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本部分实现思路为：按行读入字符串，对于每行字符串进行处理得到词并构造成Token加入List后，将每行得到的List合并，对于字符串的处理如下：</a:t>
            </a:r>
          </a:p>
          <a:p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如果pre指针没有指向字符串的末尾，循环执行如下的分析：</a:t>
            </a:r>
          </a:p>
          <a:p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1. 如果读入的字符是//，则代表注释，不对之后的内容进行分析</a:t>
            </a:r>
          </a:p>
          <a:p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2. 如果读入的字符是' ' 、 '\r' 、'\t'等此类在程序中经常出现作为格式但无实际意义的字符，跳过此次分析</a:t>
            </a:r>
          </a:p>
          <a:p>
            <a:r>
              <a:rPr lang="en-US" sz="2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3. 如果此次读入的字符与当前状态所组成的key在dict中有value，那么不断迭代状态和字符，直至不再满足识别条件，并将这个词加入res中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be986ba-8b22-448a-a216-a3e447684b73"/>
  <p:tag name="COMMONDATA" val="eyJoZGlkIjoiMDUwYjU5OWYwNGM1MWY0YzhjOTkwZWQ1NmUyNGZmYj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366,&quot;width&quot;:4227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920</Words>
  <Application>Microsoft Office PowerPoint</Application>
  <PresentationFormat>自定义</PresentationFormat>
  <Paragraphs>141</Paragraphs>
  <Slides>26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-apple-system</vt:lpstr>
      <vt:lpstr>等线</vt:lpstr>
      <vt:lpstr>仿宋</vt:lpstr>
      <vt:lpstr>黑体</vt:lpstr>
      <vt:lpstr>宋体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fa_2_dfa(NFA确定化)方法的伪代码：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输出结果:</vt:lpstr>
      <vt:lpstr>PowerPoint 演示文稿</vt:lpstr>
      <vt:lpstr>PowerPoint 演示文稿</vt:lpstr>
      <vt:lpstr>PowerPoint 演示文稿</vt:lpstr>
      <vt:lpstr>PowerPoint 演示文稿</vt:lpstr>
      <vt:lpstr>可视化代码：</vt:lpstr>
      <vt:lpstr>可视化结果：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方 景亿</cp:lastModifiedBy>
  <cp:revision>20</cp:revision>
  <dcterms:created xsi:type="dcterms:W3CDTF">2022-11-04T05:38:00Z</dcterms:created>
  <dcterms:modified xsi:type="dcterms:W3CDTF">2022-11-12T06:48:27Z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404A986E9FF54CCB96A1A207559001CB</vt:lpwstr>
  </property>
  <property fmtid="{D5CDD505-2E9C-101B-9397-08002B2CF9AE}" pid="3" name="KSOProductBuildVer">
    <vt:lpwstr>2052-11.1.0.12763</vt:lpwstr>
  </property>
</Properties>
</file>