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0" r:id="rId7"/>
    <p:sldId id="269" r:id="rId8"/>
    <p:sldId id="282" r:id="rId9"/>
    <p:sldId id="274" r:id="rId10"/>
    <p:sldId id="305" r:id="rId11"/>
    <p:sldId id="281" r:id="rId12"/>
    <p:sldId id="283" r:id="rId13"/>
    <p:sldId id="270" r:id="rId14"/>
    <p:sldId id="261" r:id="rId15"/>
    <p:sldId id="296" r:id="rId16"/>
    <p:sldId id="297" r:id="rId17"/>
    <p:sldId id="298" r:id="rId18"/>
    <p:sldId id="301" r:id="rId19"/>
    <p:sldId id="300" r:id="rId20"/>
    <p:sldId id="299" r:id="rId21"/>
    <p:sldId id="288" r:id="rId22"/>
    <p:sldId id="306" r:id="rId23"/>
    <p:sldId id="304" r:id="rId24"/>
    <p:sldId id="302" r:id="rId25"/>
    <p:sldId id="303" r:id="rId26"/>
    <p:sldId id="271" r:id="rId27"/>
    <p:sldId id="276" r:id="rId28"/>
    <p:sldId id="267" r:id="rId29"/>
  </p:sldIdLst>
  <p:sldSz cx="17555845" cy="9875520"/>
  <p:notesSz cx="9875520" cy="17555845"/>
  <p:custDataLst>
    <p:tags r:id="rId3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3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.svg"/><Relationship Id="rId3" Type="http://schemas.openxmlformats.org/officeDocument/2006/relationships/image" Target="../media/image22.png"/><Relationship Id="rId2" Type="http://schemas.openxmlformats.org/officeDocument/2006/relationships/image" Target="../media/image16.sv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jpeg"/><Relationship Id="rId2" Type="http://schemas.openxmlformats.org/officeDocument/2006/relationships/tags" Target="../tags/tag1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9.svg"/><Relationship Id="rId7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9.png"/><Relationship Id="rId4" Type="http://schemas.openxmlformats.org/officeDocument/2006/relationships/image" Target="../media/image7.svg"/><Relationship Id="rId3" Type="http://schemas.openxmlformats.org/officeDocument/2006/relationships/image" Target="../media/image8.png"/><Relationship Id="rId2" Type="http://schemas.openxmlformats.org/officeDocument/2006/relationships/image" Target="../media/image6.sv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2.svg"/><Relationship Id="rId13" Type="http://schemas.openxmlformats.org/officeDocument/2006/relationships/image" Target="../media/image13.png"/><Relationship Id="rId12" Type="http://schemas.openxmlformats.org/officeDocument/2006/relationships/image" Target="../media/image11.svg"/><Relationship Id="rId11" Type="http://schemas.openxmlformats.org/officeDocument/2006/relationships/image" Target="../media/image12.png"/><Relationship Id="rId10" Type="http://schemas.openxmlformats.org/officeDocument/2006/relationships/image" Target="../media/image10.sv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589" y="0"/>
            <a:ext cx="17584069" cy="993507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944" y="1268565"/>
            <a:ext cx="15426591" cy="733839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2676328"/>
            <a:ext cx="17584069" cy="458242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734936" y="2491807"/>
            <a:ext cx="4951466" cy="495146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38357" y="2491807"/>
            <a:ext cx="4951466" cy="495146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49205" y="2491807"/>
            <a:ext cx="4951466" cy="495146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45785" y="2491807"/>
            <a:ext cx="4951466" cy="495146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18289" y="953314"/>
            <a:ext cx="1147491" cy="80553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2687023" y="3542158"/>
            <a:ext cx="12154662" cy="18522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9000" b="1" dirty="0">
                <a:solidFill>
                  <a:srgbClr val="EFCA8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0"/>
              </a:rPr>
              <a:t>编译原理大作业答辩</a:t>
            </a:r>
            <a:endParaRPr lang="en-US" sz="3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Text 1"/>
          <p:cNvSpPr/>
          <p:nvPr/>
        </p:nvSpPr>
        <p:spPr>
          <a:xfrm>
            <a:off x="2687023" y="5149211"/>
            <a:ext cx="12154662" cy="7094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endParaRPr lang="en-US" sz="3000" dirty="0"/>
          </a:p>
        </p:txBody>
      </p:sp>
      <p:sp>
        <p:nvSpPr>
          <p:cNvPr id="12" name="Text 2"/>
          <p:cNvSpPr/>
          <p:nvPr/>
        </p:nvSpPr>
        <p:spPr>
          <a:xfrm>
            <a:off x="2687023" y="5862317"/>
            <a:ext cx="12154662" cy="10128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21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小组成员：</a:t>
            </a:r>
            <a:endParaRPr lang="en-US" sz="21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2100" b="1" dirty="0" err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汇报人</a:t>
            </a:r>
            <a:r>
              <a:rPr lang="en-US" sz="21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 </a:t>
            </a:r>
            <a:r>
              <a:rPr lang="en-US" sz="2100" b="1" dirty="0" err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导师</a:t>
            </a:r>
            <a:r>
              <a:rPr lang="en-US" sz="21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en-US" sz="30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Text 3"/>
          <p:cNvSpPr/>
          <p:nvPr/>
        </p:nvSpPr>
        <p:spPr>
          <a:xfrm>
            <a:off x="3051590" y="427531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8" name="Text 4"/>
          <p:cNvSpPr/>
          <p:nvPr/>
        </p:nvSpPr>
        <p:spPr>
          <a:xfrm>
            <a:off x="13737204" y="4236068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216" y="2273300"/>
            <a:ext cx="4077053" cy="524510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278296" y="6506817"/>
            <a:ext cx="2888974" cy="1298713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36" y="5228635"/>
            <a:ext cx="8929231" cy="13215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881" y="1434199"/>
            <a:ext cx="2305166" cy="77196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37" y="3168900"/>
            <a:ext cx="4474024" cy="189782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66546" y="2461803"/>
            <a:ext cx="226281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测试文件：</a:t>
            </a:r>
            <a:r>
              <a:rPr lang="en-US" altLang="zh-CN" sz="2000" dirty="0"/>
              <a:t>03_var_defn.sy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1139511" y="2861026"/>
            <a:ext cx="1263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测试结果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297487" y="5493325"/>
            <a:ext cx="1131407" cy="6223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6273800" y="6115625"/>
            <a:ext cx="393700" cy="140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62955" y="7602855"/>
            <a:ext cx="2597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res</a:t>
            </a:r>
            <a:r>
              <a:rPr lang="zh-CN" altLang="en-US" sz="2400" dirty="0">
                <a:solidFill>
                  <a:srgbClr val="7030A0"/>
                </a:solidFill>
              </a:rPr>
              <a:t>即为识别算法返回的</a:t>
            </a:r>
            <a:r>
              <a:rPr lang="en-US" altLang="zh-CN" sz="2400" dirty="0">
                <a:solidFill>
                  <a:srgbClr val="7030A0"/>
                </a:solidFill>
              </a:rPr>
              <a:t>token list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语法分析器具体实现过程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533292" y="4456217"/>
            <a:ext cx="813641" cy="215180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276978" y="4456217"/>
            <a:ext cx="813641" cy="215180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276978" y="4456217"/>
            <a:ext cx="813641" cy="215180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2341" y="4456217"/>
            <a:ext cx="144559" cy="2151805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693266" y="701990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1598426" y="562494"/>
            <a:ext cx="9804483" cy="102335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endParaRPr lang="en-US" altLang="zh-CN" sz="5400" dirty="0"/>
          </a:p>
        </p:txBody>
      </p:sp>
      <p:sp>
        <p:nvSpPr>
          <p:cNvPr id="46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pic>
        <p:nvPicPr>
          <p:cNvPr id="5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2" y="701990"/>
            <a:ext cx="554827" cy="554827"/>
          </a:xfrm>
          <a:prstGeom prst="rect">
            <a:avLst/>
          </a:prstGeom>
        </p:spPr>
      </p:pic>
      <p:pic>
        <p:nvPicPr>
          <p:cNvPr id="52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66" y="701990"/>
            <a:ext cx="554827" cy="554827"/>
          </a:xfrm>
          <a:prstGeom prst="rect">
            <a:avLst/>
          </a:prstGeom>
        </p:spPr>
      </p:pic>
      <p:sp>
        <p:nvSpPr>
          <p:cNvPr id="53" name="Text 3"/>
          <p:cNvSpPr/>
          <p:nvPr/>
        </p:nvSpPr>
        <p:spPr>
          <a:xfrm>
            <a:off x="1598426" y="562494"/>
            <a:ext cx="9804483" cy="92900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5000">
                <a:sym typeface="+mn-ea"/>
              </a:rPr>
              <a:t>syntax LL1</a:t>
            </a:r>
            <a:r>
              <a:rPr lang="zh-CN" altLang="en-US" sz="5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3000" dirty="0"/>
          </a:p>
        </p:txBody>
      </p:sp>
      <p:cxnSp>
        <p:nvCxnSpPr>
          <p:cNvPr id="55" name="直接箭头连接符 54"/>
          <p:cNvCxnSpPr>
            <a:stCxn id="46" idx="2"/>
            <a:endCxn id="47" idx="0"/>
          </p:cNvCxnSpPr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10260" y="2026458"/>
            <a:ext cx="2019461" cy="931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3129721" y="2489200"/>
            <a:ext cx="19879" cy="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0" idx="3"/>
            <a:endCxn id="62" idx="1"/>
          </p:cNvCxnSpPr>
          <p:nvPr/>
        </p:nvCxnSpPr>
        <p:spPr>
          <a:xfrm>
            <a:off x="3129721" y="2491970"/>
            <a:ext cx="5395746" cy="244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506595" y="32169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c- -</a:t>
            </a:r>
            <a:r>
              <a:rPr lang="zh-CN" altLang="en-US" sz="2800" b="1" dirty="0">
                <a:solidFill>
                  <a:srgbClr val="7030A0"/>
                </a:solidFill>
              </a:rPr>
              <a:t>的</a:t>
            </a:r>
            <a:r>
              <a:rPr lang="en-US" altLang="zh-CN" sz="2800" b="1" dirty="0">
                <a:solidFill>
                  <a:srgbClr val="7030A0"/>
                </a:solidFill>
              </a:rPr>
              <a:t>LL1</a:t>
            </a:r>
            <a:r>
              <a:rPr lang="zh-CN" altLang="en-US" sz="2800" b="1" dirty="0">
                <a:solidFill>
                  <a:srgbClr val="7030A0"/>
                </a:solidFill>
              </a:rPr>
              <a:t>文法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5510" y="518160"/>
            <a:ext cx="4295775" cy="883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195705" y="3073400"/>
            <a:ext cx="1862455" cy="107632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625" y="1107440"/>
            <a:ext cx="11922760" cy="7157720"/>
          </a:xfrm>
          <a:prstGeom prst="rect">
            <a:avLst/>
          </a:prstGeom>
        </p:spPr>
      </p:pic>
      <p:sp>
        <p:nvSpPr>
          <p:cNvPr id="4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cxnSp>
        <p:nvCxnSpPr>
          <p:cNvPr id="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057275" y="4552315"/>
            <a:ext cx="2122805" cy="107569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cxnSp>
        <p:nvCxnSpPr>
          <p:cNvPr id="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0" y="1057910"/>
            <a:ext cx="11180445" cy="7540625"/>
          </a:xfrm>
          <a:prstGeom prst="rect">
            <a:avLst/>
          </a:prstGeom>
        </p:spPr>
      </p:pic>
      <p:pic>
        <p:nvPicPr>
          <p:cNvPr id="15" name="图片 14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35890"/>
            <a:ext cx="2120900" cy="1638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</a:t>
            </a:r>
            <a:r>
              <a:rPr lang="en-US" altLang="zh-CN" dirty="0"/>
              <a:t>tokens</a:t>
            </a:r>
            <a:r>
              <a:rPr lang="zh-CN" altLang="en-US" dirty="0"/>
              <a:t>并</a:t>
            </a:r>
            <a:endParaRPr lang="zh-CN" altLang="en-US" dirty="0"/>
          </a:p>
          <a:p>
            <a:pPr algn="ctr"/>
            <a:r>
              <a:rPr lang="zh-CN" altLang="en-US" dirty="0"/>
              <a:t>格式化输出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1059180" y="5916930"/>
            <a:ext cx="2122805" cy="107569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  <a:endParaRPr lang="zh-CN" altLang="en-US" dirty="0"/>
          </a:p>
        </p:txBody>
      </p:sp>
      <p:cxnSp>
        <p:nvCxnSpPr>
          <p:cNvPr id="6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3225" y="966470"/>
            <a:ext cx="11396345" cy="75844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5" y="102870"/>
            <a:ext cx="10515600" cy="1325563"/>
          </a:xfrm>
        </p:spPr>
        <p:txBody>
          <a:bodyPr/>
          <a:lstStyle/>
          <a:p>
            <a:r>
              <a:rPr lang="zh-CN" altLang="en-US" sz="4800" b="1"/>
              <a:t>输出结果</a:t>
            </a:r>
            <a:r>
              <a:rPr lang="en-US" altLang="zh-CN" sz="4800" b="1"/>
              <a:t>:</a:t>
            </a:r>
            <a:endParaRPr lang="en-US" altLang="zh-CN" sz="48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8932" y="1029018"/>
            <a:ext cx="3143250" cy="874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182" y="2196421"/>
            <a:ext cx="12991465" cy="69119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39315" y="401638"/>
            <a:ext cx="1935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要求的格式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9269730" y="1569041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更易读的格式：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3675991"/>
            <a:ext cx="17556163" cy="42513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865880" y="5040568"/>
            <a:ext cx="9489440" cy="12979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附：消除左递归与消除回溯</a:t>
            </a:r>
            <a:endParaRPr lang="en-US" sz="3000" dirty="0"/>
          </a:p>
        </p:txBody>
      </p:sp>
      <p:sp>
        <p:nvSpPr>
          <p:cNvPr id="11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591747" y="7496421"/>
            <a:ext cx="3876463" cy="21577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if_direct_left_recursion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split_list_of_tuple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remove_direct_left_recursion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set_first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remove_recall</a:t>
            </a:r>
            <a:endParaRPr lang="en-US" altLang="zh-CN" dirty="0">
              <a:effectLst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init_by_line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498850" y="3332838"/>
            <a:ext cx="3876462" cy="11295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              </a:t>
            </a:r>
            <a:r>
              <a:rPr lang="en-US" altLang="zh-CN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add_production</a:t>
            </a:r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init_by_lines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1107" y="1966724"/>
            <a:ext cx="9737482" cy="5679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541020" y="467360"/>
            <a:ext cx="2337435" cy="11226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消除文法的左递归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05435" y="6771005"/>
            <a:ext cx="3193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是文法产生式，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有左部（非终结符）和右部（由非终结符推出的终结符和非终结符）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16789" y="162237"/>
            <a:ext cx="393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Grammar</a:t>
            </a:r>
            <a:r>
              <a:rPr lang="zh-CN" altLang="en-US" sz="2400" b="1" dirty="0">
                <a:solidFill>
                  <a:srgbClr val="7030A0"/>
                </a:solidFill>
              </a:rPr>
              <a:t>是表示整个文法的类，其中的</a:t>
            </a:r>
            <a:r>
              <a:rPr lang="en-US" altLang="zh-CN" sz="2400" b="1" dirty="0">
                <a:solidFill>
                  <a:srgbClr val="7030A0"/>
                </a:solidFill>
              </a:rPr>
              <a:t>productions</a:t>
            </a:r>
            <a:r>
              <a:rPr lang="zh-CN" altLang="en-US" sz="2400" b="1" dirty="0">
                <a:solidFill>
                  <a:srgbClr val="7030A0"/>
                </a:solidFill>
              </a:rPr>
              <a:t>属性是一个存储</a:t>
            </a:r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的</a:t>
            </a:r>
            <a:r>
              <a:rPr lang="en-US" altLang="zh-CN" sz="2400" b="1" dirty="0">
                <a:solidFill>
                  <a:srgbClr val="7030A0"/>
                </a:solidFill>
              </a:rPr>
              <a:t>deque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282695" y="2665581"/>
            <a:ext cx="2517775" cy="152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510083" y="4597400"/>
            <a:ext cx="19895" cy="99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7175500" y="3650083"/>
            <a:ext cx="5171619" cy="498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73642" y="2137896"/>
            <a:ext cx="2618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输入一个文法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498850" y="500252"/>
            <a:ext cx="3876463" cy="1018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Grammar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8850" y="1414652"/>
            <a:ext cx="3876463" cy="19593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productions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terminals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non_terminals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follow</a:t>
            </a:r>
            <a:endParaRPr lang="en-US" altLang="zh-CN" dirty="0">
              <a:effectLst/>
            </a:endParaRPr>
          </a:p>
          <a:p>
            <a:b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91747" y="5616323"/>
            <a:ext cx="3876463" cy="805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Production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91747" y="6421779"/>
            <a:ext cx="3876463" cy="10746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en-US" altLang="zh-CN" dirty="0">
              <a:effectLst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first</a:t>
            </a:r>
            <a:b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591747" y="7496421"/>
            <a:ext cx="3876463" cy="21577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if_direct_left_recursion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split_list_of_tuple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remove_direct_left_recursion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set_first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remove_recall</a:t>
            </a:r>
            <a:endParaRPr lang="en-US" altLang="zh-CN" dirty="0">
              <a:effectLst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init_by_line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8850" y="3332838"/>
            <a:ext cx="3876462" cy="11295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              </a:t>
            </a:r>
            <a:r>
              <a:rPr lang="en-US" altLang="zh-CN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add_production</a:t>
            </a:r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init_by_lines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542925" y="1085215"/>
            <a:ext cx="2588895" cy="1158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消除文法的回溯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044" y="6450913"/>
            <a:ext cx="355599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是文法产生式，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有左部（非终结符）和右部（由非终结符推出的终结符和非终结符）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98804" y="335592"/>
            <a:ext cx="3937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Grammar</a:t>
            </a:r>
            <a:r>
              <a:rPr lang="zh-CN" altLang="en-US" sz="2400" b="1" dirty="0">
                <a:solidFill>
                  <a:srgbClr val="7030A0"/>
                </a:solidFill>
              </a:rPr>
              <a:t>是表示整个文法的类，其中的</a:t>
            </a:r>
            <a:r>
              <a:rPr lang="en-US" altLang="zh-CN" sz="2400" b="1" dirty="0">
                <a:solidFill>
                  <a:srgbClr val="7030A0"/>
                </a:solidFill>
              </a:rPr>
              <a:t>productions</a:t>
            </a:r>
            <a:r>
              <a:rPr lang="zh-CN" altLang="en-US" sz="2400" b="1" dirty="0">
                <a:solidFill>
                  <a:srgbClr val="7030A0"/>
                </a:solidFill>
              </a:rPr>
              <a:t>属性是一个存储</a:t>
            </a:r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的</a:t>
            </a:r>
            <a:r>
              <a:rPr lang="en-US" altLang="zh-CN" sz="2400" b="1" dirty="0">
                <a:solidFill>
                  <a:srgbClr val="7030A0"/>
                </a:solidFill>
              </a:rPr>
              <a:t>deque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200900" y="4738835"/>
            <a:ext cx="3696323" cy="385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7223" y="4099416"/>
            <a:ext cx="3297505" cy="1148239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453005" y="3619500"/>
            <a:ext cx="2179320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42925" y="3337560"/>
            <a:ext cx="3409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输入一个文法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0515600" y="5588635"/>
            <a:ext cx="4891405" cy="5904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假定Ａ的规则是：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Ａ→δβ1 |δβ2 | … |δβn |γ1 |γ2 | … |γm（其中，每个γ不以δ开头）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那么这些规则可以改写为：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A→δA’ |γ1 |γ2 | … |γm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A’→β1 |β2 | … |βn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经过反复提取左因子，就能够把每个非终结符（包括新引进者）的所有候选首符集便成为两两不相交。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8850" y="500252"/>
            <a:ext cx="3876463" cy="1018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Grammar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8850" y="1414652"/>
            <a:ext cx="3876463" cy="19593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productions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terminals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non_terminals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follow</a:t>
            </a:r>
            <a:endParaRPr lang="en-US" altLang="zh-CN" dirty="0">
              <a:effectLst/>
            </a:endParaRPr>
          </a:p>
          <a:p>
            <a:b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1747" y="5616323"/>
            <a:ext cx="3876463" cy="805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Production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1747" y="6421779"/>
            <a:ext cx="3876463" cy="10746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en-US" altLang="zh-CN" dirty="0">
              <a:effectLst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first</a:t>
            </a:r>
            <a:b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535650"/>
            <a:ext cx="6650804" cy="579714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02997" y="3977216"/>
            <a:ext cx="329134" cy="192108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487290" y="3785616"/>
            <a:ext cx="4818015" cy="230428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 </a:t>
            </a:r>
            <a:endParaRPr lang="en-US" sz="3000" dirty="0"/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CONTENTS</a:t>
            </a:r>
            <a:endParaRPr lang="en-US" sz="30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197" y="4168630"/>
            <a:ext cx="440981" cy="440981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794" y="4168630"/>
            <a:ext cx="440981" cy="440981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774794" y="4168630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276" y="2375630"/>
            <a:ext cx="6050938" cy="975144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9264276" y="2375630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代码框架和分工</a:t>
            </a:r>
            <a:endParaRPr lang="en-US" sz="1500" dirty="0"/>
          </a:p>
        </p:txBody>
      </p:sp>
      <p:pic>
        <p:nvPicPr>
          <p:cNvPr id="10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5477" y="2595780"/>
            <a:ext cx="554827" cy="554827"/>
          </a:xfrm>
          <a:prstGeom prst="rect">
            <a:avLst/>
          </a:prstGeom>
        </p:spPr>
      </p:pic>
      <p:pic>
        <p:nvPicPr>
          <p:cNvPr id="11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37731" y="2595780"/>
            <a:ext cx="554827" cy="554827"/>
          </a:xfrm>
          <a:prstGeom prst="rect">
            <a:avLst/>
          </a:prstGeom>
        </p:spPr>
      </p:pic>
      <p:sp>
        <p:nvSpPr>
          <p:cNvPr id="12" name="Text 3"/>
          <p:cNvSpPr/>
          <p:nvPr/>
        </p:nvSpPr>
        <p:spPr>
          <a:xfrm>
            <a:off x="8524396" y="2317015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3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276" y="3641938"/>
            <a:ext cx="6050938" cy="975144"/>
          </a:xfrm>
          <a:prstGeom prst="rect">
            <a:avLst/>
          </a:prstGeom>
        </p:spPr>
      </p:pic>
      <p:sp>
        <p:nvSpPr>
          <p:cNvPr id="14" name="Text 4"/>
          <p:cNvSpPr/>
          <p:nvPr/>
        </p:nvSpPr>
        <p:spPr>
          <a:xfrm>
            <a:off x="9264276" y="3573557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词法分析器实现过程</a:t>
            </a:r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</a:t>
            </a:r>
            <a:endParaRPr lang="en-US" sz="1500" dirty="0"/>
          </a:p>
        </p:txBody>
      </p:sp>
      <p:pic>
        <p:nvPicPr>
          <p:cNvPr id="15" name="Image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5477" y="3793707"/>
            <a:ext cx="554827" cy="554827"/>
          </a:xfrm>
          <a:prstGeom prst="rect">
            <a:avLst/>
          </a:prstGeom>
        </p:spPr>
      </p:pic>
      <p:pic>
        <p:nvPicPr>
          <p:cNvPr id="16" name="Image 9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37731" y="3793707"/>
            <a:ext cx="554827" cy="554827"/>
          </a:xfrm>
          <a:prstGeom prst="rect">
            <a:avLst/>
          </a:prstGeom>
        </p:spPr>
      </p:pic>
      <p:sp>
        <p:nvSpPr>
          <p:cNvPr id="17" name="Text 5"/>
          <p:cNvSpPr/>
          <p:nvPr/>
        </p:nvSpPr>
        <p:spPr>
          <a:xfrm>
            <a:off x="8524396" y="3514942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8" name="Image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276" y="4771484"/>
            <a:ext cx="6050938" cy="975144"/>
          </a:xfrm>
          <a:prstGeom prst="rect">
            <a:avLst/>
          </a:prstGeom>
        </p:spPr>
      </p:pic>
      <p:sp>
        <p:nvSpPr>
          <p:cNvPr id="19" name="Text 6"/>
          <p:cNvSpPr/>
          <p:nvPr/>
        </p:nvSpPr>
        <p:spPr>
          <a:xfrm>
            <a:off x="9264276" y="4771484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语法分析器实现过程</a:t>
            </a:r>
            <a:endParaRPr lang="en-US" sz="1500" dirty="0"/>
          </a:p>
        </p:txBody>
      </p:sp>
      <p:pic>
        <p:nvPicPr>
          <p:cNvPr id="20" name="Image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5477" y="4991633"/>
            <a:ext cx="554827" cy="554827"/>
          </a:xfrm>
          <a:prstGeom prst="rect">
            <a:avLst/>
          </a:prstGeom>
        </p:spPr>
      </p:pic>
      <p:pic>
        <p:nvPicPr>
          <p:cNvPr id="21" name="Image 1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37731" y="4991633"/>
            <a:ext cx="554827" cy="554827"/>
          </a:xfrm>
          <a:prstGeom prst="rect">
            <a:avLst/>
          </a:prstGeom>
        </p:spPr>
      </p:pic>
      <p:sp>
        <p:nvSpPr>
          <p:cNvPr id="22" name="Text 7"/>
          <p:cNvSpPr/>
          <p:nvPr/>
        </p:nvSpPr>
        <p:spPr>
          <a:xfrm>
            <a:off x="8524396" y="4712868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23" name="Image 1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276" y="5969410"/>
            <a:ext cx="6050938" cy="975144"/>
          </a:xfrm>
          <a:prstGeom prst="rect">
            <a:avLst/>
          </a:prstGeom>
        </p:spPr>
      </p:pic>
      <p:sp>
        <p:nvSpPr>
          <p:cNvPr id="24" name="Text 8"/>
          <p:cNvSpPr/>
          <p:nvPr/>
        </p:nvSpPr>
        <p:spPr>
          <a:xfrm>
            <a:off x="9264276" y="5969410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难点攻克</a:t>
            </a:r>
            <a:endParaRPr lang="en-US" sz="1500" dirty="0"/>
          </a:p>
        </p:txBody>
      </p:sp>
      <p:pic>
        <p:nvPicPr>
          <p:cNvPr id="25" name="Image 1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5477" y="6189560"/>
            <a:ext cx="554827" cy="554827"/>
          </a:xfrm>
          <a:prstGeom prst="rect">
            <a:avLst/>
          </a:prstGeom>
        </p:spPr>
      </p:pic>
      <p:pic>
        <p:nvPicPr>
          <p:cNvPr id="26" name="Image 1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37731" y="6189560"/>
            <a:ext cx="554827" cy="554827"/>
          </a:xfrm>
          <a:prstGeom prst="rect">
            <a:avLst/>
          </a:prstGeom>
        </p:spPr>
      </p:pic>
      <p:sp>
        <p:nvSpPr>
          <p:cNvPr id="27" name="Text 9"/>
          <p:cNvSpPr/>
          <p:nvPr/>
        </p:nvSpPr>
        <p:spPr>
          <a:xfrm>
            <a:off x="8524396" y="5910795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28" name="Image 1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276" y="7167337"/>
            <a:ext cx="6050938" cy="975144"/>
          </a:xfrm>
          <a:prstGeom prst="rect">
            <a:avLst/>
          </a:prstGeom>
        </p:spPr>
      </p:pic>
      <p:sp>
        <p:nvSpPr>
          <p:cNvPr id="29" name="Text 10"/>
          <p:cNvSpPr/>
          <p:nvPr/>
        </p:nvSpPr>
        <p:spPr>
          <a:xfrm>
            <a:off x="9264276" y="7167337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05. </a:t>
            </a:r>
            <a:r>
              <a:rPr lang="en-US" sz="3000" b="1" dirty="0" err="1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总结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与建议</a:t>
            </a:r>
            <a:endParaRPr lang="en-US" sz="1500" dirty="0"/>
          </a:p>
        </p:txBody>
      </p:sp>
      <p:pic>
        <p:nvPicPr>
          <p:cNvPr id="30" name="Image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5477" y="7387486"/>
            <a:ext cx="554827" cy="554827"/>
          </a:xfrm>
          <a:prstGeom prst="rect">
            <a:avLst/>
          </a:prstGeom>
        </p:spPr>
      </p:pic>
      <p:pic>
        <p:nvPicPr>
          <p:cNvPr id="31" name="Image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37731" y="7387486"/>
            <a:ext cx="554827" cy="554827"/>
          </a:xfrm>
          <a:prstGeom prst="rect">
            <a:avLst/>
          </a:prstGeom>
        </p:spPr>
      </p:pic>
      <p:sp>
        <p:nvSpPr>
          <p:cNvPr id="32" name="Text 11"/>
          <p:cNvSpPr/>
          <p:nvPr/>
        </p:nvSpPr>
        <p:spPr>
          <a:xfrm>
            <a:off x="8524396" y="7108721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3675991"/>
            <a:ext cx="17556163" cy="42513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865880" y="5040568"/>
            <a:ext cx="9489440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sz="3000" dirty="0"/>
          </a:p>
        </p:txBody>
      </p:sp>
      <p:sp>
        <p:nvSpPr>
          <p:cNvPr id="11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5765" y="1428115"/>
            <a:ext cx="8627745" cy="83096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67610" y="266517"/>
            <a:ext cx="10515600" cy="1325563"/>
          </a:xfrm>
        </p:spPr>
        <p:txBody>
          <a:bodyPr/>
          <a:lstStyle/>
          <a:p>
            <a:pPr algn="l"/>
            <a:r>
              <a:rPr lang="zh-CN" altLang="en-US" dirty="0"/>
              <a:t>可视化代码：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610" y="266517"/>
            <a:ext cx="10515600" cy="1325563"/>
          </a:xfrm>
        </p:spPr>
        <p:txBody>
          <a:bodyPr/>
          <a:lstStyle/>
          <a:p>
            <a:pPr algn="l"/>
            <a:r>
              <a:rPr lang="zh-CN" altLang="en-US" dirty="0"/>
              <a:t>可视化结果：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900" y="24634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algn="l"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1592080"/>
            <a:ext cx="3934309" cy="7196907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78812" y="2393132"/>
            <a:ext cx="1838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DFA</a:t>
            </a:r>
            <a:r>
              <a:rPr lang="zh-CN" altLang="en-US" sz="2400" b="1" dirty="0"/>
              <a:t>：</a:t>
            </a:r>
            <a:endParaRPr lang="zh-CN" alt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3264535"/>
            <a:ext cx="120396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457700" y="1183957"/>
            <a:ext cx="39408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最小化后的</a:t>
            </a:r>
            <a:r>
              <a:rPr lang="en-US" altLang="zh-CN" sz="4400" dirty="0" err="1"/>
              <a:t>dfa</a:t>
            </a:r>
            <a:r>
              <a:rPr lang="zh-CN" altLang="en-US" sz="4400" dirty="0"/>
              <a:t>：</a:t>
            </a:r>
            <a:endParaRPr lang="en-US" altLang="zh-CN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2405" y="3386455"/>
            <a:ext cx="13316585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难点攻克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61381" y="927100"/>
            <a:ext cx="132334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en-US" altLang="zh-CN" sz="3200" b="1" i="0" dirty="0" err="1">
                <a:solidFill>
                  <a:srgbClr val="40485B"/>
                </a:solidFill>
                <a:effectLst/>
                <a:latin typeface="-apple-system"/>
              </a:rPr>
              <a:t>dfa</a:t>
            </a:r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过大</a:t>
            </a:r>
            <a:endParaRPr lang="zh-CN" altLang="en-US" sz="3200" b="1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/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问题：</a:t>
            </a:r>
            <a:r>
              <a:rPr lang="en-US" altLang="zh-CN" sz="2400" b="0" i="0" dirty="0" err="1">
                <a:solidFill>
                  <a:srgbClr val="40485B"/>
                </a:solidFill>
                <a:effectLst/>
                <a:latin typeface="-apple-system"/>
              </a:rPr>
              <a:t>dfa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节点，转换函数过多，调试困难</a:t>
            </a:r>
            <a:endParaRPr lang="en-US" altLang="zh-CN" sz="24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/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解决办法：导入</a:t>
            </a:r>
            <a:r>
              <a:rPr lang="en-US" altLang="zh-CN" sz="2400" b="0" i="0" dirty="0" err="1">
                <a:solidFill>
                  <a:srgbClr val="40485B"/>
                </a:solidFill>
                <a:effectLst/>
                <a:latin typeface="-apple-system"/>
              </a:rPr>
              <a:t>graphviz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库，将</a:t>
            </a:r>
            <a:r>
              <a:rPr lang="en-US" altLang="zh-CN" sz="2400" b="0" i="0" dirty="0" err="1">
                <a:solidFill>
                  <a:srgbClr val="40485B"/>
                </a:solidFill>
                <a:effectLst/>
                <a:latin typeface="-apple-system"/>
              </a:rPr>
              <a:t>dfa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绘制出，可视化的来观察正误</a:t>
            </a:r>
            <a:endParaRPr lang="en-US" altLang="zh-CN" sz="24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/>
            <a:endParaRPr lang="zh-CN" altLang="en-US" sz="24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/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需求不明确</a:t>
            </a:r>
            <a:endParaRPr lang="zh-CN" altLang="en-US" sz="3200" b="1" i="0" dirty="0">
              <a:solidFill>
                <a:srgbClr val="40485B"/>
              </a:solidFill>
              <a:effectLst/>
              <a:latin typeface="-apple-system"/>
            </a:endParaRP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问题：作为组员对部分算法需求不明确，对输入输出的值理解不够，导致开发过程盲目，效率低下，写出来的代码也很难被利用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解决方法：及时和框架制定者交流沟通，明确需求和任务，充分理解代码框架，在做足准备的前提下再进行开发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endParaRPr lang="zh-CN" altLang="en-US" sz="2400" dirty="0">
              <a:solidFill>
                <a:srgbClr val="40485B"/>
              </a:solidFill>
              <a:latin typeface="-apple-system"/>
            </a:endParaRPr>
          </a:p>
          <a:p>
            <a:pPr algn="l"/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兼容性问题</a:t>
            </a:r>
            <a:endParaRPr lang="zh-CN" altLang="en-US" sz="3200" b="1" i="0" dirty="0">
              <a:solidFill>
                <a:srgbClr val="40485B"/>
              </a:solidFill>
              <a:effectLst/>
              <a:latin typeface="-apple-system"/>
            </a:endParaRP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问题：组员的环境差异导致项目代码在不同成员的机器上不一定都能运行，每次从仓库</a:t>
            </a:r>
            <a:r>
              <a:rPr lang="en-US" altLang="zh-CN" sz="2400" dirty="0">
                <a:solidFill>
                  <a:srgbClr val="40485B"/>
                </a:solidFill>
                <a:latin typeface="-apple-system"/>
              </a:rPr>
              <a:t>pull</a:t>
            </a:r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下代码后总需要修改一些包引用的格式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解决方法：因为差异范围较小，对代码进行部分修改即可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endParaRPr lang="zh-CN" altLang="en-US" sz="2400" dirty="0">
              <a:solidFill>
                <a:srgbClr val="40485B"/>
              </a:solidFill>
              <a:latin typeface="-apple-system"/>
            </a:endParaRPr>
          </a:p>
          <a:p>
            <a:pPr algn="l"/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队友之间不易配合</a:t>
            </a:r>
            <a:endParaRPr lang="zh-CN" altLang="en-US" sz="3200" b="1" i="0" dirty="0">
              <a:solidFill>
                <a:srgbClr val="40485B"/>
              </a:solidFill>
              <a:effectLst/>
              <a:latin typeface="-apple-system"/>
            </a:endParaRP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解决方法：先一起讨论出框架，由一个人构建出来，其他成员在已有的框架上完成部分算法</a:t>
            </a:r>
            <a:endParaRPr lang="zh-CN" altLang="en-US" sz="2400" dirty="0">
              <a:solidFill>
                <a:srgbClr val="40485B"/>
              </a:solidFill>
              <a:latin typeface="-apple-system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589" y="0"/>
            <a:ext cx="17584069" cy="993507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4" y="1268565"/>
            <a:ext cx="15426591" cy="733839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6328"/>
            <a:ext cx="17584069" cy="458242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34936" y="2491807"/>
            <a:ext cx="4951466" cy="495146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8357" y="2491807"/>
            <a:ext cx="4951466" cy="495146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205" y="2491807"/>
            <a:ext cx="4951466" cy="495146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785" y="2491807"/>
            <a:ext cx="4951466" cy="495146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289" y="953314"/>
            <a:ext cx="1147491" cy="80553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2687023" y="3917125"/>
            <a:ext cx="12154844" cy="175564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9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感谢您耐心的观看</a:t>
            </a:r>
            <a:endParaRPr lang="en-US" sz="3000" dirty="0"/>
          </a:p>
        </p:txBody>
      </p:sp>
      <p:sp>
        <p:nvSpPr>
          <p:cNvPr id="11" name="Text 1"/>
          <p:cNvSpPr/>
          <p:nvPr/>
        </p:nvSpPr>
        <p:spPr>
          <a:xfrm>
            <a:off x="2687023" y="5524178"/>
            <a:ext cx="12154844" cy="49377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21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Simple   Wind   Graduation   Defense   Template</a:t>
            </a:r>
            <a:endParaRPr lang="en-US" sz="3000" dirty="0"/>
          </a:p>
        </p:txBody>
      </p:sp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524" y="4611035"/>
            <a:ext cx="440981" cy="440981"/>
          </a:xfrm>
          <a:prstGeom prst="rect">
            <a:avLst/>
          </a:prstGeom>
        </p:spPr>
      </p:pic>
      <p:pic>
        <p:nvPicPr>
          <p:cNvPr id="13" name="Image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122" y="4611035"/>
            <a:ext cx="440981" cy="440981"/>
          </a:xfrm>
          <a:prstGeom prst="rect">
            <a:avLst/>
          </a:prstGeom>
        </p:spPr>
      </p:pic>
      <p:sp>
        <p:nvSpPr>
          <p:cNvPr id="14" name="Text 2"/>
          <p:cNvSpPr/>
          <p:nvPr/>
        </p:nvSpPr>
        <p:spPr>
          <a:xfrm>
            <a:off x="3451122" y="461103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5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2607" y="4611035"/>
            <a:ext cx="440981" cy="440981"/>
          </a:xfrm>
          <a:prstGeom prst="rect">
            <a:avLst/>
          </a:prstGeom>
        </p:spPr>
      </p:pic>
      <p:pic>
        <p:nvPicPr>
          <p:cNvPr id="16" name="Image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7204" y="4611035"/>
            <a:ext cx="440981" cy="440981"/>
          </a:xfrm>
          <a:prstGeom prst="rect">
            <a:avLst/>
          </a:prstGeom>
        </p:spPr>
      </p:pic>
      <p:sp>
        <p:nvSpPr>
          <p:cNvPr id="17" name="Text 3"/>
          <p:cNvSpPr/>
          <p:nvPr/>
        </p:nvSpPr>
        <p:spPr>
          <a:xfrm>
            <a:off x="13737204" y="461103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代码框架和分工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9317087" y="6883400"/>
            <a:ext cx="1987827" cy="5730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follow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513058" y="7170499"/>
            <a:ext cx="2289560" cy="8879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zh-CN" dirty="0">
              <a:effectLst/>
            </a:endParaRPr>
          </a:p>
          <a:p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c—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分析源程序，获得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tokens</a:t>
            </a:r>
            <a:b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384740" y="3014883"/>
            <a:ext cx="2508166" cy="8652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根据后缀表达式，记录每一个状态的转换规则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407590" y="4176162"/>
            <a:ext cx="2508166" cy="6847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通过转换规则获得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c--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65211" y="6038562"/>
            <a:ext cx="1987827" cy="5921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的最小化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665212" y="5173318"/>
            <a:ext cx="1987827" cy="5709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307244" y="3344753"/>
            <a:ext cx="1987827" cy="7375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消除文法左递归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13565" y="4585591"/>
            <a:ext cx="1987827" cy="7375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消除文法的回溯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56447" y="914881"/>
            <a:ext cx="2569211" cy="696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c--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的正则表达式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3994" y="4505199"/>
            <a:ext cx="2046911" cy="7375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00249" y="631069"/>
            <a:ext cx="2681605" cy="85124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83216" y="97056"/>
            <a:ext cx="16978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词法分析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053204" y="107849"/>
            <a:ext cx="169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语法分析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884025" y="340995"/>
            <a:ext cx="4584700" cy="2574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- 定义dfa、文法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后缀表达式到dfa的转换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first集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LL1文法的检查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基于LL1文法的语法分析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调试整合各部分代码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- 报告编写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由组长</a:t>
            </a:r>
            <a:r>
              <a:rPr lang="zh-CN" altLang="en-US" sz="2800" b="1" dirty="0">
                <a:solidFill>
                  <a:srgbClr val="C00000"/>
                </a:solidFill>
              </a:rPr>
              <a:t>张文浩</a:t>
            </a:r>
            <a:r>
              <a:rPr lang="zh-CN" altLang="en-US" sz="2400" dirty="0">
                <a:solidFill>
                  <a:srgbClr val="C00000"/>
                </a:solidFill>
              </a:rPr>
              <a:t>同学负责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917919" y="8939566"/>
            <a:ext cx="596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669772" y="9024260"/>
            <a:ext cx="4064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/>
          <p:cNvSpPr/>
          <p:nvPr/>
        </p:nvSpPr>
        <p:spPr>
          <a:xfrm>
            <a:off x="344556" y="97057"/>
            <a:ext cx="16927443" cy="9655756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66100" y="5111036"/>
            <a:ext cx="1345445" cy="7599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388368" y="2366094"/>
            <a:ext cx="2828925" cy="1617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2400" dirty="0">
                <a:solidFill>
                  <a:srgbClr val="00B050"/>
                </a:solidFill>
              </a:rPr>
              <a:t>- </a:t>
            </a:r>
            <a:r>
              <a:rPr sz="2400" dirty="0" err="1">
                <a:solidFill>
                  <a:srgbClr val="00B050"/>
                </a:solidFill>
              </a:rPr>
              <a:t>初版dfa确定化算法</a:t>
            </a:r>
            <a:endParaRPr sz="2400" dirty="0">
              <a:solidFill>
                <a:srgbClr val="00B050"/>
              </a:solidFill>
            </a:endParaRPr>
          </a:p>
          <a:p>
            <a:r>
              <a:rPr sz="2400" dirty="0">
                <a:solidFill>
                  <a:srgbClr val="00B050"/>
                </a:solidFill>
              </a:rPr>
              <a:t>- </a:t>
            </a:r>
            <a:r>
              <a:rPr sz="2400" dirty="0" err="1">
                <a:solidFill>
                  <a:srgbClr val="00B050"/>
                </a:solidFill>
              </a:rPr>
              <a:t>ppt制作</a:t>
            </a:r>
            <a:endParaRPr sz="2400" dirty="0">
              <a:solidFill>
                <a:srgbClr val="00B050"/>
              </a:solidFill>
            </a:endParaRPr>
          </a:p>
          <a:p>
            <a:r>
              <a:rPr sz="2400" dirty="0">
                <a:solidFill>
                  <a:srgbClr val="00B050"/>
                </a:solidFill>
              </a:rPr>
              <a:t>- </a:t>
            </a:r>
            <a:r>
              <a:rPr sz="2400" dirty="0" err="1">
                <a:solidFill>
                  <a:srgbClr val="00B050"/>
                </a:solidFill>
              </a:rPr>
              <a:t>报告编写</a:t>
            </a:r>
            <a:endParaRPr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由</a:t>
            </a:r>
            <a:r>
              <a:rPr lang="zh-CN" altLang="en-US" sz="2400" b="1" dirty="0">
                <a:solidFill>
                  <a:srgbClr val="00B050"/>
                </a:solidFill>
              </a:rPr>
              <a:t>方景亿</a:t>
            </a:r>
            <a:r>
              <a:rPr lang="zh-CN" altLang="en-US" sz="2400" dirty="0">
                <a:solidFill>
                  <a:srgbClr val="00B050"/>
                </a:solidFill>
              </a:rPr>
              <a:t>同学负责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6" name="流程图: 过程 25"/>
          <p:cNvSpPr/>
          <p:nvPr/>
        </p:nvSpPr>
        <p:spPr>
          <a:xfrm>
            <a:off x="4986403" y="5973084"/>
            <a:ext cx="1345446" cy="723081"/>
          </a:xfrm>
          <a:prstGeom prst="flowChartProcess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345760" y="6028977"/>
            <a:ext cx="2819400" cy="2051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- 初版dfa最小化算法</a:t>
            </a:r>
            <a:endParaRPr lang="zh-CN" altLang="en-US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- ppt制作</a:t>
            </a:r>
            <a:endParaRPr lang="zh-CN" altLang="en-US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- 报告编写</a:t>
            </a:r>
            <a:endParaRPr lang="zh-CN" altLang="en-US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由</a:t>
            </a: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陈峻</a:t>
            </a:r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同学负责</a:t>
            </a:r>
            <a:endParaRPr lang="zh-CN" altLang="en-US" sz="2400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9313565" y="4954369"/>
            <a:ext cx="2028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4601684" y="6989924"/>
            <a:ext cx="2139475" cy="127683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392165" y="1891029"/>
            <a:ext cx="2457450" cy="95099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470399" y="894193"/>
            <a:ext cx="2270760" cy="936687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9549139" y="6661800"/>
            <a:ext cx="1449705" cy="1031624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1632450" y="6801604"/>
            <a:ext cx="3395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- </a:t>
            </a:r>
            <a:r>
              <a:rPr lang="en-US" sz="2400" dirty="0" err="1">
                <a:solidFill>
                  <a:srgbClr val="00B0F0"/>
                </a:solidFill>
              </a:rPr>
              <a:t>构造c</a:t>
            </a:r>
            <a:r>
              <a:rPr lang="en-US" sz="2400" dirty="0">
                <a:solidFill>
                  <a:srgbClr val="00B0F0"/>
                </a:solidFill>
              </a:rPr>
              <a:t>--</a:t>
            </a:r>
            <a:r>
              <a:rPr lang="en-US" sz="2400" dirty="0" err="1">
                <a:solidFill>
                  <a:srgbClr val="00B0F0"/>
                </a:solidFill>
              </a:rPr>
              <a:t>的正则表达式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- </a:t>
            </a:r>
            <a:r>
              <a:rPr lang="en-US" sz="2400" dirty="0" err="1">
                <a:solidFill>
                  <a:srgbClr val="00B0F0"/>
                </a:solidFill>
              </a:rPr>
              <a:t>后缀表达式的转换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- </a:t>
            </a:r>
            <a:r>
              <a:rPr lang="en-US" sz="2400" dirty="0" err="1">
                <a:solidFill>
                  <a:srgbClr val="00B0F0"/>
                </a:solidFill>
              </a:rPr>
              <a:t>根据dfa分析得出token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- </a:t>
            </a:r>
            <a:r>
              <a:rPr lang="en-US" sz="2400" dirty="0" err="1">
                <a:solidFill>
                  <a:srgbClr val="00B0F0"/>
                </a:solidFill>
              </a:rPr>
              <a:t>follow集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- </a:t>
            </a:r>
            <a:r>
              <a:rPr lang="en-US" sz="2400" dirty="0" err="1">
                <a:solidFill>
                  <a:srgbClr val="00B0F0"/>
                </a:solidFill>
              </a:rPr>
              <a:t>报告编写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由</a:t>
            </a:r>
            <a:r>
              <a:rPr lang="zh-CN" altLang="en-US" sz="2400" b="1" dirty="0">
                <a:solidFill>
                  <a:srgbClr val="00B0F0"/>
                </a:solidFill>
              </a:rPr>
              <a:t>赵乐天</a:t>
            </a:r>
            <a:r>
              <a:rPr lang="zh-CN" altLang="en-US" sz="2400" dirty="0">
                <a:solidFill>
                  <a:srgbClr val="00B0F0"/>
                </a:solidFill>
              </a:rPr>
              <a:t>同学负责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12376" y="5776061"/>
            <a:ext cx="1987827" cy="5113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327158" y="2243600"/>
            <a:ext cx="1948000" cy="6361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c--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的文法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287331" y="955694"/>
            <a:ext cx="1987827" cy="6272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编译器入口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38217" y="2129686"/>
            <a:ext cx="1987827" cy="5822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正则表达式转后缀表达式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327158" y="7999028"/>
            <a:ext cx="1987827" cy="6139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tokens</a:t>
            </a:r>
            <a:endParaRPr lang="zh-CN" altLang="en-US" dirty="0"/>
          </a:p>
        </p:txBody>
      </p:sp>
      <p:cxnSp>
        <p:nvCxnSpPr>
          <p:cNvPr id="38" name="Straight Connector 1"/>
          <p:cNvCxnSpPr/>
          <p:nvPr/>
        </p:nvCxnSpPr>
        <p:spPr>
          <a:xfrm>
            <a:off x="9302176" y="3713531"/>
            <a:ext cx="2028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" idx="3"/>
            <a:endCxn id="150" idx="1"/>
          </p:cNvCxnSpPr>
          <p:nvPr/>
        </p:nvCxnSpPr>
        <p:spPr>
          <a:xfrm>
            <a:off x="6981854" y="4887302"/>
            <a:ext cx="1938065" cy="4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3"/>
            <a:endCxn id="10" idx="1"/>
          </p:cNvCxnSpPr>
          <p:nvPr/>
        </p:nvCxnSpPr>
        <p:spPr>
          <a:xfrm>
            <a:off x="2680905" y="4873977"/>
            <a:ext cx="1619344" cy="1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2929225" y="4518524"/>
            <a:ext cx="2205263" cy="7375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前端的其余部分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endCxn id="48" idx="1"/>
          </p:cNvCxnSpPr>
          <p:nvPr/>
        </p:nvCxnSpPr>
        <p:spPr>
          <a:xfrm>
            <a:off x="11595341" y="4873977"/>
            <a:ext cx="1333884" cy="1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3"/>
          </p:cNvCxnSpPr>
          <p:nvPr/>
        </p:nvCxnSpPr>
        <p:spPr>
          <a:xfrm>
            <a:off x="15134488" y="4887302"/>
            <a:ext cx="1539375" cy="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5134488" y="455733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中间表示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1786350" y="4526970"/>
            <a:ext cx="1002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语法树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290556" y="4499513"/>
            <a:ext cx="1829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单词符号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599693" y="9138845"/>
            <a:ext cx="1987827" cy="6139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</a:t>
            </a:r>
            <a:endParaRPr lang="zh-CN" altLang="en-US" dirty="0"/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6981854" y="5369359"/>
            <a:ext cx="189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6981854" y="5449019"/>
            <a:ext cx="22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取下一个单词符号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29" idx="2"/>
            <a:endCxn id="30" idx="0"/>
          </p:cNvCxnSpPr>
          <p:nvPr/>
        </p:nvCxnSpPr>
        <p:spPr>
          <a:xfrm flipH="1">
            <a:off x="5632131" y="1611501"/>
            <a:ext cx="8922" cy="51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0" idx="2"/>
            <a:endCxn id="31" idx="0"/>
          </p:cNvCxnSpPr>
          <p:nvPr/>
        </p:nvCxnSpPr>
        <p:spPr>
          <a:xfrm>
            <a:off x="5632131" y="2711965"/>
            <a:ext cx="6692" cy="30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1" idx="2"/>
            <a:endCxn id="32" idx="0"/>
          </p:cNvCxnSpPr>
          <p:nvPr/>
        </p:nvCxnSpPr>
        <p:spPr>
          <a:xfrm>
            <a:off x="5638823" y="3880154"/>
            <a:ext cx="22850" cy="29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32" idx="2"/>
            <a:endCxn id="33" idx="0"/>
          </p:cNvCxnSpPr>
          <p:nvPr/>
        </p:nvCxnSpPr>
        <p:spPr>
          <a:xfrm flipH="1">
            <a:off x="5659126" y="4860885"/>
            <a:ext cx="2547" cy="3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33" idx="2"/>
            <a:endCxn id="34" idx="0"/>
          </p:cNvCxnSpPr>
          <p:nvPr/>
        </p:nvCxnSpPr>
        <p:spPr>
          <a:xfrm flipH="1">
            <a:off x="5659125" y="5744235"/>
            <a:ext cx="1" cy="2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34" idx="2"/>
            <a:endCxn id="28" idx="0"/>
          </p:cNvCxnSpPr>
          <p:nvPr/>
        </p:nvCxnSpPr>
        <p:spPr>
          <a:xfrm flipH="1">
            <a:off x="5657838" y="6630686"/>
            <a:ext cx="1287" cy="53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7" idx="2"/>
            <a:endCxn id="16" idx="0"/>
          </p:cNvCxnSpPr>
          <p:nvPr/>
        </p:nvCxnSpPr>
        <p:spPr>
          <a:xfrm>
            <a:off x="10281245" y="1582946"/>
            <a:ext cx="19913" cy="66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6" idx="2"/>
            <a:endCxn id="15" idx="0"/>
          </p:cNvCxnSpPr>
          <p:nvPr/>
        </p:nvCxnSpPr>
        <p:spPr>
          <a:xfrm>
            <a:off x="10301158" y="2879704"/>
            <a:ext cx="0" cy="46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5" idx="2"/>
            <a:endCxn id="4" idx="0"/>
          </p:cNvCxnSpPr>
          <p:nvPr/>
        </p:nvCxnSpPr>
        <p:spPr>
          <a:xfrm>
            <a:off x="10301158" y="4082309"/>
            <a:ext cx="6321" cy="50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4" idx="2"/>
            <a:endCxn id="5" idx="0"/>
          </p:cNvCxnSpPr>
          <p:nvPr/>
        </p:nvCxnSpPr>
        <p:spPr>
          <a:xfrm flipH="1">
            <a:off x="10306290" y="5323147"/>
            <a:ext cx="1189" cy="45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5" idx="2"/>
            <a:endCxn id="35" idx="0"/>
          </p:cNvCxnSpPr>
          <p:nvPr/>
        </p:nvCxnSpPr>
        <p:spPr>
          <a:xfrm>
            <a:off x="10306290" y="6287436"/>
            <a:ext cx="4711" cy="5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35" idx="2"/>
            <a:endCxn id="37" idx="0"/>
          </p:cNvCxnSpPr>
          <p:nvPr/>
        </p:nvCxnSpPr>
        <p:spPr>
          <a:xfrm>
            <a:off x="10311001" y="7456484"/>
            <a:ext cx="10071" cy="54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8919919" y="679418"/>
            <a:ext cx="2681605" cy="85124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5" grpId="0"/>
      <p:bldP spid="26" grpId="0" animBg="1"/>
      <p:bldP spid="27" grpId="0"/>
      <p:bldP spid="7" grpId="0" animBg="1"/>
      <p:bldP spid="8" grpId="0" animBg="1"/>
      <p:bldP spid="9" grpId="0" animBg="1"/>
      <p:bldP spid="19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词法分析器具体实现过程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/>
          <p:cNvSpPr/>
          <p:nvPr/>
        </p:nvSpPr>
        <p:spPr>
          <a:xfrm>
            <a:off x="8469280" y="5351281"/>
            <a:ext cx="3291105" cy="42491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对传入符号针对处理</a:t>
            </a:r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Init_by_re_postfix</a:t>
            </a: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get_rules_c_minus</a:t>
            </a:r>
            <a:r>
              <a:rPr lang="en-US" altLang="zh-CN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(c--</a:t>
            </a:r>
            <a:r>
              <a:rPr lang="zh-CN" altLang="en-US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的后缀表达式</a:t>
            </a:r>
            <a:r>
              <a:rPr lang="en-US" altLang="zh-CN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4195545" y="1146641"/>
            <a:ext cx="3805102" cy="39871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get_re_postfix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某个正则表达式</a:t>
            </a: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返回给</a:t>
            </a: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get_re_postfix_c_minus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216" y="2273300"/>
            <a:ext cx="4077053" cy="5245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71755" y="5708302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静态方法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43232" y="6509499"/>
            <a:ext cx="2743200" cy="749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35642" y="1289372"/>
            <a:ext cx="250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C- -</a:t>
            </a:r>
            <a:r>
              <a:rPr lang="zh-CN" altLang="en-US" sz="2400" dirty="0">
                <a:solidFill>
                  <a:srgbClr val="7030A0"/>
                </a:solidFill>
              </a:rPr>
              <a:t>的正则表达式</a:t>
            </a:r>
            <a:r>
              <a:rPr lang="en-US" altLang="zh-CN" sz="2400" dirty="0" err="1">
                <a:solidFill>
                  <a:srgbClr val="7030A0"/>
                </a:solidFill>
              </a:rPr>
              <a:t>re_c_minus</a:t>
            </a:r>
            <a:endParaRPr lang="en-US" altLang="zh-CN" sz="2400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829878" y="1813351"/>
            <a:ext cx="2596036" cy="64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869377" y="2304507"/>
            <a:ext cx="2057400" cy="562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46061" y="283730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将正则表达式转换为后缀表达式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63643" y="9025814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得到</a:t>
            </a:r>
            <a:r>
              <a:rPr lang="en-US" altLang="zh-CN" b="1" dirty="0">
                <a:solidFill>
                  <a:srgbClr val="7030A0"/>
                </a:solidFill>
              </a:rPr>
              <a:t>Rule</a:t>
            </a:r>
            <a:r>
              <a:rPr lang="zh-CN" altLang="en-US" b="1" dirty="0">
                <a:solidFill>
                  <a:srgbClr val="7030A0"/>
                </a:solidFill>
              </a:rPr>
              <a:t>，它记录每一个状态（</a:t>
            </a:r>
            <a:r>
              <a:rPr lang="en-US" altLang="zh-CN" b="1" dirty="0">
                <a:solidFill>
                  <a:srgbClr val="7030A0"/>
                </a:solidFill>
              </a:rPr>
              <a:t>state</a:t>
            </a:r>
            <a:r>
              <a:rPr lang="zh-CN" altLang="en-US" b="1" dirty="0">
                <a:solidFill>
                  <a:srgbClr val="7030A0"/>
                </a:solidFill>
              </a:rPr>
              <a:t>）的转换规则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061917" y="9025814"/>
            <a:ext cx="5080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60194" y="2603500"/>
            <a:ext cx="2110005" cy="1866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195545" y="1756567"/>
            <a:ext cx="3805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01157" y="1208955"/>
            <a:ext cx="217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regex</a:t>
            </a:r>
            <a:endParaRPr lang="zh-CN" altLang="en-US" sz="24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8442777" y="6001425"/>
            <a:ext cx="3291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063674" y="2729413"/>
            <a:ext cx="0" cy="79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854859" y="5430308"/>
            <a:ext cx="258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rules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12960750" y="6115734"/>
            <a:ext cx="2692000" cy="16008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get_union_rules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get_concat_rules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get_single_letters_rules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8460006" y="1043514"/>
            <a:ext cx="3291105" cy="2730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_Flag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_STATE_ALL</a:t>
            </a:r>
            <a:endParaRPr lang="en-US" altLang="zh-CN" dirty="0">
              <a:effectLst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transitions</a:t>
            </a:r>
            <a:endParaRPr lang="en-US" altLang="zh-CN" dirty="0">
              <a:effectLst/>
            </a:endParaRPr>
          </a:p>
          <a:p>
            <a:r>
              <a:rPr lang="en-US" altLang="zh-CN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epsilonTransitions</a:t>
            </a: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8464496" y="1841898"/>
            <a:ext cx="3291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768805" y="1246638"/>
            <a:ext cx="1562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state</a:t>
            </a:r>
            <a:endParaRPr lang="zh-CN" altLang="en-US" sz="2400" dirty="0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10175120" y="7124700"/>
            <a:ext cx="0" cy="27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菱形 58"/>
          <p:cNvSpPr/>
          <p:nvPr/>
        </p:nvSpPr>
        <p:spPr>
          <a:xfrm>
            <a:off x="10048211" y="7412388"/>
            <a:ext cx="253814" cy="2366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3" name="直接连接符 62"/>
          <p:cNvCxnSpPr>
            <a:stCxn id="8" idx="6"/>
            <a:endCxn id="45" idx="1"/>
          </p:cNvCxnSpPr>
          <p:nvPr/>
        </p:nvCxnSpPr>
        <p:spPr>
          <a:xfrm>
            <a:off x="11486432" y="6884149"/>
            <a:ext cx="1474318" cy="3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0175120" y="7861300"/>
            <a:ext cx="0" cy="54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0164714" y="79776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返回给</a:t>
            </a:r>
            <a:endParaRPr lang="zh-CN" altLang="en-US" dirty="0"/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9949900" y="3730331"/>
            <a:ext cx="234750" cy="34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184650" y="3730331"/>
            <a:ext cx="234750" cy="30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184650" y="3758878"/>
            <a:ext cx="0" cy="20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0184650" y="4076240"/>
            <a:ext cx="0" cy="18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0197350" y="4370983"/>
            <a:ext cx="0" cy="26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197350" y="4674145"/>
            <a:ext cx="0" cy="26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197350" y="5046001"/>
            <a:ext cx="0" cy="26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335735" y="3742107"/>
            <a:ext cx="3816100" cy="482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924939" y="3921534"/>
            <a:ext cx="336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得到</a:t>
            </a:r>
            <a:r>
              <a:rPr lang="en-US" altLang="zh-CN" dirty="0">
                <a:solidFill>
                  <a:srgbClr val="7030A0"/>
                </a:solidFill>
              </a:rPr>
              <a:t>c- -</a:t>
            </a:r>
            <a:r>
              <a:rPr lang="zh-CN" altLang="en-US" dirty="0">
                <a:solidFill>
                  <a:srgbClr val="7030A0"/>
                </a:solidFill>
              </a:rPr>
              <a:t>的后缀表达式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2362200" y="2136211"/>
            <a:ext cx="635000" cy="44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 flipV="1">
            <a:off x="2679700" y="4617898"/>
            <a:ext cx="6414027" cy="445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554948" y="6340548"/>
            <a:ext cx="304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传递给下一个阶段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4328895" y="2084055"/>
            <a:ext cx="3291105" cy="42491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Init_by_rules</a:t>
            </a:r>
            <a:r>
              <a:rPr lang="en-US" altLang="zh-CN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(rules)</a:t>
            </a:r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返回给</a:t>
            </a: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get_fa_c_minus</a:t>
            </a:r>
            <a:r>
              <a:rPr lang="en-US" altLang="zh-CN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11783877" y="2273300"/>
            <a:ext cx="3291105" cy="42491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fa_2_dfa(fa)</a:t>
            </a:r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作为参数</a:t>
            </a:r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dfa_minimize</a:t>
            </a:r>
            <a:r>
              <a:rPr lang="en-US" altLang="zh-CN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en-US" altLang="zh-CN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09" y="2238899"/>
            <a:ext cx="4077053" cy="5245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5310" y="4305300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C--</a:t>
            </a:r>
            <a:r>
              <a:rPr lang="zh-CN" altLang="en-US" sz="2800" dirty="0"/>
              <a:t>的</a:t>
            </a:r>
            <a:r>
              <a:rPr lang="en-US" altLang="zh-CN" sz="2800" dirty="0"/>
              <a:t>rules</a:t>
            </a:r>
            <a:endParaRPr lang="zh-CN" altLang="en-US" sz="2800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479800" y="4062045"/>
            <a:ext cx="3187700" cy="504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90350" y="4630385"/>
            <a:ext cx="1447800" cy="9194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217400" y="5765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获得</a:t>
            </a:r>
            <a:r>
              <a:rPr lang="en-US" altLang="zh-CN" sz="2400" b="1" dirty="0">
                <a:solidFill>
                  <a:srgbClr val="7030A0"/>
                </a:solidFill>
              </a:rPr>
              <a:t>C--</a:t>
            </a:r>
            <a:r>
              <a:rPr lang="zh-CN" altLang="en-US" sz="2400" b="1" dirty="0">
                <a:solidFill>
                  <a:srgbClr val="7030A0"/>
                </a:solidFill>
              </a:rPr>
              <a:t>的最小化</a:t>
            </a:r>
            <a:r>
              <a:rPr lang="en-US" altLang="zh-CN" sz="2400" b="1" dirty="0" err="1">
                <a:solidFill>
                  <a:srgbClr val="7030A0"/>
                </a:solidFill>
              </a:rPr>
              <a:t>dfa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2853815" y="5660083"/>
            <a:ext cx="2286000" cy="673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302392" y="2734199"/>
            <a:ext cx="3291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973280" y="2256905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finite_automation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947944" y="4098774"/>
            <a:ext cx="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757374" y="2923444"/>
            <a:ext cx="3291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1895414" y="2453156"/>
            <a:ext cx="337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Deterministic_finite_automation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3436600" y="4297066"/>
            <a:ext cx="0" cy="86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1"/>
          </p:cNvCxnSpPr>
          <p:nvPr/>
        </p:nvCxnSpPr>
        <p:spPr>
          <a:xfrm flipH="1" flipV="1">
            <a:off x="1995310" y="5765800"/>
            <a:ext cx="10222090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776517" y="4305300"/>
            <a:ext cx="163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作为参数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458200" y="561048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传递给下一个阶段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832600" y="4305300"/>
            <a:ext cx="6570326" cy="86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95375" y="1819275"/>
            <a:ext cx="11616690" cy="662940"/>
          </a:xfrm>
        </p:spPr>
        <p:txBody>
          <a:bodyPr/>
          <a:lstStyle/>
          <a:p>
            <a:r>
              <a:rPr lang="en-US" sz="3600" dirty="0">
                <a:latin typeface="黑体" panose="02010609060101010101" charset="-122"/>
                <a:ea typeface="黑体" panose="02010609060101010101" charset="-122"/>
                <a:cs typeface="宋体" pitchFamily="2" charset="-122"/>
              </a:rPr>
              <a:t>fa_2_dfa</a:t>
            </a:r>
            <a:r>
              <a:rPr lang="en-US" sz="36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(NFA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确定化</a:t>
            </a:r>
            <a:r>
              <a:rPr lang="en-US" sz="36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方法的伪代码</a:t>
            </a:r>
            <a:r>
              <a:rPr lang="zh-CN" altLang="en-US" sz="3600" b="1" dirty="0"/>
              <a:t>：</a:t>
            </a:r>
            <a:endParaRPr lang="zh-CN" altLang="en-US" sz="3600" b="1" dirty="0"/>
          </a:p>
        </p:txBody>
      </p:sp>
      <p:sp>
        <p:nvSpPr>
          <p:cNvPr id="6" name="Text Box 5"/>
          <p:cNvSpPr txBox="1"/>
          <p:nvPr/>
        </p:nvSpPr>
        <p:spPr>
          <a:xfrm>
            <a:off x="8856664" y="1819275"/>
            <a:ext cx="832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黑体" panose="02010609060101010101" charset="-122"/>
                <a:ea typeface="黑体" panose="02010609060101010101" charset="-122"/>
              </a:rPr>
              <a:t>dfa_minize</a:t>
            </a:r>
            <a:r>
              <a:rPr lang="zh-CN" altLang="en-US" sz="3600" b="1" dirty="0"/>
              <a:t>（</a:t>
            </a:r>
            <a:r>
              <a:rPr lang="en-US" altLang="zh-CN" sz="36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DFA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最小化）方法的伪代码</a:t>
            </a:r>
            <a:r>
              <a:rPr lang="zh-CN" altLang="en-US" sz="3600" dirty="0">
                <a:latin typeface="宋体" pitchFamily="2" charset="-122"/>
                <a:ea typeface="宋体" pitchFamily="2" charset="-122"/>
                <a:cs typeface="宋体" pitchFamily="2" charset="-122"/>
              </a:rPr>
              <a:t>：</a:t>
            </a:r>
            <a:endParaRPr lang="zh-CN" altLang="en-US" sz="36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08135" y="3060700"/>
            <a:ext cx="76984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宋体" pitchFamily="2" charset="-122"/>
                <a:ea typeface="宋体" pitchFamily="2" charset="-122"/>
                <a:cs typeface="宋体" pitchFamily="2" charset="-122"/>
              </a:rPr>
              <a:t>1.根据传入的DFA构造出划分集合(</a:t>
            </a:r>
            <a:r>
              <a:rPr lang="en-US" sz="2000" dirty="0" err="1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借助Hopcroft算法实现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，如下所示</a:t>
            </a:r>
            <a:r>
              <a:rPr lang="en-US" sz="2000" dirty="0"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sz="2000" dirty="0">
                <a:latin typeface="宋体" pitchFamily="2" charset="-122"/>
                <a:ea typeface="宋体" pitchFamily="2" charset="-122"/>
                <a:cs typeface="宋体" pitchFamily="2" charset="-122"/>
              </a:rPr>
              <a:t>split(S)</a:t>
            </a:r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sz="2000" dirty="0">
                <a:latin typeface="宋体" pitchFamily="2" charset="-122"/>
                <a:ea typeface="宋体" pitchFamily="2" charset="-122"/>
                <a:cs typeface="宋体" pitchFamily="2" charset="-122"/>
              </a:rPr>
              <a:t>    foreach(character c)</a:t>
            </a:r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sz="2000" dirty="0">
                <a:latin typeface="宋体" pitchFamily="2" charset="-122"/>
                <a:ea typeface="宋体" pitchFamily="2" charset="-122"/>
                <a:cs typeface="宋体" pitchFamily="2" charset="-122"/>
              </a:rPr>
              <a:t>        if(c can split s)</a:t>
            </a:r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sz="2000" dirty="0">
                <a:latin typeface="宋体" pitchFamily="2" charset="-122"/>
                <a:ea typeface="宋体" pitchFamily="2" charset="-122"/>
                <a:cs typeface="宋体" pitchFamily="2" charset="-122"/>
              </a:rPr>
              <a:t>            split s into T1, ..., Tk</a:t>
            </a:r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sz="2000" dirty="0" err="1">
                <a:latin typeface="宋体" pitchFamily="2" charset="-122"/>
                <a:ea typeface="宋体" pitchFamily="2" charset="-122"/>
                <a:cs typeface="宋体" pitchFamily="2" charset="-122"/>
              </a:rPr>
              <a:t>hopcroft</a:t>
            </a:r>
            <a:r>
              <a:rPr lang="en-US" sz="2000" dirty="0"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sz="2000" dirty="0">
                <a:latin typeface="宋体" pitchFamily="2" charset="-122"/>
                <a:ea typeface="宋体" pitchFamily="2" charset="-122"/>
                <a:cs typeface="宋体" pitchFamily="2" charset="-122"/>
              </a:rPr>
              <a:t>    split all nodes into N, A</a:t>
            </a:r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sz="2000" dirty="0">
                <a:latin typeface="宋体" pitchFamily="2" charset="-122"/>
                <a:ea typeface="宋体" pitchFamily="2" charset="-122"/>
                <a:cs typeface="宋体" pitchFamily="2" charset="-122"/>
              </a:rPr>
              <a:t>    while(set is still changes)</a:t>
            </a:r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sz="2000" dirty="0">
                <a:latin typeface="宋体" pitchFamily="2" charset="-122"/>
                <a:ea typeface="宋体" pitchFamily="2" charset="-122"/>
                <a:cs typeface="宋体" pitchFamily="2" charset="-122"/>
              </a:rPr>
              <a:t>        split(s)</a:t>
            </a:r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sz="2000" dirty="0">
                <a:latin typeface="宋体" pitchFamily="2" charset="-122"/>
                <a:ea typeface="宋体" pitchFamily="2" charset="-122"/>
                <a:cs typeface="宋体" pitchFamily="2" charset="-122"/>
              </a:rPr>
              <a:t>2.根据划分集合构造最小化DFA</a:t>
            </a:r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en-US" sz="20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684895" y="132080"/>
            <a:ext cx="14605" cy="969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79080" y="27940"/>
            <a:ext cx="1626235" cy="5365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79080" y="9293225"/>
            <a:ext cx="1626235" cy="5365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H="1">
            <a:off x="2277175" y="4660920"/>
            <a:ext cx="109213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9606" y="2806700"/>
            <a:ext cx="72967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/>
              <a:t>置 </a:t>
            </a:r>
            <a:r>
              <a:rPr lang="en-US" altLang="zh-CN" sz="2000" dirty="0"/>
              <a:t>DFA M </a:t>
            </a:r>
            <a:r>
              <a:rPr lang="zh-CN" altLang="en-US" sz="2000" dirty="0"/>
              <a:t>中的状态集 </a:t>
            </a:r>
            <a:r>
              <a:rPr lang="en-US" altLang="zh-CN" sz="2000" dirty="0"/>
              <a:t>k' </a:t>
            </a:r>
            <a:r>
              <a:rPr lang="zh-CN" altLang="en-US" sz="2000" dirty="0"/>
              <a:t>和 </a:t>
            </a:r>
            <a:r>
              <a:rPr lang="en-US" altLang="zh-CN" sz="2000" dirty="0"/>
              <a:t>z' </a:t>
            </a:r>
            <a:r>
              <a:rPr lang="zh-CN" altLang="en-US" sz="2000" dirty="0"/>
              <a:t>为 </a:t>
            </a:r>
            <a:r>
              <a:rPr lang="en-US" altLang="zh-CN" sz="2000" dirty="0"/>
              <a:t>$\empty$ </a:t>
            </a:r>
            <a:r>
              <a:rPr lang="zh-CN" altLang="en-US" sz="2000" dirty="0"/>
              <a:t>集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zh-CN" altLang="en-US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给出 </a:t>
            </a:r>
            <a:r>
              <a:rPr lang="en-US" altLang="zh-CN" sz="2000" dirty="0"/>
              <a:t>M </a:t>
            </a:r>
            <a:r>
              <a:rPr lang="zh-CN" altLang="en-US" sz="2000" dirty="0"/>
              <a:t>的初态 </a:t>
            </a:r>
            <a:r>
              <a:rPr lang="en-US" altLang="zh-CN" sz="2000" dirty="0"/>
              <a:t>$s' = \epsilon - CLOSURE({S})$, </a:t>
            </a:r>
            <a:r>
              <a:rPr lang="zh-CN" altLang="en-US" sz="2000" dirty="0"/>
              <a:t>并把 </a:t>
            </a:r>
            <a:r>
              <a:rPr lang="en-US" altLang="zh-CN" sz="2000" dirty="0"/>
              <a:t>$s'$ </a:t>
            </a:r>
            <a:r>
              <a:rPr lang="zh-CN" altLang="en-US" sz="2000" dirty="0"/>
              <a:t>压入待访问状态栈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对于待访问状态栈</a:t>
            </a:r>
            <a:r>
              <a:rPr lang="en-US" altLang="zh-CN" sz="2000" dirty="0"/>
              <a:t>: </a:t>
            </a:r>
            <a:r>
              <a:rPr lang="zh-CN" altLang="en-US" sz="2000" dirty="0"/>
              <a:t>如果栈不为空</a:t>
            </a:r>
            <a:r>
              <a:rPr lang="en-US" altLang="zh-CN" sz="2000" dirty="0"/>
              <a:t>, </a:t>
            </a:r>
            <a:r>
              <a:rPr lang="zh-CN" altLang="en-US" sz="2000" dirty="0"/>
              <a:t>则推出一个状态 </a:t>
            </a:r>
            <a:r>
              <a:rPr lang="en-US" altLang="zh-CN" sz="2000" dirty="0"/>
              <a:t>$T={q_1,q_2,...,</a:t>
            </a:r>
            <a:r>
              <a:rPr lang="en-US" altLang="zh-CN" sz="2000" dirty="0" err="1"/>
              <a:t>q_n</a:t>
            </a:r>
            <a:r>
              <a:rPr lang="en-US" altLang="zh-CN" sz="2000" dirty="0"/>
              <a:t>}$ , </a:t>
            </a:r>
            <a:endParaRPr lang="en-US" altLang="zh-CN" sz="2000" dirty="0"/>
          </a:p>
          <a:p>
            <a:r>
              <a:rPr lang="en-US" altLang="zh-CN" sz="2000" dirty="0"/>
              <a:t>   1. </a:t>
            </a:r>
            <a:r>
              <a:rPr lang="zh-CN" altLang="en-US" sz="2000" dirty="0"/>
              <a:t>将 </a:t>
            </a:r>
            <a:r>
              <a:rPr lang="en-US" altLang="zh-CN" sz="2000" dirty="0"/>
              <a:t>$T$ </a:t>
            </a:r>
            <a:r>
              <a:rPr lang="zh-CN" altLang="en-US" sz="2000" dirty="0"/>
              <a:t>加入到已访问状态 </a:t>
            </a:r>
            <a:r>
              <a:rPr lang="en-US" altLang="zh-CN" sz="2000" dirty="0"/>
              <a:t>set </a:t>
            </a:r>
            <a:r>
              <a:rPr lang="zh-CN" altLang="en-US" sz="2000" dirty="0"/>
              <a:t>中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2. </a:t>
            </a:r>
            <a:r>
              <a:rPr lang="zh-CN" altLang="en-US" sz="2000" dirty="0"/>
              <a:t>如果 </a:t>
            </a:r>
            <a:r>
              <a:rPr lang="en-US" altLang="zh-CN" sz="2000" dirty="0"/>
              <a:t>$T$ </a:t>
            </a:r>
            <a:r>
              <a:rPr lang="zh-CN" altLang="en-US" sz="2000" dirty="0"/>
              <a:t>含有一个 </a:t>
            </a:r>
            <a:r>
              <a:rPr lang="en-US" altLang="zh-CN" sz="2000" dirty="0"/>
              <a:t>N </a:t>
            </a:r>
            <a:r>
              <a:rPr lang="zh-CN" altLang="en-US" sz="2000" dirty="0"/>
              <a:t>的终态 那么 </a:t>
            </a:r>
            <a:r>
              <a:rPr lang="en-US" altLang="zh-CN" sz="2000" dirty="0"/>
              <a:t>$T$ </a:t>
            </a:r>
            <a:r>
              <a:rPr lang="zh-CN" altLang="en-US" sz="2000" dirty="0"/>
              <a:t>是 </a:t>
            </a:r>
            <a:r>
              <a:rPr lang="en-US" altLang="zh-CN" sz="2000" dirty="0"/>
              <a:t>M </a:t>
            </a:r>
            <a:r>
              <a:rPr lang="zh-CN" altLang="en-US" sz="2000" dirty="0"/>
              <a:t>的终态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3. </a:t>
            </a:r>
            <a:r>
              <a:rPr lang="zh-CN" altLang="en-US" sz="2000" dirty="0"/>
              <a:t>对于每个 </a:t>
            </a:r>
            <a:r>
              <a:rPr lang="en-US" altLang="zh-CN" sz="2000" dirty="0"/>
              <a:t>$a \in letters$</a:t>
            </a:r>
            <a:endParaRPr lang="en-US" altLang="zh-CN" sz="2000" dirty="0"/>
          </a:p>
          <a:p>
            <a:r>
              <a:rPr lang="en-US" altLang="zh-CN" sz="2000" dirty="0"/>
              <a:t>      1. $J =f({q_1,q_2,...,</a:t>
            </a:r>
            <a:r>
              <a:rPr lang="en-US" altLang="zh-CN" sz="2000" dirty="0" err="1"/>
              <a:t>q_n</a:t>
            </a:r>
            <a:r>
              <a:rPr lang="en-US" altLang="zh-CN" sz="2000" dirty="0"/>
              <a:t>},a)=f(q_1,a)\cup f(q_2,a) \cup ... \cup f(</a:t>
            </a:r>
            <a:r>
              <a:rPr lang="en-US" altLang="zh-CN" sz="2000" dirty="0" err="1"/>
              <a:t>q_n,a</a:t>
            </a:r>
            <a:r>
              <a:rPr lang="en-US" altLang="zh-CN" sz="2000" dirty="0"/>
              <a:t>)$</a:t>
            </a:r>
            <a:endParaRPr lang="en-US" altLang="zh-CN" sz="2000" dirty="0"/>
          </a:p>
          <a:p>
            <a:r>
              <a:rPr lang="en-US" altLang="zh-CN" sz="2000" dirty="0"/>
              <a:t>      2. $U = \epsilon - CLOSURE(J)$</a:t>
            </a:r>
            <a:endParaRPr lang="en-US" altLang="zh-CN" sz="2000" dirty="0"/>
          </a:p>
          <a:p>
            <a:r>
              <a:rPr lang="en-US" altLang="zh-CN" sz="2000" dirty="0"/>
              <a:t>      3. </a:t>
            </a:r>
            <a:r>
              <a:rPr lang="zh-CN" altLang="en-US" sz="2000" dirty="0"/>
              <a:t>如果 </a:t>
            </a:r>
            <a:r>
              <a:rPr lang="en-US" altLang="zh-CN" sz="2000" dirty="0"/>
              <a:t>$J$ </a:t>
            </a:r>
            <a:r>
              <a:rPr lang="zh-CN" altLang="en-US" sz="2000" dirty="0"/>
              <a:t>不在已访问</a:t>
            </a:r>
            <a:r>
              <a:rPr lang="en-US" altLang="zh-CN" sz="2000" dirty="0"/>
              <a:t>set</a:t>
            </a:r>
            <a:r>
              <a:rPr lang="zh-CN" altLang="en-US" sz="2000" dirty="0"/>
              <a:t>中 将 </a:t>
            </a:r>
            <a:r>
              <a:rPr lang="en-US" altLang="zh-CN" sz="2000" dirty="0"/>
              <a:t>$J$ </a:t>
            </a:r>
            <a:r>
              <a:rPr lang="zh-CN" altLang="en-US" sz="2000" dirty="0"/>
              <a:t>加入待访问状态栈 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4. </a:t>
            </a:r>
            <a:r>
              <a:rPr lang="zh-CN" altLang="en-US" sz="2000" dirty="0"/>
              <a:t>如果 </a:t>
            </a:r>
            <a:r>
              <a:rPr lang="en-US" altLang="zh-CN" sz="2000" dirty="0"/>
              <a:t>$U$ </a:t>
            </a:r>
            <a:r>
              <a:rPr lang="zh-CN" altLang="en-US" sz="2000" dirty="0"/>
              <a:t>不在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重复步骤</a:t>
            </a:r>
            <a:r>
              <a:rPr lang="en-US" altLang="zh-CN" sz="2000" dirty="0"/>
              <a:t>4</a:t>
            </a:r>
            <a:r>
              <a:rPr lang="zh-CN" altLang="en-US" sz="2000" dirty="0"/>
              <a:t>，直到栈为空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6299164" y="4640091"/>
            <a:ext cx="5557052" cy="42491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get_token_list_by_content_dfa</a:t>
            </a:r>
            <a:r>
              <a:rPr lang="en-US" altLang="zh-CN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DFA,list</a:t>
            </a:r>
            <a:r>
              <a:rPr lang="en-US" altLang="zh-CN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[str])</a:t>
            </a:r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>
                <a:solidFill>
                  <a:srgbClr val="19191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get_token_list_by_line_dfa</a:t>
            </a:r>
            <a:r>
              <a:rPr lang="en-US" altLang="zh-CN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DFA,str</a:t>
            </a:r>
            <a:r>
              <a:rPr lang="en-US" altLang="zh-CN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rgbClr val="19191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" y="3602355"/>
            <a:ext cx="4077053" cy="5245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1196" y="6967855"/>
            <a:ext cx="2953984" cy="990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06880" y="6598523"/>
            <a:ext cx="178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C--</a:t>
            </a:r>
            <a:r>
              <a:rPr lang="zh-CN" altLang="en-US" sz="2400" b="1" dirty="0"/>
              <a:t>最小</a:t>
            </a:r>
            <a:r>
              <a:rPr lang="en-US" altLang="zh-CN" sz="2400" b="1" dirty="0"/>
              <a:t>DFA</a:t>
            </a:r>
            <a:endParaRPr lang="zh-CN" altLang="en-US" sz="2400" b="1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256280" y="6010800"/>
            <a:ext cx="6941820" cy="7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856216" y="6967855"/>
            <a:ext cx="248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str</a:t>
            </a:r>
            <a:r>
              <a:rPr lang="zh-CN" altLang="en-US" sz="2000" dirty="0">
                <a:solidFill>
                  <a:srgbClr val="7030A0"/>
                </a:solidFill>
              </a:rPr>
              <a:t>：储存对一行代码识别得到的</a:t>
            </a:r>
            <a:r>
              <a:rPr lang="en-US" altLang="zh-CN" sz="2000" dirty="0">
                <a:solidFill>
                  <a:srgbClr val="7030A0"/>
                </a:solidFill>
              </a:rPr>
              <a:t>tokens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6216" y="5586437"/>
            <a:ext cx="3106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List[str]</a:t>
            </a:r>
            <a:r>
              <a:rPr lang="zh-CN" altLang="en-US" sz="2000" dirty="0">
                <a:solidFill>
                  <a:srgbClr val="7030A0"/>
                </a:solidFill>
              </a:rPr>
              <a:t>：储存对一整个文件识别得到的</a:t>
            </a:r>
            <a:r>
              <a:rPr lang="en-US" altLang="zh-CN" sz="2000" dirty="0">
                <a:solidFill>
                  <a:srgbClr val="7030A0"/>
                </a:solidFill>
              </a:rPr>
              <a:t>tokens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345180" y="6878955"/>
            <a:ext cx="6852920" cy="38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717925" y="147955"/>
            <a:ext cx="12236450" cy="30670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本部分实现思路为：按行读入字符串，对于每行字符串进行处理得到词并构造成Token加入List后，将每行得到的List合并，对于字符串的处理如下：</a:t>
            </a:r>
            <a:endParaRPr 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如果pre指针没有指向字符串的末尾，循环执行如下的分析：</a:t>
            </a:r>
            <a:endParaRPr 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1. 如果读入的字符是//，则代表注释，不对之后的内容进行分析</a:t>
            </a:r>
            <a:endParaRPr 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2. 如果读入的字符是' ' 、 '\r' 、'\t'等此类在程序中经常出现作为格式但无实际意义的字符，跳过此次分析</a:t>
            </a:r>
            <a:endParaRPr 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3. 如果此次读入的字符与当前状态所组成的key在dict中有value，那么不断迭代状态和字符，直至不再满足识别条件，并将这个词加入res中</a:t>
            </a:r>
            <a:endParaRPr 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72661" y="5290235"/>
            <a:ext cx="558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72569" y="4771420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lexical_analysis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846316" y="6158391"/>
            <a:ext cx="0" cy="88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366,&quot;width&quot;:4227}"/>
</p:tagLst>
</file>

<file path=ppt/tags/tag2.xml><?xml version="1.0" encoding="utf-8"?>
<p:tagLst xmlns:p="http://schemas.openxmlformats.org/presentationml/2006/main">
  <p:tag name="KSO_WPP_MARK_KEY" val="abe986ba-8b22-448a-a216-a3e447684b73"/>
  <p:tag name="COMMONDATA" val="eyJoZGlkIjoiMDUwYjU5OWYwNGM1MWY0YzhjOTkwZWQ1NmUyNGZmYj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3831</Words>
  <Application>WPS 演示</Application>
  <PresentationFormat>自定义</PresentationFormat>
  <Paragraphs>405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Arial</vt:lpstr>
      <vt:lpstr>宋体</vt:lpstr>
      <vt:lpstr>Wingdings</vt:lpstr>
      <vt:lpstr>仿宋</vt:lpstr>
      <vt:lpstr>方正仿宋_GBK</vt:lpstr>
      <vt:lpstr>微软雅黑</vt:lpstr>
      <vt:lpstr>黑体</vt:lpstr>
      <vt:lpstr>微软雅黑</vt:lpstr>
      <vt:lpstr>汉仪旗黑</vt:lpstr>
      <vt:lpstr>微软雅黑</vt:lpstr>
      <vt:lpstr>汉仪中黑KW</vt:lpstr>
      <vt:lpstr>-apple-system</vt:lpstr>
      <vt:lpstr>Thonburi</vt:lpstr>
      <vt:lpstr>Calibri</vt:lpstr>
      <vt:lpstr>Helvetica Neue</vt:lpstr>
      <vt:lpstr>宋体</vt:lpstr>
      <vt:lpstr>Arial Unicode MS</vt:lpstr>
      <vt:lpstr>等线</vt:lpstr>
      <vt:lpstr>汉仪中等线KW</vt:lpstr>
      <vt:lpstr>汉仪书宋二KW</vt:lpstr>
      <vt:lpstr>等线 Light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fa_2_dfa(NFA确定化)方法的伪代码：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输出结果:</vt:lpstr>
      <vt:lpstr>PowerPoint 演示文稿</vt:lpstr>
      <vt:lpstr>PowerPoint 演示文稿</vt:lpstr>
      <vt:lpstr>PowerPoint 演示文稿</vt:lpstr>
      <vt:lpstr>PowerPoint 演示文稿</vt:lpstr>
      <vt:lpstr>可视化代码：</vt:lpstr>
      <vt:lpstr>可视化结果：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出木杉英才</cp:lastModifiedBy>
  <cp:revision>24</cp:revision>
  <dcterms:created xsi:type="dcterms:W3CDTF">2022-11-12T10:25:01Z</dcterms:created>
  <dcterms:modified xsi:type="dcterms:W3CDTF">2022-11-12T10:25:01Z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404A986E9FF54CCB96A1A207559001CB</vt:lpwstr>
  </property>
  <property fmtid="{D5CDD505-2E9C-101B-9397-08002B2CF9AE}" pid="3" name="KSOProductBuildVer">
    <vt:lpwstr>2052-4.7.0.7523</vt:lpwstr>
  </property>
</Properties>
</file>