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69" r:id="rId6"/>
    <p:sldId id="282" r:id="rId7"/>
    <p:sldId id="274" r:id="rId8"/>
    <p:sldId id="305" r:id="rId9"/>
    <p:sldId id="281" r:id="rId10"/>
    <p:sldId id="283" r:id="rId11"/>
    <p:sldId id="270" r:id="rId12"/>
    <p:sldId id="261" r:id="rId13"/>
    <p:sldId id="296" r:id="rId14"/>
    <p:sldId id="297" r:id="rId15"/>
    <p:sldId id="298" r:id="rId16"/>
    <p:sldId id="301" r:id="rId17"/>
    <p:sldId id="300" r:id="rId18"/>
    <p:sldId id="299" r:id="rId19"/>
    <p:sldId id="288" r:id="rId20"/>
    <p:sldId id="306" r:id="rId21"/>
    <p:sldId id="304" r:id="rId22"/>
    <p:sldId id="302" r:id="rId23"/>
    <p:sldId id="303" r:id="rId24"/>
    <p:sldId id="271" r:id="rId25"/>
    <p:sldId id="276" r:id="rId26"/>
    <p:sldId id="267" r:id="rId27"/>
  </p:sldIdLst>
  <p:sldSz cx="17556163" cy="9875838"/>
  <p:notesSz cx="9875838" cy="17556163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542158"/>
            <a:ext cx="12154662" cy="1852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9000" b="1" dirty="0">
                <a:solidFill>
                  <a:srgbClr val="EFCA8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0"/>
              </a:rPr>
              <a:t>编译原理大作业答辩</a:t>
            </a:r>
            <a:endParaRPr lang="en-US" sz="3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Text 1"/>
          <p:cNvSpPr/>
          <p:nvPr/>
        </p:nvSpPr>
        <p:spPr>
          <a:xfrm>
            <a:off x="2687023" y="5149211"/>
            <a:ext cx="12154662" cy="7094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endParaRPr lang="en-US" sz="3000" dirty="0"/>
          </a:p>
        </p:txBody>
      </p:sp>
      <p:sp>
        <p:nvSpPr>
          <p:cNvPr id="12" name="Text 2"/>
          <p:cNvSpPr/>
          <p:nvPr/>
        </p:nvSpPr>
        <p:spPr>
          <a:xfrm>
            <a:off x="2687023" y="5862317"/>
            <a:ext cx="12154662" cy="10128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小组成员：</a:t>
            </a:r>
            <a:endParaRPr lang="en-US" sz="21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b="1" dirty="0" err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</a:t>
            </a:r>
            <a:r>
              <a:rPr 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 </a:t>
            </a:r>
            <a:r>
              <a:rPr lang="en-US" sz="2100" b="1" dirty="0" err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导师</a:t>
            </a:r>
            <a:r>
              <a:rPr 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sz="3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Text 3"/>
          <p:cNvSpPr/>
          <p:nvPr/>
        </p:nvSpPr>
        <p:spPr>
          <a:xfrm>
            <a:off x="3051590" y="427531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8" name="Text 4"/>
          <p:cNvSpPr/>
          <p:nvPr/>
        </p:nvSpPr>
        <p:spPr>
          <a:xfrm>
            <a:off x="13737204" y="4236068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278296" y="6506817"/>
            <a:ext cx="2888974" cy="129871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36" y="5228635"/>
            <a:ext cx="8929231" cy="13215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81" y="1434199"/>
            <a:ext cx="2305166" cy="77196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537" y="3168900"/>
            <a:ext cx="4474024" cy="18978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66546" y="2461803"/>
            <a:ext cx="226281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测试文件：</a:t>
            </a:r>
            <a:r>
              <a:rPr lang="en-US" altLang="zh-CN" sz="2000" dirty="0"/>
              <a:t>03_var_defn.sy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1139511" y="2861026"/>
            <a:ext cx="1263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测试结果</a:t>
            </a:r>
            <a:r>
              <a:rPr lang="zh-CN" altLang="en-US" dirty="0"/>
              <a:t>：</a:t>
            </a:r>
          </a:p>
        </p:txBody>
      </p:sp>
      <p:sp>
        <p:nvSpPr>
          <p:cNvPr id="17" name="椭圆 16"/>
          <p:cNvSpPr/>
          <p:nvPr/>
        </p:nvSpPr>
        <p:spPr>
          <a:xfrm>
            <a:off x="5297487" y="5493325"/>
            <a:ext cx="1131407" cy="6223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273800" y="6115625"/>
            <a:ext cx="393700" cy="140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62955" y="7602855"/>
            <a:ext cx="259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res</a:t>
            </a:r>
            <a:r>
              <a:rPr lang="zh-CN" altLang="en-US" sz="2400" dirty="0">
                <a:solidFill>
                  <a:srgbClr val="7030A0"/>
                </a:solidFill>
              </a:rPr>
              <a:t>即为识别算法返回的</a:t>
            </a:r>
            <a:r>
              <a:rPr lang="en-US" altLang="zh-CN" sz="2400" dirty="0">
                <a:solidFill>
                  <a:srgbClr val="7030A0"/>
                </a:solidFill>
              </a:rPr>
              <a:t>token list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533292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76978" y="4456217"/>
            <a:ext cx="813641" cy="21518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276978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2341" y="4456217"/>
            <a:ext cx="144559" cy="2151805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693266" y="701990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1598426" y="562494"/>
            <a:ext cx="9804483" cy="102335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endParaRPr lang="en-US" altLang="zh-CN" sz="5400" dirty="0"/>
          </a:p>
        </p:txBody>
      </p:sp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pic>
        <p:nvPicPr>
          <p:cNvPr id="5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12" y="701990"/>
            <a:ext cx="554827" cy="554827"/>
          </a:xfrm>
          <a:prstGeom prst="rect">
            <a:avLst/>
          </a:prstGeom>
        </p:spPr>
      </p:pic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6" y="701990"/>
            <a:ext cx="554827" cy="554827"/>
          </a:xfrm>
          <a:prstGeom prst="rect">
            <a:avLst/>
          </a:prstGeom>
        </p:spPr>
      </p:pic>
      <p:sp>
        <p:nvSpPr>
          <p:cNvPr id="53" name="Text 3"/>
          <p:cNvSpPr/>
          <p:nvPr/>
        </p:nvSpPr>
        <p:spPr>
          <a:xfrm>
            <a:off x="1598426" y="562494"/>
            <a:ext cx="9804483" cy="9290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5000">
                <a:sym typeface="+mn-ea"/>
              </a:rPr>
              <a:t>syntax LL1</a:t>
            </a:r>
            <a:r>
              <a:rPr lang="zh-CN" altLang="en-US" sz="5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3000" dirty="0"/>
          </a:p>
        </p:txBody>
      </p:sp>
      <p:cxnSp>
        <p:nvCxnSpPr>
          <p:cNvPr id="55" name="直接箭头连接符 54"/>
          <p:cNvCxnSpPr>
            <a:stCxn id="46" idx="2"/>
            <a:endCxn id="47" idx="0"/>
          </p:cNvCxnSpPr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10260" y="2026458"/>
            <a:ext cx="2019461" cy="931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3129721" y="2489200"/>
            <a:ext cx="19879" cy="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0" idx="3"/>
            <a:endCxn id="62" idx="1"/>
          </p:cNvCxnSpPr>
          <p:nvPr/>
        </p:nvCxnSpPr>
        <p:spPr>
          <a:xfrm>
            <a:off x="3129721" y="2491970"/>
            <a:ext cx="5395746" cy="2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506595" y="32169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手打</a:t>
            </a:r>
            <a:r>
              <a:rPr lang="en-US" altLang="zh-CN" sz="2800" b="1" dirty="0">
                <a:solidFill>
                  <a:srgbClr val="7030A0"/>
                </a:solidFill>
              </a:rPr>
              <a:t>c- -</a:t>
            </a:r>
            <a:r>
              <a:rPr lang="zh-CN" altLang="en-US" sz="2800" b="1" dirty="0">
                <a:solidFill>
                  <a:srgbClr val="7030A0"/>
                </a:solidFill>
              </a:rPr>
              <a:t>的</a:t>
            </a:r>
            <a:r>
              <a:rPr lang="en-US" altLang="zh-CN" sz="2800" b="1" dirty="0">
                <a:solidFill>
                  <a:srgbClr val="7030A0"/>
                </a:solidFill>
              </a:rPr>
              <a:t>LL1</a:t>
            </a:r>
            <a:r>
              <a:rPr lang="zh-CN" altLang="en-US" sz="2800" b="1" dirty="0">
                <a:solidFill>
                  <a:srgbClr val="7030A0"/>
                </a:solidFill>
              </a:rPr>
              <a:t>文法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510" y="518160"/>
            <a:ext cx="4295775" cy="883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195705" y="3073400"/>
            <a:ext cx="1862455" cy="10763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5" y="1107440"/>
            <a:ext cx="11922760" cy="7157720"/>
          </a:xfrm>
          <a:prstGeom prst="rect">
            <a:avLst/>
          </a:prstGeom>
        </p:spPr>
      </p:pic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057275" y="4552315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1057910"/>
            <a:ext cx="11180445" cy="7540625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35890"/>
            <a:ext cx="2120900" cy="163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r>
              <a:rPr lang="en-US" altLang="zh-CN" dirty="0"/>
              <a:t>tokens</a:t>
            </a:r>
            <a:r>
              <a:rPr lang="zh-CN" altLang="en-US" dirty="0"/>
              <a:t>并</a:t>
            </a:r>
          </a:p>
          <a:p>
            <a:pPr algn="ctr"/>
            <a:r>
              <a:rPr lang="zh-CN" altLang="en-US" dirty="0"/>
              <a:t>格式化输出</a:t>
            </a:r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059180" y="5916930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cxnSp>
        <p:nvCxnSpPr>
          <p:cNvPr id="6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5" y="966470"/>
            <a:ext cx="11396345" cy="7584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102870"/>
            <a:ext cx="10515600" cy="1325563"/>
          </a:xfrm>
        </p:spPr>
        <p:txBody>
          <a:bodyPr/>
          <a:lstStyle/>
          <a:p>
            <a:r>
              <a:rPr lang="zh-CN" altLang="en-US" sz="4800" b="1"/>
              <a:t>输出结果</a:t>
            </a:r>
            <a:r>
              <a:rPr lang="en-US" altLang="zh-CN" sz="4800" b="1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32" y="1029018"/>
            <a:ext cx="3143250" cy="874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82" y="2196421"/>
            <a:ext cx="12991465" cy="6911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39315" y="401638"/>
            <a:ext cx="1935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要求的格式</a:t>
            </a:r>
            <a:r>
              <a:rPr lang="zh-CN" altLang="en-US" dirty="0"/>
              <a:t>：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269730" y="1569041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更易读的格式：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75991"/>
            <a:ext cx="17556163" cy="42513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65880" y="5040568"/>
            <a:ext cx="948944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附：消除左递归与消除回溯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BCE9D74-F92A-73E8-CF16-534270C44843}"/>
              </a:ext>
            </a:extLst>
          </p:cNvPr>
          <p:cNvSpPr/>
          <p:nvPr/>
        </p:nvSpPr>
        <p:spPr>
          <a:xfrm>
            <a:off x="3591747" y="7496421"/>
            <a:ext cx="3876463" cy="21577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split_list_of_tuple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remove_direct_left_recursion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set_first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remove_recall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init_by_line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3CBA5B-23A5-F625-DE3F-194C43A3AC0C}"/>
              </a:ext>
            </a:extLst>
          </p:cNvPr>
          <p:cNvSpPr/>
          <p:nvPr/>
        </p:nvSpPr>
        <p:spPr>
          <a:xfrm>
            <a:off x="3498850" y="3332838"/>
            <a:ext cx="3876462" cy="11295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</a:t>
            </a:r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add_production</a:t>
            </a: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init_by_lines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07" y="1966724"/>
            <a:ext cx="9737482" cy="5679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541020" y="467360"/>
            <a:ext cx="2337435" cy="11226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消除文法的左递归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5435" y="6771005"/>
            <a:ext cx="3193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16789" y="162237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8" name="直接箭头连接符 37"/>
          <p:cNvCxnSpPr>
            <a:cxnSpLocks/>
          </p:cNvCxnSpPr>
          <p:nvPr/>
        </p:nvCxnSpPr>
        <p:spPr>
          <a:xfrm>
            <a:off x="2282695" y="2665581"/>
            <a:ext cx="2517775" cy="152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H="1">
            <a:off x="5510083" y="4597400"/>
            <a:ext cx="19895" cy="99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 flipH="1">
            <a:off x="7175500" y="3650083"/>
            <a:ext cx="5171619" cy="49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73642" y="2137896"/>
            <a:ext cx="2618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输入一个文法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D5894-0280-57EE-4AF5-E7E9A2273BCC}"/>
              </a:ext>
            </a:extLst>
          </p:cNvPr>
          <p:cNvSpPr/>
          <p:nvPr/>
        </p:nvSpPr>
        <p:spPr>
          <a:xfrm>
            <a:off x="3498850" y="500252"/>
            <a:ext cx="3876463" cy="1018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Grammar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7A8844-00AF-7998-4AD8-EC194913D968}"/>
              </a:ext>
            </a:extLst>
          </p:cNvPr>
          <p:cNvSpPr/>
          <p:nvPr/>
        </p:nvSpPr>
        <p:spPr>
          <a:xfrm>
            <a:off x="3498850" y="1414652"/>
            <a:ext cx="3876463" cy="195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productions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non_terminals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follow</a:t>
            </a:r>
            <a:endParaRPr lang="en-US" altLang="zh-CN" dirty="0">
              <a:effectLst/>
            </a:endParaRPr>
          </a:p>
          <a:p>
            <a:b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1CE07A-A0BD-ED85-BC0F-52BBE5A52893}"/>
              </a:ext>
            </a:extLst>
          </p:cNvPr>
          <p:cNvSpPr/>
          <p:nvPr/>
        </p:nvSpPr>
        <p:spPr>
          <a:xfrm>
            <a:off x="3591747" y="5616323"/>
            <a:ext cx="3876463" cy="805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Production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7054D4-4029-F95F-9BB1-35B565F04BD5}"/>
              </a:ext>
            </a:extLst>
          </p:cNvPr>
          <p:cNvSpPr/>
          <p:nvPr/>
        </p:nvSpPr>
        <p:spPr>
          <a:xfrm>
            <a:off x="3591747" y="6421779"/>
            <a:ext cx="3876463" cy="1074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left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right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first</a:t>
            </a:r>
            <a:b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8CD9A98-37B2-B093-7E47-9B59830089B9}"/>
              </a:ext>
            </a:extLst>
          </p:cNvPr>
          <p:cNvSpPr/>
          <p:nvPr/>
        </p:nvSpPr>
        <p:spPr>
          <a:xfrm>
            <a:off x="3591747" y="7496421"/>
            <a:ext cx="3876463" cy="21577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split_list_of_tuple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remove_direct_left_recursion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set_first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remove_recall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init_by_line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DFDE80-8AB7-2E3F-0111-C9E0DB0758D0}"/>
              </a:ext>
            </a:extLst>
          </p:cNvPr>
          <p:cNvSpPr/>
          <p:nvPr/>
        </p:nvSpPr>
        <p:spPr>
          <a:xfrm>
            <a:off x="3498850" y="3332838"/>
            <a:ext cx="3876462" cy="11295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</a:t>
            </a:r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add_production</a:t>
            </a: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init_by_lines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542925" y="1085215"/>
            <a:ext cx="2588895" cy="1158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消除文法的回溯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044" y="6450913"/>
            <a:ext cx="355599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98804" y="335592"/>
            <a:ext cx="3937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0" name="直接箭头连接符 29"/>
          <p:cNvCxnSpPr>
            <a:cxnSpLocks/>
          </p:cNvCxnSpPr>
          <p:nvPr/>
        </p:nvCxnSpPr>
        <p:spPr>
          <a:xfrm flipH="1">
            <a:off x="7200900" y="4738835"/>
            <a:ext cx="3696323" cy="385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223" y="4099416"/>
            <a:ext cx="3297505" cy="1148239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53005" y="3619500"/>
            <a:ext cx="217932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42925" y="3337560"/>
            <a:ext cx="3409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输入一个文法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15600" y="5588635"/>
            <a:ext cx="4891405" cy="590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假定Ａ的规则是：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Ａ→δβ1 |δβ2 | … |δβn |γ1 |γ2 | … |γm（其中，每个γ不以δ开头）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那么这些规则可以改写为：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A→δA’ |γ1 |γ2 | … |γm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A’→β1 |β2 | … |βn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经过反复提取左因子，就能够把每个非终结符（包括新引进者）的所有候选首符集便成为两两不相交。</a:t>
            </a: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FB5834-4319-6E45-BD00-34D493143744}"/>
              </a:ext>
            </a:extLst>
          </p:cNvPr>
          <p:cNvSpPr/>
          <p:nvPr/>
        </p:nvSpPr>
        <p:spPr>
          <a:xfrm>
            <a:off x="3498850" y="500252"/>
            <a:ext cx="3876463" cy="1018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Grammar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434E29-444B-109C-1330-0D67B1451CC2}"/>
              </a:ext>
            </a:extLst>
          </p:cNvPr>
          <p:cNvSpPr/>
          <p:nvPr/>
        </p:nvSpPr>
        <p:spPr>
          <a:xfrm>
            <a:off x="3498850" y="1414652"/>
            <a:ext cx="3876463" cy="195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productions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non_terminals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follow</a:t>
            </a:r>
            <a:endParaRPr lang="en-US" altLang="zh-CN" dirty="0">
              <a:effectLst/>
            </a:endParaRPr>
          </a:p>
          <a:p>
            <a:b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C20A00-90FA-EBD8-4D86-F669BBC45D35}"/>
              </a:ext>
            </a:extLst>
          </p:cNvPr>
          <p:cNvSpPr/>
          <p:nvPr/>
        </p:nvSpPr>
        <p:spPr>
          <a:xfrm>
            <a:off x="3591747" y="5616323"/>
            <a:ext cx="3876463" cy="805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Production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038525-23A9-8687-F141-5976CD508366}"/>
              </a:ext>
            </a:extLst>
          </p:cNvPr>
          <p:cNvSpPr/>
          <p:nvPr/>
        </p:nvSpPr>
        <p:spPr>
          <a:xfrm>
            <a:off x="3591747" y="6421779"/>
            <a:ext cx="3876463" cy="1074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left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right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first</a:t>
            </a:r>
            <a:b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535650"/>
            <a:ext cx="6650804" cy="579714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02997" y="3977216"/>
            <a:ext cx="329134" cy="19210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87290" y="3785616"/>
            <a:ext cx="4818015" cy="230428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 </a:t>
            </a: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CONTENTS</a:t>
            </a:r>
            <a:endParaRPr lang="en-US" sz="30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197" y="4168630"/>
            <a:ext cx="440981" cy="44098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794" y="4168630"/>
            <a:ext cx="440981" cy="440981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74794" y="4168630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2375630"/>
            <a:ext cx="6050938" cy="975144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9264276" y="2375630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1500" dirty="0"/>
          </a:p>
        </p:txBody>
      </p:sp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2595780"/>
            <a:ext cx="554827" cy="554827"/>
          </a:xfrm>
          <a:prstGeom prst="rect">
            <a:avLst/>
          </a:prstGeom>
        </p:spPr>
      </p:pic>
      <p:pic>
        <p:nvPicPr>
          <p:cNvPr id="11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2595780"/>
            <a:ext cx="554827" cy="554827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8524396" y="231701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3641938"/>
            <a:ext cx="6050938" cy="975144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9264276" y="3573557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词法分析器实现过程</a:t>
            </a:r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endParaRPr lang="en-US" sz="1500" dirty="0"/>
          </a:p>
        </p:txBody>
      </p:sp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3793707"/>
            <a:ext cx="554827" cy="554827"/>
          </a:xfrm>
          <a:prstGeom prst="rect">
            <a:avLst/>
          </a:prstGeom>
        </p:spPr>
      </p:pic>
      <p:pic>
        <p:nvPicPr>
          <p:cNvPr id="16" name="Image 9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3793707"/>
            <a:ext cx="554827" cy="554827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8524396" y="3514942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8" name="Image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4771484"/>
            <a:ext cx="6050938" cy="975144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264276" y="4771484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语法分析器实现过程</a:t>
            </a:r>
            <a:endParaRPr lang="en-US" sz="1500" dirty="0"/>
          </a:p>
        </p:txBody>
      </p:sp>
      <p:pic>
        <p:nvPicPr>
          <p:cNvPr id="20" name="Image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4991633"/>
            <a:ext cx="554827" cy="554827"/>
          </a:xfrm>
          <a:prstGeom prst="rect">
            <a:avLst/>
          </a:prstGeom>
        </p:spPr>
      </p:pic>
      <p:pic>
        <p:nvPicPr>
          <p:cNvPr id="21" name="Image 12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4991633"/>
            <a:ext cx="554827" cy="554827"/>
          </a:xfrm>
          <a:prstGeom prst="rect">
            <a:avLst/>
          </a:prstGeom>
        </p:spPr>
      </p:pic>
      <p:sp>
        <p:nvSpPr>
          <p:cNvPr id="22" name="Text 7"/>
          <p:cNvSpPr/>
          <p:nvPr/>
        </p:nvSpPr>
        <p:spPr>
          <a:xfrm>
            <a:off x="8524396" y="4712868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3" name="Image 13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5969410"/>
            <a:ext cx="6050938" cy="975144"/>
          </a:xfrm>
          <a:prstGeom prst="rect">
            <a:avLst/>
          </a:prstGeom>
        </p:spPr>
      </p:pic>
      <p:sp>
        <p:nvSpPr>
          <p:cNvPr id="24" name="Text 8"/>
          <p:cNvSpPr/>
          <p:nvPr/>
        </p:nvSpPr>
        <p:spPr>
          <a:xfrm>
            <a:off x="9264276" y="5969410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难点攻克</a:t>
            </a:r>
            <a:endParaRPr lang="en-US" sz="1500" dirty="0"/>
          </a:p>
        </p:txBody>
      </p:sp>
      <p:pic>
        <p:nvPicPr>
          <p:cNvPr id="25" name="Image 14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6189560"/>
            <a:ext cx="554827" cy="554827"/>
          </a:xfrm>
          <a:prstGeom prst="rect">
            <a:avLst/>
          </a:prstGeom>
        </p:spPr>
      </p:pic>
      <p:pic>
        <p:nvPicPr>
          <p:cNvPr id="26" name="Image 1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6189560"/>
            <a:ext cx="554827" cy="554827"/>
          </a:xfrm>
          <a:prstGeom prst="rect">
            <a:avLst/>
          </a:prstGeom>
        </p:spPr>
      </p:pic>
      <p:sp>
        <p:nvSpPr>
          <p:cNvPr id="27" name="Text 9"/>
          <p:cNvSpPr/>
          <p:nvPr/>
        </p:nvSpPr>
        <p:spPr>
          <a:xfrm>
            <a:off x="8524396" y="591079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8" name="Image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7167337"/>
            <a:ext cx="6050938" cy="975144"/>
          </a:xfrm>
          <a:prstGeom prst="rect">
            <a:avLst/>
          </a:prstGeom>
        </p:spPr>
      </p:pic>
      <p:sp>
        <p:nvSpPr>
          <p:cNvPr id="29" name="Text 10"/>
          <p:cNvSpPr/>
          <p:nvPr/>
        </p:nvSpPr>
        <p:spPr>
          <a:xfrm>
            <a:off x="9264276" y="7167337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05. </a:t>
            </a:r>
            <a:r>
              <a:rPr lang="en-US" sz="3000" b="1" dirty="0" err="1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与建议</a:t>
            </a:r>
            <a:endParaRPr lang="en-US" sz="1500" dirty="0"/>
          </a:p>
        </p:txBody>
      </p:sp>
      <p:pic>
        <p:nvPicPr>
          <p:cNvPr id="30" name="Image 1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7387486"/>
            <a:ext cx="554827" cy="554827"/>
          </a:xfrm>
          <a:prstGeom prst="rect">
            <a:avLst/>
          </a:prstGeom>
        </p:spPr>
      </p:pic>
      <p:pic>
        <p:nvPicPr>
          <p:cNvPr id="31" name="Image 1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7387486"/>
            <a:ext cx="554827" cy="554827"/>
          </a:xfrm>
          <a:prstGeom prst="rect">
            <a:avLst/>
          </a:prstGeom>
        </p:spPr>
      </p:pic>
      <p:sp>
        <p:nvSpPr>
          <p:cNvPr id="32" name="Text 11"/>
          <p:cNvSpPr/>
          <p:nvPr/>
        </p:nvSpPr>
        <p:spPr>
          <a:xfrm>
            <a:off x="8524396" y="7108721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75991"/>
            <a:ext cx="17556163" cy="42513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65880" y="5040568"/>
            <a:ext cx="9489440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124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65" y="1428115"/>
            <a:ext cx="8627745" cy="83096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263F5F-4F1E-1577-0E9F-D5BA4A48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10" y="266517"/>
            <a:ext cx="10515600" cy="1325563"/>
          </a:xfrm>
        </p:spPr>
        <p:txBody>
          <a:bodyPr/>
          <a:lstStyle/>
          <a:p>
            <a:pPr algn="l"/>
            <a:r>
              <a:rPr lang="zh-CN" altLang="en-US" dirty="0"/>
              <a:t>可视化代码：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610" y="266517"/>
            <a:ext cx="10515600" cy="1325563"/>
          </a:xfrm>
        </p:spPr>
        <p:txBody>
          <a:bodyPr/>
          <a:lstStyle/>
          <a:p>
            <a:pPr algn="l"/>
            <a:r>
              <a:rPr lang="zh-CN" altLang="en-US" dirty="0"/>
              <a:t>可视化结果：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2463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</a:t>
            </a:r>
            <a:r>
              <a:rPr lang="zh-CN" altLang="en-US" dirty="0"/>
              <a:t>：</a:t>
            </a:r>
          </a:p>
          <a:p>
            <a:pPr marL="0" algn="l"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5" y="1592080"/>
            <a:ext cx="3934309" cy="7196907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78812" y="2393132"/>
            <a:ext cx="183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DFA</a:t>
            </a:r>
            <a:r>
              <a:rPr lang="zh-CN" altLang="en-US" sz="2400" b="1" dirty="0"/>
              <a:t>：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3264535"/>
            <a:ext cx="120396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457700" y="1183957"/>
            <a:ext cx="3940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最小化后的</a:t>
            </a:r>
            <a:r>
              <a:rPr lang="en-US" altLang="zh-CN" sz="4400" dirty="0" err="1"/>
              <a:t>dfa</a:t>
            </a:r>
            <a:r>
              <a:rPr lang="zh-CN" altLang="en-US" sz="4400" dirty="0"/>
              <a:t>：</a:t>
            </a:r>
            <a:endParaRPr lang="en-US" altLang="zh-C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05" y="3386455"/>
            <a:ext cx="1331658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难点攻克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F6A5F2-1014-3C7F-9AC3-815914B64224}"/>
              </a:ext>
            </a:extLst>
          </p:cNvPr>
          <p:cNvSpPr txBox="1"/>
          <p:nvPr/>
        </p:nvSpPr>
        <p:spPr>
          <a:xfrm>
            <a:off x="2161381" y="927100"/>
            <a:ext cx="132334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sz="3200" b="1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过大</a:t>
            </a:r>
          </a:p>
          <a:p>
            <a:pPr algn="l"/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问题：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节点，转换函数过多，调试困难</a:t>
            </a:r>
            <a:endParaRPr lang="en-US" altLang="zh-CN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解决办法：导入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graphviz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库，将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绘制出，可视化的来观察正误</a:t>
            </a:r>
            <a:endParaRPr lang="en-US" altLang="zh-CN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endParaRPr lang="zh-CN" altLang="en-US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需求不明确</a:t>
            </a: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问题：作为组员对部分算法需求不明确，对输入输出的值理解不够，导致开发过程盲目，效率低下，写出来的代码也很难被利用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解决方法：及时和框架制定者交流沟通，明确需求和任务，充分理解代码框架，在做足准备的前提下再进行开发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兼容性问题</a:t>
            </a: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问题：组员的环境差异导致项目代码在不同成员的机器上不一定都能运行，每次从仓库</a:t>
            </a:r>
            <a:r>
              <a:rPr lang="en-US" altLang="zh-CN" sz="2400" dirty="0">
                <a:solidFill>
                  <a:srgbClr val="40485B"/>
                </a:solidFill>
                <a:latin typeface="-apple-system"/>
              </a:rPr>
              <a:t>pull</a:t>
            </a:r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下代码后总需要修改一些包引用的格式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解决方法：因为差异范围较小，对代码进行部分修改即可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队友之间不易配合</a:t>
            </a: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解决方法：先一起讨论出框架，由一个人构建出来，其他成员在已有的框架上完成部分算法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917125"/>
            <a:ext cx="12154844" cy="17556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9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感谢您耐心的观看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2687023" y="5524178"/>
            <a:ext cx="12154844" cy="4937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Simple   Wind   Graduation   Defense   Template</a:t>
            </a:r>
            <a:endParaRPr lang="en-US" sz="3000" dirty="0"/>
          </a:p>
        </p:txBody>
      </p:sp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524" y="4611035"/>
            <a:ext cx="440981" cy="440981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1122" y="4611035"/>
            <a:ext cx="440981" cy="440981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3451122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5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2607" y="4611035"/>
            <a:ext cx="440981" cy="440981"/>
          </a:xfrm>
          <a:prstGeom prst="rect">
            <a:avLst/>
          </a:prstGeom>
        </p:spPr>
      </p:pic>
      <p:pic>
        <p:nvPicPr>
          <p:cNvPr id="16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7204" y="4611035"/>
            <a:ext cx="440981" cy="440981"/>
          </a:xfrm>
          <a:prstGeom prst="rect">
            <a:avLst/>
          </a:prstGeom>
        </p:spPr>
      </p:pic>
      <p:sp>
        <p:nvSpPr>
          <p:cNvPr id="17" name="Text 3"/>
          <p:cNvSpPr/>
          <p:nvPr/>
        </p:nvSpPr>
        <p:spPr>
          <a:xfrm>
            <a:off x="13737204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60051E1-43E3-5503-2970-4B27E61A2BEE}"/>
              </a:ext>
            </a:extLst>
          </p:cNvPr>
          <p:cNvSpPr/>
          <p:nvPr/>
        </p:nvSpPr>
        <p:spPr>
          <a:xfrm>
            <a:off x="9317087" y="6883400"/>
            <a:ext cx="1987827" cy="5730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follow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E278BB-D979-3310-078C-2E2EC19EFDA9}"/>
              </a:ext>
            </a:extLst>
          </p:cNvPr>
          <p:cNvSpPr/>
          <p:nvPr/>
        </p:nvSpPr>
        <p:spPr>
          <a:xfrm>
            <a:off x="4513058" y="7170499"/>
            <a:ext cx="2289560" cy="887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dirty="0">
              <a:effectLst/>
            </a:endParaRPr>
          </a:p>
          <a:p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c—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分析源程序，获得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tokens</a:t>
            </a:r>
            <a:b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E44E11-7C8B-5D00-197B-F2FD50CD781C}"/>
              </a:ext>
            </a:extLst>
          </p:cNvPr>
          <p:cNvSpPr/>
          <p:nvPr/>
        </p:nvSpPr>
        <p:spPr>
          <a:xfrm>
            <a:off x="4384740" y="3014883"/>
            <a:ext cx="2508166" cy="8652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根据后缀表达式，记录每一个状态的转换规则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DB56EF-F271-6372-291D-78E94A5CB942}"/>
              </a:ext>
            </a:extLst>
          </p:cNvPr>
          <p:cNvSpPr/>
          <p:nvPr/>
        </p:nvSpPr>
        <p:spPr>
          <a:xfrm>
            <a:off x="4407590" y="4176162"/>
            <a:ext cx="2508166" cy="6847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通过转换规则获得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c--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AE1A5F8-DD42-C26C-C8BB-83C8ECED3238}"/>
              </a:ext>
            </a:extLst>
          </p:cNvPr>
          <p:cNvSpPr/>
          <p:nvPr/>
        </p:nvSpPr>
        <p:spPr>
          <a:xfrm>
            <a:off x="4665211" y="6038562"/>
            <a:ext cx="1987827" cy="592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的最小化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9AD017-D09D-BCBF-16F5-85ED90580B8E}"/>
              </a:ext>
            </a:extLst>
          </p:cNvPr>
          <p:cNvSpPr/>
          <p:nvPr/>
        </p:nvSpPr>
        <p:spPr>
          <a:xfrm>
            <a:off x="4665212" y="5173318"/>
            <a:ext cx="1987827" cy="570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转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493A8-3ACC-63E8-0F48-C3C78A5D5F22}"/>
              </a:ext>
            </a:extLst>
          </p:cNvPr>
          <p:cNvSpPr/>
          <p:nvPr/>
        </p:nvSpPr>
        <p:spPr>
          <a:xfrm>
            <a:off x="9307244" y="3344753"/>
            <a:ext cx="1987827" cy="737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消除文法左递归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98E73A-208C-2B7F-7211-F982CBBA884D}"/>
              </a:ext>
            </a:extLst>
          </p:cNvPr>
          <p:cNvSpPr/>
          <p:nvPr/>
        </p:nvSpPr>
        <p:spPr>
          <a:xfrm>
            <a:off x="9313565" y="4585591"/>
            <a:ext cx="1987827" cy="737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消除文法的回溯 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A3FC58-E10C-2961-1E5E-19EA72547FB6}"/>
              </a:ext>
            </a:extLst>
          </p:cNvPr>
          <p:cNvSpPr/>
          <p:nvPr/>
        </p:nvSpPr>
        <p:spPr>
          <a:xfrm>
            <a:off x="4356447" y="914881"/>
            <a:ext cx="2569211" cy="696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构造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c--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的正则表达式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4687EB-F330-2C02-1F48-74900210EA6E}"/>
              </a:ext>
            </a:extLst>
          </p:cNvPr>
          <p:cNvSpPr/>
          <p:nvPr/>
        </p:nvSpPr>
        <p:spPr>
          <a:xfrm>
            <a:off x="633994" y="4505199"/>
            <a:ext cx="2046911" cy="737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源程序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00249" y="631069"/>
            <a:ext cx="2681605" cy="8512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83216" y="97056"/>
            <a:ext cx="16978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词法分析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053204" y="107849"/>
            <a:ext cx="169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语法分析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84025" y="340995"/>
            <a:ext cx="4584700" cy="257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- 定义dfa、文法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后缀表达式到dfa的转换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first集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LL1文法的检查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基于LL1文法的语法分析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调试整合各部分代码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报告编写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由组长</a:t>
            </a:r>
            <a:r>
              <a:rPr lang="zh-CN" altLang="en-US" sz="2800" b="1" dirty="0">
                <a:solidFill>
                  <a:srgbClr val="C00000"/>
                </a:solidFill>
              </a:rPr>
              <a:t>张文浩</a:t>
            </a:r>
            <a:r>
              <a:rPr lang="zh-CN" altLang="en-US" sz="2400" dirty="0">
                <a:solidFill>
                  <a:srgbClr val="C00000"/>
                </a:solidFill>
              </a:rPr>
              <a:t>同学负责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917919" y="8939566"/>
            <a:ext cx="596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669772" y="9024260"/>
            <a:ext cx="4064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344556" y="97057"/>
            <a:ext cx="16927443" cy="965575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66100" y="5111036"/>
            <a:ext cx="1345445" cy="7599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88368" y="2366094"/>
            <a:ext cx="2828925" cy="1617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初版dfa确定化算法</a:t>
            </a:r>
            <a:endParaRPr sz="2400" dirty="0">
              <a:solidFill>
                <a:srgbClr val="00B050"/>
              </a:solidFill>
            </a:endParaRPr>
          </a:p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ppt制作</a:t>
            </a:r>
            <a:endParaRPr sz="2400" dirty="0">
              <a:solidFill>
                <a:srgbClr val="00B050"/>
              </a:solidFill>
            </a:endParaRPr>
          </a:p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报告编写</a:t>
            </a:r>
            <a:endParaRPr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由</a:t>
            </a:r>
            <a:r>
              <a:rPr lang="zh-CN" altLang="en-US" sz="2400" b="1" dirty="0">
                <a:solidFill>
                  <a:srgbClr val="00B050"/>
                </a:solidFill>
              </a:rPr>
              <a:t>方景亿</a:t>
            </a:r>
            <a:r>
              <a:rPr lang="zh-CN" altLang="en-US" sz="2400" dirty="0">
                <a:solidFill>
                  <a:srgbClr val="00B050"/>
                </a:solidFill>
              </a:rPr>
              <a:t>同学负责</a:t>
            </a:r>
          </a:p>
        </p:txBody>
      </p:sp>
      <p:sp>
        <p:nvSpPr>
          <p:cNvPr id="26" name="流程图: 过程 25"/>
          <p:cNvSpPr/>
          <p:nvPr/>
        </p:nvSpPr>
        <p:spPr>
          <a:xfrm>
            <a:off x="4986403" y="5973084"/>
            <a:ext cx="1345446" cy="723081"/>
          </a:xfrm>
          <a:prstGeom prst="flowChartProcess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345760" y="6028977"/>
            <a:ext cx="2819400" cy="2051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- 初版dfa最小化算法</a:t>
            </a:r>
          </a:p>
          <a:p>
            <a:r>
              <a:rPr lang="zh-CN" altLang="en-US" sz="2400" dirty="0">
                <a:solidFill>
                  <a:srgbClr val="FFC000"/>
                </a:solidFill>
              </a:rPr>
              <a:t>- ppt制作</a:t>
            </a:r>
          </a:p>
          <a:p>
            <a:r>
              <a:rPr lang="zh-CN" altLang="en-US" sz="2400" dirty="0">
                <a:solidFill>
                  <a:srgbClr val="FFC000"/>
                </a:solidFill>
              </a:rPr>
              <a:t>- 报告编写</a:t>
            </a:r>
          </a:p>
          <a:p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由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陈峻</a:t>
            </a:r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同学负责</a:t>
            </a:r>
            <a:endParaRPr lang="zh-CN" altLang="en-US" sz="24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9313565" y="4954369"/>
            <a:ext cx="2028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601684" y="6989924"/>
            <a:ext cx="2139475" cy="127683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392165" y="1891029"/>
            <a:ext cx="2457450" cy="95099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470399" y="894193"/>
            <a:ext cx="2270760" cy="93668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9549139" y="6661800"/>
            <a:ext cx="1449705" cy="1031624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1632450" y="6801604"/>
            <a:ext cx="3395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构造c</a:t>
            </a:r>
            <a:r>
              <a:rPr lang="en-US" sz="2400" dirty="0">
                <a:solidFill>
                  <a:srgbClr val="00B0F0"/>
                </a:solidFill>
              </a:rPr>
              <a:t>--</a:t>
            </a:r>
            <a:r>
              <a:rPr lang="en-US" sz="2400" dirty="0" err="1">
                <a:solidFill>
                  <a:srgbClr val="00B0F0"/>
                </a:solidFill>
              </a:rPr>
              <a:t>的正则表达式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后缀表达式的转换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根据dfa分析得出token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follow集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报告编写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由</a:t>
            </a:r>
            <a:r>
              <a:rPr lang="zh-CN" altLang="en-US" sz="2400" b="1" dirty="0">
                <a:solidFill>
                  <a:srgbClr val="00B0F0"/>
                </a:solidFill>
              </a:rPr>
              <a:t>赵乐天</a:t>
            </a:r>
            <a:r>
              <a:rPr lang="zh-CN" altLang="en-US" sz="2400" dirty="0">
                <a:solidFill>
                  <a:srgbClr val="00B0F0"/>
                </a:solidFill>
              </a:rPr>
              <a:t>同学负责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1208B6-668E-E43F-BF6E-DA42AA68D57E}"/>
              </a:ext>
            </a:extLst>
          </p:cNvPr>
          <p:cNvSpPr/>
          <p:nvPr/>
        </p:nvSpPr>
        <p:spPr>
          <a:xfrm>
            <a:off x="9312376" y="5776061"/>
            <a:ext cx="1987827" cy="511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3B69DD-7256-D6D7-AEFC-A433FD1C0F91}"/>
              </a:ext>
            </a:extLst>
          </p:cNvPr>
          <p:cNvSpPr/>
          <p:nvPr/>
        </p:nvSpPr>
        <p:spPr>
          <a:xfrm>
            <a:off x="9327158" y="2243600"/>
            <a:ext cx="1948000" cy="6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c--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的文法 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472C21-0771-D014-834B-189B69F73420}"/>
              </a:ext>
            </a:extLst>
          </p:cNvPr>
          <p:cNvSpPr/>
          <p:nvPr/>
        </p:nvSpPr>
        <p:spPr>
          <a:xfrm>
            <a:off x="9287331" y="955694"/>
            <a:ext cx="1987827" cy="627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编译器入口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2547E0-AEF3-5D07-CA70-B7D32A324C1E}"/>
              </a:ext>
            </a:extLst>
          </p:cNvPr>
          <p:cNvSpPr/>
          <p:nvPr/>
        </p:nvSpPr>
        <p:spPr>
          <a:xfrm>
            <a:off x="4638217" y="2129686"/>
            <a:ext cx="1987827" cy="5822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正则表达式转后缀表达式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16CA8F-DF9B-431B-D832-58342041D27A}"/>
              </a:ext>
            </a:extLst>
          </p:cNvPr>
          <p:cNvSpPr/>
          <p:nvPr/>
        </p:nvSpPr>
        <p:spPr>
          <a:xfrm>
            <a:off x="9327158" y="7999028"/>
            <a:ext cx="1987827" cy="6139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tokens</a:t>
            </a:r>
            <a:endParaRPr lang="zh-CN" altLang="en-US" dirty="0"/>
          </a:p>
        </p:txBody>
      </p:sp>
      <p:cxnSp>
        <p:nvCxnSpPr>
          <p:cNvPr id="38" name="Straight Connector 1">
            <a:extLst>
              <a:ext uri="{FF2B5EF4-FFF2-40B4-BE49-F238E27FC236}">
                <a16:creationId xmlns:a16="http://schemas.microsoft.com/office/drawing/2014/main" id="{DCC249B9-7EFF-5A80-96BB-3717C512F643}"/>
              </a:ext>
            </a:extLst>
          </p:cNvPr>
          <p:cNvCxnSpPr/>
          <p:nvPr/>
        </p:nvCxnSpPr>
        <p:spPr>
          <a:xfrm>
            <a:off x="9302176" y="3713531"/>
            <a:ext cx="2028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DD33B9-8D44-AF5E-B5E5-26311F4DC967}"/>
              </a:ext>
            </a:extLst>
          </p:cNvPr>
          <p:cNvCxnSpPr>
            <a:cxnSpLocks/>
            <a:stCxn id="10" idx="3"/>
            <a:endCxn id="150" idx="1"/>
          </p:cNvCxnSpPr>
          <p:nvPr/>
        </p:nvCxnSpPr>
        <p:spPr>
          <a:xfrm>
            <a:off x="6981854" y="4887302"/>
            <a:ext cx="1938065" cy="4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7B9A28-AFF6-287D-8477-CBF065241A2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680905" y="4873977"/>
            <a:ext cx="1619344" cy="1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2E4C6E0-3B82-DAD3-706F-DA2A1527CB5F}"/>
              </a:ext>
            </a:extLst>
          </p:cNvPr>
          <p:cNvSpPr/>
          <p:nvPr/>
        </p:nvSpPr>
        <p:spPr>
          <a:xfrm>
            <a:off x="12929225" y="4518524"/>
            <a:ext cx="2205263" cy="737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前端的其余部分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0A149ED-1C2A-CE12-5C97-F5575E25030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1595341" y="4873977"/>
            <a:ext cx="1333884" cy="1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90D2A7F-36ED-234A-F9AD-EB4EBF4C96A3}"/>
              </a:ext>
            </a:extLst>
          </p:cNvPr>
          <p:cNvCxnSpPr>
            <a:stCxn id="48" idx="3"/>
          </p:cNvCxnSpPr>
          <p:nvPr/>
        </p:nvCxnSpPr>
        <p:spPr>
          <a:xfrm>
            <a:off x="15134488" y="4887302"/>
            <a:ext cx="1539375" cy="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661BD82-3936-1024-4D6A-1D053043E05F}"/>
              </a:ext>
            </a:extLst>
          </p:cNvPr>
          <p:cNvSpPr txBox="1"/>
          <p:nvPr/>
        </p:nvSpPr>
        <p:spPr>
          <a:xfrm>
            <a:off x="15134488" y="455733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中间表示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A7F25DD-A358-216E-B00A-2E6231DCF077}"/>
              </a:ext>
            </a:extLst>
          </p:cNvPr>
          <p:cNvSpPr txBox="1"/>
          <p:nvPr/>
        </p:nvSpPr>
        <p:spPr>
          <a:xfrm>
            <a:off x="11786350" y="4526970"/>
            <a:ext cx="1002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语法树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B62894-5406-CB90-12C4-6B8084595763}"/>
              </a:ext>
            </a:extLst>
          </p:cNvPr>
          <p:cNvSpPr txBox="1"/>
          <p:nvPr/>
        </p:nvSpPr>
        <p:spPr>
          <a:xfrm>
            <a:off x="7290556" y="4499513"/>
            <a:ext cx="182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单词符号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0AC75B7-6952-F107-078F-AC43A1756838}"/>
              </a:ext>
            </a:extLst>
          </p:cNvPr>
          <p:cNvSpPr/>
          <p:nvPr/>
        </p:nvSpPr>
        <p:spPr>
          <a:xfrm>
            <a:off x="6599693" y="9138845"/>
            <a:ext cx="1987827" cy="6139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符号表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2CC943A-2D68-04BE-66DB-03D62B9A712D}"/>
              </a:ext>
            </a:extLst>
          </p:cNvPr>
          <p:cNvCxnSpPr>
            <a:cxnSpLocks/>
          </p:cNvCxnSpPr>
          <p:nvPr/>
        </p:nvCxnSpPr>
        <p:spPr>
          <a:xfrm flipH="1">
            <a:off x="6981854" y="5369359"/>
            <a:ext cx="189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26E1535E-F92F-B8E3-43E9-5571F7DD5D21}"/>
              </a:ext>
            </a:extLst>
          </p:cNvPr>
          <p:cNvSpPr txBox="1"/>
          <p:nvPr/>
        </p:nvSpPr>
        <p:spPr>
          <a:xfrm>
            <a:off x="6981854" y="5449019"/>
            <a:ext cx="22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取下一个单词符号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9DEBFFA-2C77-9FD7-E6A7-93E68FEC9CC8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5632131" y="1611501"/>
            <a:ext cx="8922" cy="5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5497124-1BE6-3647-842F-8372308B013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632131" y="2711965"/>
            <a:ext cx="6692" cy="30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0EE9EAA-1DEE-55DE-969A-0CA7081A9EB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5638823" y="3880154"/>
            <a:ext cx="22850" cy="29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F6C02C-4576-D4CA-A27B-ED67369F83BD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659126" y="4860885"/>
            <a:ext cx="2547" cy="3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E6F73EC-589A-BC03-4EC7-C85AB4FE0E73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5659125" y="5744235"/>
            <a:ext cx="1" cy="2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0172A8F-836A-4352-B6B6-FCCEE3925CEF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 flipH="1">
            <a:off x="5657838" y="6630686"/>
            <a:ext cx="1287" cy="53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549B6F1-8E8C-159C-56DD-D94FDFA082D5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10281245" y="1582946"/>
            <a:ext cx="19913" cy="66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CC76A0E-C3B3-D539-C9A1-60A41482B49B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10301158" y="2879704"/>
            <a:ext cx="0" cy="46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AD944415-C43F-D050-2F09-789AAF9172B8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10301158" y="4082309"/>
            <a:ext cx="6321" cy="50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86002E5-C14B-3AC4-884E-213500B61B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06290" y="5323147"/>
            <a:ext cx="1189" cy="45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7E0F85A-78FD-7A0A-BA77-FD7383CC5658}"/>
              </a:ext>
            </a:extLst>
          </p:cNvPr>
          <p:cNvCxnSpPr>
            <a:stCxn id="5" idx="2"/>
            <a:endCxn id="35" idx="0"/>
          </p:cNvCxnSpPr>
          <p:nvPr/>
        </p:nvCxnSpPr>
        <p:spPr>
          <a:xfrm>
            <a:off x="10306290" y="6287436"/>
            <a:ext cx="4711" cy="5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8AFEC94-516E-1078-2D54-20869A6B3F39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10311001" y="7456484"/>
            <a:ext cx="10071" cy="5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7B8F0289-0389-2599-428B-ABA3371D9BA4}"/>
              </a:ext>
            </a:extLst>
          </p:cNvPr>
          <p:cNvSpPr/>
          <p:nvPr/>
        </p:nvSpPr>
        <p:spPr>
          <a:xfrm>
            <a:off x="8919919" y="679418"/>
            <a:ext cx="2681605" cy="8512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5" grpId="0"/>
      <p:bldP spid="26" grpId="0" animBg="1"/>
      <p:bldP spid="27" grpId="0"/>
      <p:bldP spid="7" grpId="0" animBg="1"/>
      <p:bldP spid="8" grpId="0" animBg="1"/>
      <p:bldP spid="9" grpId="0" animBg="1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554455D-F31D-171E-57FA-B7329F6224DB}"/>
              </a:ext>
            </a:extLst>
          </p:cNvPr>
          <p:cNvSpPr/>
          <p:nvPr/>
        </p:nvSpPr>
        <p:spPr>
          <a:xfrm>
            <a:off x="8469280" y="5351281"/>
            <a:ext cx="3291105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对传入符号针对处理</a:t>
            </a:r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Init_by_re_postfix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get_rules_c_minus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(c--</a:t>
            </a:r>
            <a:r>
              <a:rPr lang="zh-CN" altLang="en-US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的后缀表达式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297F93-B2E3-0DCD-1EBB-45C431DF59C0}"/>
              </a:ext>
            </a:extLst>
          </p:cNvPr>
          <p:cNvSpPr/>
          <p:nvPr/>
        </p:nvSpPr>
        <p:spPr>
          <a:xfrm>
            <a:off x="4195545" y="1146641"/>
            <a:ext cx="3805102" cy="39871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get_re_postfix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某个正则表达式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返回给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get_re_postfix_c_minus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71755" y="570830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8" name="椭圆 7"/>
          <p:cNvSpPr/>
          <p:nvPr/>
        </p:nvSpPr>
        <p:spPr>
          <a:xfrm>
            <a:off x="8743232" y="6509499"/>
            <a:ext cx="2743200" cy="749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35642" y="1289372"/>
            <a:ext cx="250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C- -</a:t>
            </a:r>
            <a:r>
              <a:rPr lang="zh-CN" altLang="en-US" sz="2400" dirty="0">
                <a:solidFill>
                  <a:srgbClr val="7030A0"/>
                </a:solidFill>
              </a:rPr>
              <a:t>的正则表达式</a:t>
            </a:r>
            <a:r>
              <a:rPr lang="en-US" altLang="zh-CN" sz="2400" dirty="0" err="1">
                <a:solidFill>
                  <a:srgbClr val="7030A0"/>
                </a:solidFill>
              </a:rPr>
              <a:t>re_c_minus</a:t>
            </a:r>
            <a:endParaRPr lang="en-US" altLang="zh-CN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829878" y="1813351"/>
            <a:ext cx="2596036" cy="64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869377" y="2304507"/>
            <a:ext cx="2057400" cy="562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46061" y="283730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将正则表达式转换为后缀表达式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63643" y="9025814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得到</a:t>
            </a:r>
            <a:r>
              <a:rPr lang="en-US" altLang="zh-CN" b="1" dirty="0">
                <a:solidFill>
                  <a:srgbClr val="7030A0"/>
                </a:solidFill>
              </a:rPr>
              <a:t>Rule</a:t>
            </a:r>
            <a:r>
              <a:rPr lang="zh-CN" altLang="en-US" b="1" dirty="0">
                <a:solidFill>
                  <a:srgbClr val="7030A0"/>
                </a:solidFill>
              </a:rPr>
              <a:t>，它记录每一个状态（</a:t>
            </a:r>
            <a:r>
              <a:rPr lang="en-US" altLang="zh-CN" b="1" dirty="0">
                <a:solidFill>
                  <a:srgbClr val="7030A0"/>
                </a:solidFill>
              </a:rPr>
              <a:t>state</a:t>
            </a:r>
            <a:r>
              <a:rPr lang="zh-CN" altLang="en-US" b="1" dirty="0">
                <a:solidFill>
                  <a:srgbClr val="7030A0"/>
                </a:solidFill>
              </a:rPr>
              <a:t>）的转换规则</a:t>
            </a:r>
          </a:p>
        </p:txBody>
      </p:sp>
      <p:sp>
        <p:nvSpPr>
          <p:cNvPr id="25" name="椭圆 24"/>
          <p:cNvSpPr/>
          <p:nvPr/>
        </p:nvSpPr>
        <p:spPr>
          <a:xfrm>
            <a:off x="9061917" y="9025814"/>
            <a:ext cx="5080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60194" y="2603500"/>
            <a:ext cx="2110005" cy="1866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7524FE6-46C4-FDFD-E814-6015C6040E34}"/>
              </a:ext>
            </a:extLst>
          </p:cNvPr>
          <p:cNvCxnSpPr>
            <a:cxnSpLocks/>
          </p:cNvCxnSpPr>
          <p:nvPr/>
        </p:nvCxnSpPr>
        <p:spPr>
          <a:xfrm>
            <a:off x="4195545" y="1756567"/>
            <a:ext cx="3805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A181062-740F-C5BD-B047-1D139759E755}"/>
              </a:ext>
            </a:extLst>
          </p:cNvPr>
          <p:cNvSpPr txBox="1"/>
          <p:nvPr/>
        </p:nvSpPr>
        <p:spPr>
          <a:xfrm>
            <a:off x="5401157" y="1208955"/>
            <a:ext cx="217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regex</a:t>
            </a:r>
            <a:endParaRPr lang="zh-CN" altLang="en-US" sz="24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50B10A8-7E9C-DBFF-B6AF-6B8B2F7675A6}"/>
              </a:ext>
            </a:extLst>
          </p:cNvPr>
          <p:cNvCxnSpPr>
            <a:cxnSpLocks/>
          </p:cNvCxnSpPr>
          <p:nvPr/>
        </p:nvCxnSpPr>
        <p:spPr>
          <a:xfrm>
            <a:off x="8442777" y="6001425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8A5BD0C-A162-617D-DE2E-79644C5BFE21}"/>
              </a:ext>
            </a:extLst>
          </p:cNvPr>
          <p:cNvCxnSpPr/>
          <p:nvPr/>
        </p:nvCxnSpPr>
        <p:spPr>
          <a:xfrm>
            <a:off x="6063674" y="2729413"/>
            <a:ext cx="0" cy="79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A2ABAAF-C47B-F39E-639B-B306AF2896E5}"/>
              </a:ext>
            </a:extLst>
          </p:cNvPr>
          <p:cNvSpPr txBox="1"/>
          <p:nvPr/>
        </p:nvSpPr>
        <p:spPr>
          <a:xfrm>
            <a:off x="9854859" y="5430308"/>
            <a:ext cx="258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rules</a:t>
            </a:r>
            <a:endParaRPr lang="zh-CN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814E17C-3076-4071-43F1-2CF6EFE94356}"/>
              </a:ext>
            </a:extLst>
          </p:cNvPr>
          <p:cNvSpPr/>
          <p:nvPr/>
        </p:nvSpPr>
        <p:spPr>
          <a:xfrm>
            <a:off x="12960750" y="6115734"/>
            <a:ext cx="2692000" cy="1600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get_union_rules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get_concat_rules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get_single_letters_rules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2EC7660-60FA-B115-554C-C9D6E950AFE1}"/>
              </a:ext>
            </a:extLst>
          </p:cNvPr>
          <p:cNvSpPr/>
          <p:nvPr/>
        </p:nvSpPr>
        <p:spPr>
          <a:xfrm>
            <a:off x="8460006" y="1043514"/>
            <a:ext cx="3291105" cy="2730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_Flag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_STATE_ALL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transitions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epsilonTransitions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01DBF80-E9B9-DB4D-CB10-25CB3F8667E6}"/>
              </a:ext>
            </a:extLst>
          </p:cNvPr>
          <p:cNvCxnSpPr>
            <a:cxnSpLocks/>
          </p:cNvCxnSpPr>
          <p:nvPr/>
        </p:nvCxnSpPr>
        <p:spPr>
          <a:xfrm>
            <a:off x="8464496" y="1841898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D544139-F9CD-0DD7-3705-1228C43C849F}"/>
              </a:ext>
            </a:extLst>
          </p:cNvPr>
          <p:cNvSpPr txBox="1"/>
          <p:nvPr/>
        </p:nvSpPr>
        <p:spPr>
          <a:xfrm>
            <a:off x="9768805" y="1246638"/>
            <a:ext cx="156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state</a:t>
            </a:r>
            <a:endParaRPr lang="zh-CN" altLang="en-US" sz="24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9AC546C-FEC9-4064-AACD-E029F86DE087}"/>
              </a:ext>
            </a:extLst>
          </p:cNvPr>
          <p:cNvCxnSpPr>
            <a:cxnSpLocks/>
          </p:cNvCxnSpPr>
          <p:nvPr/>
        </p:nvCxnSpPr>
        <p:spPr>
          <a:xfrm flipV="1">
            <a:off x="10175120" y="7124700"/>
            <a:ext cx="0" cy="27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菱形 58">
            <a:extLst>
              <a:ext uri="{FF2B5EF4-FFF2-40B4-BE49-F238E27FC236}">
                <a16:creationId xmlns:a16="http://schemas.microsoft.com/office/drawing/2014/main" id="{D881511E-8315-A111-1F1A-AFF8E39388B7}"/>
              </a:ext>
            </a:extLst>
          </p:cNvPr>
          <p:cNvSpPr/>
          <p:nvPr/>
        </p:nvSpPr>
        <p:spPr>
          <a:xfrm>
            <a:off x="10048211" y="7412388"/>
            <a:ext cx="253814" cy="2366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4964416-CDDD-669D-D7E8-059D18E34316}"/>
              </a:ext>
            </a:extLst>
          </p:cNvPr>
          <p:cNvCxnSpPr>
            <a:stCxn id="8" idx="6"/>
            <a:endCxn id="45" idx="1"/>
          </p:cNvCxnSpPr>
          <p:nvPr/>
        </p:nvCxnSpPr>
        <p:spPr>
          <a:xfrm>
            <a:off x="11486432" y="6884149"/>
            <a:ext cx="1474318" cy="3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FABD77A-EE70-2EF7-541D-6EDCCD1ABF44}"/>
              </a:ext>
            </a:extLst>
          </p:cNvPr>
          <p:cNvCxnSpPr/>
          <p:nvPr/>
        </p:nvCxnSpPr>
        <p:spPr>
          <a:xfrm>
            <a:off x="10175120" y="7861300"/>
            <a:ext cx="0" cy="5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41D4CED-3966-0D7A-9D87-FC60DD509776}"/>
              </a:ext>
            </a:extLst>
          </p:cNvPr>
          <p:cNvSpPr txBox="1"/>
          <p:nvPr/>
        </p:nvSpPr>
        <p:spPr>
          <a:xfrm>
            <a:off x="10164714" y="79776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返回给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B84AF0A-4D91-CB26-921B-7CB7D33FACA0}"/>
              </a:ext>
            </a:extLst>
          </p:cNvPr>
          <p:cNvCxnSpPr>
            <a:cxnSpLocks/>
          </p:cNvCxnSpPr>
          <p:nvPr/>
        </p:nvCxnSpPr>
        <p:spPr>
          <a:xfrm flipH="1">
            <a:off x="9949900" y="3730331"/>
            <a:ext cx="234750" cy="34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C0C165B-8E53-3711-4F09-0AD93860A8C5}"/>
              </a:ext>
            </a:extLst>
          </p:cNvPr>
          <p:cNvCxnSpPr>
            <a:cxnSpLocks/>
          </p:cNvCxnSpPr>
          <p:nvPr/>
        </p:nvCxnSpPr>
        <p:spPr>
          <a:xfrm>
            <a:off x="10184650" y="3730331"/>
            <a:ext cx="234750" cy="3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999ED34-595F-6ED3-7E6C-7C22BB47F8DD}"/>
              </a:ext>
            </a:extLst>
          </p:cNvPr>
          <p:cNvCxnSpPr/>
          <p:nvPr/>
        </p:nvCxnSpPr>
        <p:spPr>
          <a:xfrm>
            <a:off x="10184650" y="3758878"/>
            <a:ext cx="0" cy="20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BEFA67C-D1A8-3DE9-D4BF-9D66F9719439}"/>
              </a:ext>
            </a:extLst>
          </p:cNvPr>
          <p:cNvCxnSpPr/>
          <p:nvPr/>
        </p:nvCxnSpPr>
        <p:spPr>
          <a:xfrm>
            <a:off x="10184650" y="4076240"/>
            <a:ext cx="0" cy="18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387801C-83BD-BBAE-8736-E9363DFB5F73}"/>
              </a:ext>
            </a:extLst>
          </p:cNvPr>
          <p:cNvCxnSpPr/>
          <p:nvPr/>
        </p:nvCxnSpPr>
        <p:spPr>
          <a:xfrm>
            <a:off x="10197350" y="4370983"/>
            <a:ext cx="0" cy="2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9F5D95F-EBB1-C089-F023-88F3C87B74F7}"/>
              </a:ext>
            </a:extLst>
          </p:cNvPr>
          <p:cNvCxnSpPr/>
          <p:nvPr/>
        </p:nvCxnSpPr>
        <p:spPr>
          <a:xfrm>
            <a:off x="10197350" y="4674145"/>
            <a:ext cx="0" cy="2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1072624-2C2C-2EFA-236B-343F8F15C585}"/>
              </a:ext>
            </a:extLst>
          </p:cNvPr>
          <p:cNvCxnSpPr/>
          <p:nvPr/>
        </p:nvCxnSpPr>
        <p:spPr>
          <a:xfrm>
            <a:off x="10197350" y="5046001"/>
            <a:ext cx="0" cy="2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3B9A9DD-C18C-47BE-233C-D4DBECA12BD2}"/>
              </a:ext>
            </a:extLst>
          </p:cNvPr>
          <p:cNvCxnSpPr/>
          <p:nvPr/>
        </p:nvCxnSpPr>
        <p:spPr>
          <a:xfrm>
            <a:off x="7335735" y="3742107"/>
            <a:ext cx="3816100" cy="482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A6862B6-5363-95E3-F732-70B43D86F91F}"/>
              </a:ext>
            </a:extLst>
          </p:cNvPr>
          <p:cNvSpPr txBox="1"/>
          <p:nvPr/>
        </p:nvSpPr>
        <p:spPr>
          <a:xfrm>
            <a:off x="4924939" y="3921534"/>
            <a:ext cx="3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得到</a:t>
            </a:r>
            <a:r>
              <a:rPr lang="en-US" altLang="zh-CN" dirty="0">
                <a:solidFill>
                  <a:srgbClr val="7030A0"/>
                </a:solidFill>
              </a:rPr>
              <a:t>c- -</a:t>
            </a:r>
            <a:r>
              <a:rPr lang="zh-CN" altLang="en-US" dirty="0">
                <a:solidFill>
                  <a:srgbClr val="7030A0"/>
                </a:solidFill>
              </a:rPr>
              <a:t>的后缀表达式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D56930E-B1CC-5411-A938-6CD15EDB73F0}"/>
              </a:ext>
            </a:extLst>
          </p:cNvPr>
          <p:cNvCxnSpPr/>
          <p:nvPr/>
        </p:nvCxnSpPr>
        <p:spPr>
          <a:xfrm flipV="1">
            <a:off x="2362200" y="2136211"/>
            <a:ext cx="635000" cy="44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FCF79E6-671B-6B06-459B-336601A0E693}"/>
              </a:ext>
            </a:extLst>
          </p:cNvPr>
          <p:cNvCxnSpPr>
            <a:cxnSpLocks/>
          </p:cNvCxnSpPr>
          <p:nvPr/>
        </p:nvCxnSpPr>
        <p:spPr>
          <a:xfrm flipH="1" flipV="1">
            <a:off x="2679700" y="4617898"/>
            <a:ext cx="6414027" cy="445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1B12A00-4509-D835-775F-7B3B18F5DA89}"/>
              </a:ext>
            </a:extLst>
          </p:cNvPr>
          <p:cNvSpPr txBox="1"/>
          <p:nvPr/>
        </p:nvSpPr>
        <p:spPr>
          <a:xfrm>
            <a:off x="4554948" y="6340548"/>
            <a:ext cx="304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传递给下一个阶段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3A1EFB61-CBDF-C690-2A5A-0F9C424916DD}"/>
              </a:ext>
            </a:extLst>
          </p:cNvPr>
          <p:cNvSpPr/>
          <p:nvPr/>
        </p:nvSpPr>
        <p:spPr>
          <a:xfrm>
            <a:off x="4328895" y="2084055"/>
            <a:ext cx="3291105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Init_by_rules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(rules)</a:t>
            </a: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返回给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get_fa_c_minus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222E8F7-F151-D417-BDAC-3E39174C5DDD}"/>
              </a:ext>
            </a:extLst>
          </p:cNvPr>
          <p:cNvSpPr/>
          <p:nvPr/>
        </p:nvSpPr>
        <p:spPr>
          <a:xfrm>
            <a:off x="11783877" y="2273300"/>
            <a:ext cx="3291105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fa_2_dfa(fa)</a:t>
            </a: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r>
              <a:rPr lang="zh-CN" altLang="en-US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作为参数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dfa_minimize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" y="2238899"/>
            <a:ext cx="4077053" cy="524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5310" y="4305300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C--</a:t>
            </a:r>
            <a:r>
              <a:rPr lang="zh-CN" altLang="en-US" sz="2800" dirty="0"/>
              <a:t>的</a:t>
            </a:r>
            <a:r>
              <a:rPr lang="en-US" altLang="zh-CN" sz="2800" dirty="0"/>
              <a:t>rules</a:t>
            </a:r>
            <a:endParaRPr lang="zh-CN" altLang="en-US" sz="2800" dirty="0"/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 flipV="1">
            <a:off x="3479800" y="4062045"/>
            <a:ext cx="3187700" cy="50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90350" y="4630385"/>
            <a:ext cx="1447800" cy="9194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217400" y="5765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获得</a:t>
            </a:r>
            <a:r>
              <a:rPr lang="en-US" altLang="zh-CN" sz="2400" b="1" dirty="0">
                <a:solidFill>
                  <a:srgbClr val="7030A0"/>
                </a:solidFill>
              </a:rPr>
              <a:t>C--</a:t>
            </a:r>
            <a:r>
              <a:rPr lang="zh-CN" altLang="en-US" sz="2400" b="1" dirty="0">
                <a:solidFill>
                  <a:srgbClr val="7030A0"/>
                </a:solidFill>
              </a:rPr>
              <a:t>的最小化</a:t>
            </a:r>
            <a:r>
              <a:rPr lang="en-US" altLang="zh-CN" sz="2400" b="1" dirty="0" err="1">
                <a:solidFill>
                  <a:srgbClr val="7030A0"/>
                </a:solidFill>
              </a:rPr>
              <a:t>dfa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853815" y="5660083"/>
            <a:ext cx="2286000" cy="673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4370BF-94BE-F4E4-154A-ED0F3C1A170E}"/>
              </a:ext>
            </a:extLst>
          </p:cNvPr>
          <p:cNvCxnSpPr>
            <a:cxnSpLocks/>
          </p:cNvCxnSpPr>
          <p:nvPr/>
        </p:nvCxnSpPr>
        <p:spPr>
          <a:xfrm>
            <a:off x="4302392" y="2734199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342585-C8C9-9E7B-826C-937F22B2E0F9}"/>
              </a:ext>
            </a:extLst>
          </p:cNvPr>
          <p:cNvSpPr txBox="1"/>
          <p:nvPr/>
        </p:nvSpPr>
        <p:spPr>
          <a:xfrm>
            <a:off x="4973280" y="225690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finite_automation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B38FC66-80BF-212D-8628-C16B9DBA4F06}"/>
              </a:ext>
            </a:extLst>
          </p:cNvPr>
          <p:cNvCxnSpPr/>
          <p:nvPr/>
        </p:nvCxnSpPr>
        <p:spPr>
          <a:xfrm>
            <a:off x="5947944" y="4098774"/>
            <a:ext cx="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B60168-F957-6203-B112-36FC875E3647}"/>
              </a:ext>
            </a:extLst>
          </p:cNvPr>
          <p:cNvCxnSpPr>
            <a:cxnSpLocks/>
          </p:cNvCxnSpPr>
          <p:nvPr/>
        </p:nvCxnSpPr>
        <p:spPr>
          <a:xfrm>
            <a:off x="11757374" y="2923444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358D335-3020-BCFD-5F8D-D0EA909EAB6F}"/>
              </a:ext>
            </a:extLst>
          </p:cNvPr>
          <p:cNvSpPr txBox="1"/>
          <p:nvPr/>
        </p:nvSpPr>
        <p:spPr>
          <a:xfrm>
            <a:off x="11895414" y="2453156"/>
            <a:ext cx="337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Deterministic_finite_automation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81CA539-945F-68C9-1F8E-76CA0D8EE37D}"/>
              </a:ext>
            </a:extLst>
          </p:cNvPr>
          <p:cNvCxnSpPr/>
          <p:nvPr/>
        </p:nvCxnSpPr>
        <p:spPr>
          <a:xfrm>
            <a:off x="13436600" y="4297066"/>
            <a:ext cx="0" cy="86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F530FF-310A-9F97-5D3E-8B0D0AF6D82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995310" y="5765800"/>
            <a:ext cx="10222090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3676A07-1B1A-D733-C446-8621359F839A}"/>
              </a:ext>
            </a:extLst>
          </p:cNvPr>
          <p:cNvSpPr txBox="1"/>
          <p:nvPr/>
        </p:nvSpPr>
        <p:spPr>
          <a:xfrm>
            <a:off x="8776517" y="4305300"/>
            <a:ext cx="163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作为参数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4E5594-1484-C2BA-8742-E901AA60A0DB}"/>
              </a:ext>
            </a:extLst>
          </p:cNvPr>
          <p:cNvSpPr txBox="1"/>
          <p:nvPr/>
        </p:nvSpPr>
        <p:spPr>
          <a:xfrm>
            <a:off x="8458200" y="561048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传递给下一个阶段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140F282-1E6B-706E-070C-A108277431E2}"/>
              </a:ext>
            </a:extLst>
          </p:cNvPr>
          <p:cNvCxnSpPr/>
          <p:nvPr/>
        </p:nvCxnSpPr>
        <p:spPr>
          <a:xfrm flipV="1">
            <a:off x="6832600" y="4305300"/>
            <a:ext cx="6570326" cy="86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5375" y="1819275"/>
            <a:ext cx="11616690" cy="662940"/>
          </a:xfrm>
        </p:spPr>
        <p:txBody>
          <a:bodyPr/>
          <a:lstStyle/>
          <a:p>
            <a:r>
              <a:rPr lang="en-US" sz="3600" dirty="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fa_2_dfa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(NFA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确定化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方法的伪代码</a:t>
            </a:r>
            <a:r>
              <a:rPr lang="zh-CN" altLang="en-US" sz="3600" b="1" dirty="0"/>
              <a:t>：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856664" y="1819275"/>
            <a:ext cx="832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黑体" panose="02010609060101010101" charset="-122"/>
                <a:ea typeface="黑体" panose="02010609060101010101" charset="-122"/>
              </a:rPr>
              <a:t>dfa_minize</a:t>
            </a:r>
            <a:r>
              <a:rPr lang="zh-CN" altLang="en-US" sz="3600" b="1" dirty="0"/>
              <a:t>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DFA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最小化）方法的伪代码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208135" y="3060700"/>
            <a:ext cx="76984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1.根据传入的DFA构造出划分集合(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借助Hopcroft算法实现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，如下所示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split(S)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foreach(character c)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if(c can split s)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split s into T1, ..., Tk</a:t>
            </a:r>
          </a:p>
          <a:p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hopcroft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split all nodes into N, A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while(set is still changes)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split(s)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2.根据划分集合构造最小化DFA</a:t>
            </a:r>
          </a:p>
          <a:p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84895" y="132080"/>
            <a:ext cx="14605" cy="969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79080" y="27940"/>
            <a:ext cx="1626235" cy="536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79080" y="9293225"/>
            <a:ext cx="1626235" cy="536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EE25DCF-7EB5-D4BA-391F-7AC38ABA10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77175" y="4660920"/>
            <a:ext cx="109213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3A96B3-C253-198E-521F-8E53881448A1}"/>
              </a:ext>
            </a:extLst>
          </p:cNvPr>
          <p:cNvSpPr txBox="1"/>
          <p:nvPr/>
        </p:nvSpPr>
        <p:spPr>
          <a:xfrm>
            <a:off x="649606" y="2806700"/>
            <a:ext cx="72967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/>
              <a:t>置 </a:t>
            </a:r>
            <a:r>
              <a:rPr lang="en-US" altLang="zh-CN" sz="2000" dirty="0"/>
              <a:t>DFA M </a:t>
            </a:r>
            <a:r>
              <a:rPr lang="zh-CN" altLang="en-US" sz="2000" dirty="0"/>
              <a:t>中的状态集 </a:t>
            </a:r>
            <a:r>
              <a:rPr lang="en-US" altLang="zh-CN" sz="2000" dirty="0"/>
              <a:t>k' </a:t>
            </a:r>
            <a:r>
              <a:rPr lang="zh-CN" altLang="en-US" sz="2000" dirty="0"/>
              <a:t>和 </a:t>
            </a:r>
            <a:r>
              <a:rPr lang="en-US" altLang="zh-CN" sz="2000" dirty="0"/>
              <a:t>z' </a:t>
            </a:r>
            <a:r>
              <a:rPr lang="zh-CN" altLang="en-US" sz="2000" dirty="0"/>
              <a:t>为 </a:t>
            </a:r>
            <a:r>
              <a:rPr lang="en-US" altLang="zh-CN" sz="2000" dirty="0"/>
              <a:t>$\empty$ </a:t>
            </a:r>
            <a:r>
              <a:rPr lang="zh-CN" altLang="en-US" sz="2000" dirty="0"/>
              <a:t>集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给出 </a:t>
            </a:r>
            <a:r>
              <a:rPr lang="en-US" altLang="zh-CN" sz="2000" dirty="0"/>
              <a:t>M </a:t>
            </a:r>
            <a:r>
              <a:rPr lang="zh-CN" altLang="en-US" sz="2000" dirty="0"/>
              <a:t>的初态 </a:t>
            </a:r>
            <a:r>
              <a:rPr lang="en-US" altLang="zh-CN" sz="2000" dirty="0"/>
              <a:t>$s' = \epsilon - CLOSURE({S})$, </a:t>
            </a:r>
            <a:r>
              <a:rPr lang="zh-CN" altLang="en-US" sz="2000" dirty="0"/>
              <a:t>并把 </a:t>
            </a:r>
            <a:r>
              <a:rPr lang="en-US" altLang="zh-CN" sz="2000" dirty="0"/>
              <a:t>$s'$ </a:t>
            </a:r>
            <a:r>
              <a:rPr lang="zh-CN" altLang="en-US" sz="2000" dirty="0"/>
              <a:t>压入待访问状态栈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对于待访问状态栈</a:t>
            </a:r>
            <a:r>
              <a:rPr lang="en-US" altLang="zh-CN" sz="2000" dirty="0"/>
              <a:t>: </a:t>
            </a:r>
            <a:r>
              <a:rPr lang="zh-CN" altLang="en-US" sz="2000" dirty="0"/>
              <a:t>如果栈不为空</a:t>
            </a:r>
            <a:r>
              <a:rPr lang="en-US" altLang="zh-CN" sz="2000" dirty="0"/>
              <a:t>, </a:t>
            </a:r>
            <a:r>
              <a:rPr lang="zh-CN" altLang="en-US" sz="2000" dirty="0"/>
              <a:t>则推出一个状态 </a:t>
            </a:r>
            <a:r>
              <a:rPr lang="en-US" altLang="zh-CN" sz="2000" dirty="0"/>
              <a:t>$T={q_1,q_2,...,</a:t>
            </a:r>
            <a:r>
              <a:rPr lang="en-US" altLang="zh-CN" sz="2000" dirty="0" err="1"/>
              <a:t>q_n</a:t>
            </a:r>
            <a:r>
              <a:rPr lang="en-US" altLang="zh-CN" sz="2000" dirty="0"/>
              <a:t>}$ , </a:t>
            </a:r>
          </a:p>
          <a:p>
            <a:r>
              <a:rPr lang="en-US" altLang="zh-CN" sz="2000" dirty="0"/>
              <a:t>   1. </a:t>
            </a:r>
            <a:r>
              <a:rPr lang="zh-CN" altLang="en-US" sz="2000" dirty="0"/>
              <a:t>将 </a:t>
            </a:r>
            <a:r>
              <a:rPr lang="en-US" altLang="zh-CN" sz="2000" dirty="0"/>
              <a:t>$T$ </a:t>
            </a:r>
            <a:r>
              <a:rPr lang="zh-CN" altLang="en-US" sz="2000" dirty="0"/>
              <a:t>加入到已访问状态 </a:t>
            </a:r>
            <a:r>
              <a:rPr lang="en-US" altLang="zh-CN" sz="2000" dirty="0"/>
              <a:t>set </a:t>
            </a:r>
            <a:r>
              <a:rPr lang="zh-CN" altLang="en-US" sz="2000" dirty="0"/>
              <a:t>中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2. </a:t>
            </a:r>
            <a:r>
              <a:rPr lang="zh-CN" altLang="en-US" sz="2000" dirty="0"/>
              <a:t>如果 </a:t>
            </a:r>
            <a:r>
              <a:rPr lang="en-US" altLang="zh-CN" sz="2000" dirty="0"/>
              <a:t>$T$ </a:t>
            </a:r>
            <a:r>
              <a:rPr lang="zh-CN" altLang="en-US" sz="2000" dirty="0"/>
              <a:t>含有一个 </a:t>
            </a:r>
            <a:r>
              <a:rPr lang="en-US" altLang="zh-CN" sz="2000" dirty="0"/>
              <a:t>N </a:t>
            </a:r>
            <a:r>
              <a:rPr lang="zh-CN" altLang="en-US" sz="2000" dirty="0"/>
              <a:t>的终态 那么 </a:t>
            </a:r>
            <a:r>
              <a:rPr lang="en-US" altLang="zh-CN" sz="2000" dirty="0"/>
              <a:t>$T$ </a:t>
            </a:r>
            <a:r>
              <a:rPr lang="zh-CN" altLang="en-US" sz="2000" dirty="0"/>
              <a:t>是 </a:t>
            </a:r>
            <a:r>
              <a:rPr lang="en-US" altLang="zh-CN" sz="2000" dirty="0"/>
              <a:t>M </a:t>
            </a:r>
            <a:r>
              <a:rPr lang="zh-CN" altLang="en-US" sz="2000" dirty="0"/>
              <a:t>的终态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3. </a:t>
            </a:r>
            <a:r>
              <a:rPr lang="zh-CN" altLang="en-US" sz="2000" dirty="0"/>
              <a:t>对于每个 </a:t>
            </a:r>
            <a:r>
              <a:rPr lang="en-US" altLang="zh-CN" sz="2000" dirty="0"/>
              <a:t>$a \in letters$</a:t>
            </a:r>
          </a:p>
          <a:p>
            <a:r>
              <a:rPr lang="en-US" altLang="zh-CN" sz="2000" dirty="0"/>
              <a:t>      1. $J =f({q_1,q_2,...,</a:t>
            </a:r>
            <a:r>
              <a:rPr lang="en-US" altLang="zh-CN" sz="2000" dirty="0" err="1"/>
              <a:t>q_n</a:t>
            </a:r>
            <a:r>
              <a:rPr lang="en-US" altLang="zh-CN" sz="2000" dirty="0"/>
              <a:t>},a)=f(q_1,a)\cup f(q_2,a) \cup ... \cup f(</a:t>
            </a:r>
            <a:r>
              <a:rPr lang="en-US" altLang="zh-CN" sz="2000" dirty="0" err="1"/>
              <a:t>q_n,a</a:t>
            </a:r>
            <a:r>
              <a:rPr lang="en-US" altLang="zh-CN" sz="2000" dirty="0"/>
              <a:t>)$</a:t>
            </a:r>
          </a:p>
          <a:p>
            <a:r>
              <a:rPr lang="en-US" altLang="zh-CN" sz="2000" dirty="0"/>
              <a:t>      2. $U = \epsilon - CLOSURE(J)$</a:t>
            </a:r>
          </a:p>
          <a:p>
            <a:r>
              <a:rPr lang="en-US" altLang="zh-CN" sz="2000" dirty="0"/>
              <a:t>      3. </a:t>
            </a:r>
            <a:r>
              <a:rPr lang="zh-CN" altLang="en-US" sz="2000" dirty="0"/>
              <a:t>如果 </a:t>
            </a:r>
            <a:r>
              <a:rPr lang="en-US" altLang="zh-CN" sz="2000" dirty="0"/>
              <a:t>$J$ </a:t>
            </a:r>
            <a:r>
              <a:rPr lang="zh-CN" altLang="en-US" sz="2000" dirty="0"/>
              <a:t>不在已访问</a:t>
            </a:r>
            <a:r>
              <a:rPr lang="en-US" altLang="zh-CN" sz="2000" dirty="0"/>
              <a:t>set</a:t>
            </a:r>
            <a:r>
              <a:rPr lang="zh-CN" altLang="en-US" sz="2000" dirty="0"/>
              <a:t>中 将 </a:t>
            </a:r>
            <a:r>
              <a:rPr lang="en-US" altLang="zh-CN" sz="2000" dirty="0"/>
              <a:t>$J$ </a:t>
            </a:r>
            <a:r>
              <a:rPr lang="zh-CN" altLang="en-US" sz="2000" dirty="0"/>
              <a:t>加入待访问状态栈 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4. </a:t>
            </a:r>
            <a:r>
              <a:rPr lang="zh-CN" altLang="en-US" sz="2000" dirty="0"/>
              <a:t>如果 </a:t>
            </a:r>
            <a:r>
              <a:rPr lang="en-US" altLang="zh-CN" sz="2000" dirty="0"/>
              <a:t>$U$ </a:t>
            </a:r>
            <a:r>
              <a:rPr lang="zh-CN" altLang="en-US" sz="2000" dirty="0"/>
              <a:t>不在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重复步骤</a:t>
            </a:r>
            <a:r>
              <a:rPr lang="en-US" altLang="zh-CN" sz="2000" dirty="0"/>
              <a:t>4</a:t>
            </a:r>
            <a:r>
              <a:rPr lang="zh-CN" altLang="en-US" sz="2000" dirty="0"/>
              <a:t>，直到栈为空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FBDBA1-4896-9B5C-B678-EFDC988016AE}"/>
              </a:ext>
            </a:extLst>
          </p:cNvPr>
          <p:cNvSpPr/>
          <p:nvPr/>
        </p:nvSpPr>
        <p:spPr>
          <a:xfrm>
            <a:off x="6299164" y="4640091"/>
            <a:ext cx="5557052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get_token_list_by_content_dfa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DFA,list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[str])</a:t>
            </a: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get_token_list_by_line_dfa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DFA,str</a:t>
            </a:r>
            <a:r>
              <a:rPr lang="en-US" altLang="zh-CN" dirty="0">
                <a:solidFill>
                  <a:srgbClr val="19191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" y="3602355"/>
            <a:ext cx="4077053" cy="5245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1196" y="6967855"/>
            <a:ext cx="2953984" cy="990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6880" y="6598523"/>
            <a:ext cx="178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C--</a:t>
            </a:r>
            <a:r>
              <a:rPr lang="zh-CN" altLang="en-US" sz="2400" b="1" dirty="0"/>
              <a:t>最小</a:t>
            </a:r>
            <a:r>
              <a:rPr lang="en-US" altLang="zh-CN" sz="2400" b="1" dirty="0"/>
              <a:t>DFA</a:t>
            </a:r>
            <a:endParaRPr lang="zh-CN" altLang="en-US" sz="2400" b="1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 flipV="1">
            <a:off x="3256280" y="6010800"/>
            <a:ext cx="6941820" cy="7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856216" y="6967855"/>
            <a:ext cx="248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str</a:t>
            </a:r>
            <a:r>
              <a:rPr lang="zh-CN" altLang="en-US" sz="2000" dirty="0">
                <a:solidFill>
                  <a:srgbClr val="7030A0"/>
                </a:solidFill>
              </a:rPr>
              <a:t>：储存对一行代码识别得到的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6216" y="5586437"/>
            <a:ext cx="310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List[str]</a:t>
            </a:r>
            <a:r>
              <a:rPr lang="zh-CN" altLang="en-US" sz="2000" dirty="0">
                <a:solidFill>
                  <a:srgbClr val="7030A0"/>
                </a:solidFill>
              </a:rPr>
              <a:t>：储存对一整个文件识别得到的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3345180" y="6878955"/>
            <a:ext cx="6852920" cy="38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717925" y="147955"/>
            <a:ext cx="12236450" cy="3067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本部分实现思路为：按行读入字符串，对于每行字符串进行处理得到词并构造成Token加入List后，将每行得到的List合并，对于字符串的处理如下：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如果pre指针没有指向字符串的末尾，循环执行如下的分析：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1. 如果读入的字符是//，则代表注释，不对之后的内容进行分析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2. 如果读入的字符是' ' 、 '\r' 、'\t'等此类在程序中经常出现作为格式但无实际意义的字符，跳过此次分析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3. 如果此次读入的字符与当前状态所组成的key在dict中有value，那么不断迭代状态和字符，直至不再满足识别条件，并将这个词加入res中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1789F6-34EA-6F5D-B54A-323FBE037A2E}"/>
              </a:ext>
            </a:extLst>
          </p:cNvPr>
          <p:cNvCxnSpPr>
            <a:cxnSpLocks/>
          </p:cNvCxnSpPr>
          <p:nvPr/>
        </p:nvCxnSpPr>
        <p:spPr>
          <a:xfrm>
            <a:off x="6272661" y="5290235"/>
            <a:ext cx="5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EE08489-145D-8C03-8B20-D596D6E23FA8}"/>
              </a:ext>
            </a:extLst>
          </p:cNvPr>
          <p:cNvSpPr txBox="1"/>
          <p:nvPr/>
        </p:nvSpPr>
        <p:spPr>
          <a:xfrm>
            <a:off x="7672569" y="477142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lexical_analysis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B6FD10-AAD1-84F6-22D1-81264B062080}"/>
              </a:ext>
            </a:extLst>
          </p:cNvPr>
          <p:cNvCxnSpPr/>
          <p:nvPr/>
        </p:nvCxnSpPr>
        <p:spPr>
          <a:xfrm>
            <a:off x="8846316" y="6158391"/>
            <a:ext cx="0" cy="88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be986ba-8b22-448a-a216-a3e447684b73"/>
  <p:tag name="COMMONDATA" val="eyJoZGlkIjoiMDUwYjU5OWYwNGM1MWY0YzhjOTkwZWQ1NmUyNGZmY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66,&quot;width&quot;:422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1543</Words>
  <Application>Microsoft Office PowerPoint</Application>
  <PresentationFormat>自定义</PresentationFormat>
  <Paragraphs>283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等线</vt:lpstr>
      <vt:lpstr>仿宋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fa_2_dfa(NFA确定化)方法的伪代码：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输出结果:</vt:lpstr>
      <vt:lpstr>PowerPoint 演示文稿</vt:lpstr>
      <vt:lpstr>PowerPoint 演示文稿</vt:lpstr>
      <vt:lpstr>PowerPoint 演示文稿</vt:lpstr>
      <vt:lpstr>PowerPoint 演示文稿</vt:lpstr>
      <vt:lpstr>可视化代码：</vt:lpstr>
      <vt:lpstr>可视化结果：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方 景亿</cp:lastModifiedBy>
  <cp:revision>23</cp:revision>
  <dcterms:created xsi:type="dcterms:W3CDTF">2022-11-04T05:38:00Z</dcterms:created>
  <dcterms:modified xsi:type="dcterms:W3CDTF">2022-11-12T08:56:36Z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404A986E9FF54CCB96A1A207559001CB</vt:lpwstr>
  </property>
  <property fmtid="{D5CDD505-2E9C-101B-9397-08002B2CF9AE}" pid="3" name="KSOProductBuildVer">
    <vt:lpwstr>2052-11.1.0.12763</vt:lpwstr>
  </property>
</Properties>
</file>