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1256" r:id="rId2"/>
    <p:sldId id="798" r:id="rId3"/>
    <p:sldId id="1257" r:id="rId4"/>
    <p:sldId id="1269" r:id="rId5"/>
    <p:sldId id="1270" r:id="rId6"/>
    <p:sldId id="1271" r:id="rId7"/>
    <p:sldId id="1272" r:id="rId8"/>
    <p:sldId id="1273" r:id="rId9"/>
    <p:sldId id="1274" r:id="rId10"/>
    <p:sldId id="1277" r:id="rId11"/>
    <p:sldId id="1276" r:id="rId12"/>
    <p:sldId id="1278" r:id="rId13"/>
    <p:sldId id="1279" r:id="rId14"/>
    <p:sldId id="1280" r:id="rId15"/>
    <p:sldId id="1281" r:id="rId16"/>
    <p:sldId id="1282" r:id="rId17"/>
    <p:sldId id="1283" r:id="rId18"/>
    <p:sldId id="1284" r:id="rId19"/>
    <p:sldId id="1285" r:id="rId20"/>
    <p:sldId id="1286" r:id="rId21"/>
    <p:sldId id="1287" r:id="rId22"/>
    <p:sldId id="1288" r:id="rId23"/>
    <p:sldId id="1289" r:id="rId24"/>
    <p:sldId id="1290" r:id="rId25"/>
    <p:sldId id="1291" r:id="rId26"/>
    <p:sldId id="1292" r:id="rId27"/>
    <p:sldId id="1293" r:id="rId28"/>
    <p:sldId id="1294" r:id="rId29"/>
    <p:sldId id="1295" r:id="rId30"/>
    <p:sldId id="1296" r:id="rId31"/>
    <p:sldId id="1297" r:id="rId32"/>
    <p:sldId id="1298" r:id="rId33"/>
    <p:sldId id="1299" r:id="rId34"/>
    <p:sldId id="1318" r:id="rId35"/>
    <p:sldId id="1300" r:id="rId36"/>
    <p:sldId id="1301" r:id="rId37"/>
    <p:sldId id="1302" r:id="rId38"/>
    <p:sldId id="1303" r:id="rId39"/>
    <p:sldId id="1304" r:id="rId40"/>
    <p:sldId id="1305" r:id="rId41"/>
    <p:sldId id="1306" r:id="rId42"/>
    <p:sldId id="1307" r:id="rId43"/>
    <p:sldId id="1308" r:id="rId44"/>
    <p:sldId id="1309" r:id="rId45"/>
    <p:sldId id="1310" r:id="rId46"/>
    <p:sldId id="1311" r:id="rId47"/>
    <p:sldId id="1312" r:id="rId48"/>
    <p:sldId id="1313" r:id="rId49"/>
    <p:sldId id="1314" r:id="rId50"/>
    <p:sldId id="1315" r:id="rId51"/>
    <p:sldId id="1316" r:id="rId52"/>
    <p:sldId id="1317" r:id="rId53"/>
  </p:sldIdLst>
  <p:sldSz cx="9904413" cy="6858000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2BFE7B-58E8-4E3A-8F29-2C5499563723}">
          <p14:sldIdLst>
            <p14:sldId id="1256"/>
            <p14:sldId id="798"/>
            <p14:sldId id="1257"/>
            <p14:sldId id="1269"/>
            <p14:sldId id="1270"/>
            <p14:sldId id="1271"/>
            <p14:sldId id="1272"/>
            <p14:sldId id="1273"/>
            <p14:sldId id="1274"/>
            <p14:sldId id="1277"/>
            <p14:sldId id="1276"/>
            <p14:sldId id="1278"/>
            <p14:sldId id="1279"/>
            <p14:sldId id="1280"/>
            <p14:sldId id="1281"/>
            <p14:sldId id="1282"/>
            <p14:sldId id="1283"/>
            <p14:sldId id="1284"/>
            <p14:sldId id="1285"/>
            <p14:sldId id="1286"/>
            <p14:sldId id="1287"/>
            <p14:sldId id="1288"/>
            <p14:sldId id="1289"/>
            <p14:sldId id="1290"/>
            <p14:sldId id="1291"/>
            <p14:sldId id="1292"/>
            <p14:sldId id="1293"/>
            <p14:sldId id="1294"/>
            <p14:sldId id="1295"/>
            <p14:sldId id="1296"/>
            <p14:sldId id="1297"/>
            <p14:sldId id="1298"/>
            <p14:sldId id="1299"/>
            <p14:sldId id="1318"/>
            <p14:sldId id="1300"/>
            <p14:sldId id="1301"/>
            <p14:sldId id="1302"/>
            <p14:sldId id="1303"/>
            <p14:sldId id="1304"/>
            <p14:sldId id="1305"/>
            <p14:sldId id="1306"/>
            <p14:sldId id="1307"/>
            <p14:sldId id="1308"/>
            <p14:sldId id="1309"/>
            <p14:sldId id="1310"/>
            <p14:sldId id="1311"/>
            <p14:sldId id="1312"/>
            <p14:sldId id="1313"/>
            <p14:sldId id="1314"/>
            <p14:sldId id="1315"/>
            <p14:sldId id="1316"/>
            <p14:sldId id="1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FF1"/>
    <a:srgbClr val="2015F7"/>
    <a:srgbClr val="190EFE"/>
    <a:srgbClr val="FF0000"/>
    <a:srgbClr val="0000FF"/>
    <a:srgbClr val="5B53FF"/>
    <a:srgbClr val="070DBE"/>
    <a:srgbClr val="000066"/>
    <a:srgbClr val="0033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15" autoAdjust="0"/>
    <p:restoredTop sz="92065" autoAdjust="0"/>
  </p:normalViewPr>
  <p:slideViewPr>
    <p:cSldViewPr>
      <p:cViewPr varScale="1">
        <p:scale>
          <a:sx n="79" d="100"/>
          <a:sy n="79" d="100"/>
        </p:scale>
        <p:origin x="1790" y="82"/>
      </p:cViewPr>
      <p:guideLst>
        <p:guide orient="horz" pos="1026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260" y="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5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5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C859CE8-1BBC-4B74-8DAA-93E25C6CE95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4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78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73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2" y="3228896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78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78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8F3C529-5DEF-4997-855D-C747901B7FC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5581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3C529-5DEF-4997-855D-C747901B7FC8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733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3C529-5DEF-4997-855D-C747901B7FC8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79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3C529-5DEF-4997-855D-C747901B7FC8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533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175B-C7B2-434D-B0AE-20990AF8D57A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2FCC-4765-40D9-9739-05BF0079819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-1" y="0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CEE2-1B0E-41FE-B278-0F5D2AB6F71C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15A-4F1B-439E-B9F8-B097833DF58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0699" y="274639"/>
            <a:ext cx="222849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221" y="274639"/>
            <a:ext cx="652040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B419-5837-4087-B552-D017EDD565E8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F0-A5F3-44F0-89B5-D88F8CC93F0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94A8-F264-4C6B-8560-CA7B181F6657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B297-AAB6-4EB9-BE4F-B66828917C85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3249" y="1772816"/>
            <a:ext cx="9904413" cy="3744416"/>
          </a:xfrm>
          <a:prstGeom prst="rect">
            <a:avLst/>
          </a:prstGeom>
          <a:gradFill flip="none" rotWithShape="1">
            <a:gsLst>
              <a:gs pos="0">
                <a:srgbClr val="090FF1"/>
              </a:gs>
              <a:gs pos="50000">
                <a:srgbClr val="190EFE"/>
              </a:gs>
              <a:gs pos="100000">
                <a:srgbClr val="5B53FF"/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03AA-CFD9-4558-83E5-1CE7D74A1DAB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9AA2-D632-479F-A5FC-F9C62C7A9BA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21" y="1600201"/>
            <a:ext cx="43744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743" y="1600201"/>
            <a:ext cx="43744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9C9-517B-49D8-BB50-E676A087DABB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ABFD-1A2A-4820-B53B-7E3607254DA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80A9-2230-4303-B524-C6B4DF9ED900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FF5E-C7C5-4799-A03D-AFE4AB32CDD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FD6-4EE3-49AD-8B9F-B34B80FCC294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B726-0573-433A-BF73-B55ED184BE4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5D9B-242A-4112-B586-741CD7F32473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AFBC-828A-4AD7-B39B-D0537167CBA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2-6B16-42E4-90CF-023C8EDD020C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B76E-EF99-4ABC-8A81-73BF14123E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D52-4037-4249-B145-B9928C06B932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F44-930C-4C15-98AD-4DCE2F82F44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0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FF00-D68C-4037-8358-542443900FAB}" type="datetime1">
              <a:rPr lang="ko-KR" altLang="en-US" smtClean="0"/>
              <a:pPr/>
              <a:t>2023-01-25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1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AFBC-828A-4AD7-B39B-D0537167CBA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785331" y="6324600"/>
            <a:ext cx="2063419" cy="457200"/>
          </a:xfrm>
          <a:noFill/>
        </p:spPr>
        <p:txBody>
          <a:bodyPr anchor="b"/>
          <a:lstStyle/>
          <a:p>
            <a:pPr>
              <a:defRPr/>
            </a:pPr>
            <a:fld id="{019955CB-3A5F-41E4-BB53-8926224792CE}" type="slidenum">
              <a:rPr lang="en-US" altLang="ko-KR" smtClean="0">
                <a:latin typeface="뫼비우스 Regular" pitchFamily="2" charset="-127"/>
                <a:ea typeface="뫼비우스 Regular" pitchFamily="2" charset="-127"/>
              </a:rPr>
              <a:pPr>
                <a:defRPr/>
              </a:pPr>
              <a:t>1</a:t>
            </a:fld>
            <a:endParaRPr lang="en-US" altLang="ko-KR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24D7803-151C-2347-A406-B34E7B713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830" y="2204864"/>
            <a:ext cx="6637915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3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기반 인사이트 도출을 </a:t>
            </a:r>
            <a:endParaRPr lang="en-US" altLang="ko-KR" sz="36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3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위한 데이터 시각화</a:t>
            </a:r>
            <a:endParaRPr lang="en-US" altLang="ko-KR" sz="36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37AE092C-48B3-1C4F-8655-E79E40C9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615" y="4005064"/>
            <a:ext cx="5447427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2023.  3 </a:t>
            </a:r>
          </a:p>
          <a:p>
            <a:pPr>
              <a:spcBef>
                <a:spcPct val="50000"/>
              </a:spcBef>
            </a:pPr>
            <a:r>
              <a:rPr lang="ko-KR" altLang="en-US" sz="1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대진대학교 </a:t>
            </a:r>
            <a:r>
              <a:rPr lang="en-US" altLang="ko-KR" sz="1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</a:t>
            </a:r>
            <a:r>
              <a:rPr lang="ko-KR" altLang="en-US" sz="1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빅데이터전공 서혜선교수</a:t>
            </a:r>
            <a:endParaRPr lang="en-US" altLang="ko-KR" sz="14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b="1" u="sng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jako403@daejin. ac. kr</a:t>
            </a:r>
          </a:p>
          <a:p>
            <a:pPr>
              <a:spcBef>
                <a:spcPct val="50000"/>
              </a:spcBef>
            </a:pPr>
            <a:endParaRPr lang="en-US" altLang="ko-KR" sz="14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7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785331" y="6324600"/>
            <a:ext cx="2063419" cy="457200"/>
          </a:xfrm>
          <a:noFill/>
        </p:spPr>
        <p:txBody>
          <a:bodyPr anchor="b"/>
          <a:lstStyle/>
          <a:p>
            <a:pPr>
              <a:defRPr/>
            </a:pPr>
            <a:fld id="{019955CB-3A5F-41E4-BB53-8926224792CE}" type="slidenum">
              <a:rPr lang="en-US" altLang="ko-KR" smtClean="0">
                <a:latin typeface="뫼비우스 Regular" pitchFamily="2" charset="-127"/>
                <a:ea typeface="뫼비우스 Regular" pitchFamily="2" charset="-127"/>
              </a:rPr>
              <a:pPr>
                <a:defRPr/>
              </a:pPr>
              <a:t>10</a:t>
            </a:fld>
            <a:endParaRPr lang="en-US" altLang="ko-KR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black">
          <a:xfrm>
            <a:off x="1555957" y="3437622"/>
            <a:ext cx="6708617" cy="46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시각화</a:t>
            </a:r>
            <a:r>
              <a:rPr lang="ko-KR" altLang="en-US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09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>
                <a:solidFill>
                  <a:schemeClr val="bg1"/>
                </a:solidFill>
                <a:latin typeface="+mn-ea"/>
                <a:ea typeface="+mn-ea"/>
              </a:rPr>
              <a:t>흡연 상태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62FA87-EA0C-95A5-E2A6-1917E626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73432" cy="514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B4E27E-BDDD-EC81-1A0B-01CC29B0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66" y="2132856"/>
            <a:ext cx="4320480" cy="45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1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신장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B703EF-BBC9-9413-1D5B-3C479857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30590" cy="438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3C36AA-966A-7181-428B-65D84D10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1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흡연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상태별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신장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(boxplot)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8B4391-246C-E1D1-AE79-3A045521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44853" cy="838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C6CEC5-5165-58E6-6E6B-BC0CD7E7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98" y="2405998"/>
            <a:ext cx="4104456" cy="43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2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흡연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상태별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신장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(hist)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8D86B-EBE7-DEAB-1F0E-7218135C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21064" cy="476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57FA10-06D6-A7B3-0235-9D24FA509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체중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5B361-C124-3776-3C58-249B76EB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73432" cy="476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297F29-2BBC-9922-B3E3-C31BF901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흡연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상태별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체중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(boxplot)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8A3EB-9FAB-2EBC-5C6A-1EFDA130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487695" cy="847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1EAD48-F65B-AB68-C83B-A95F5A6C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00" y="2404800"/>
            <a:ext cx="4107600" cy="43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4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흡연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상태별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체중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(hist)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BCF835-E7D2-98C9-F881-18393DEA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30590" cy="447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67CE6F-1170-A0A7-8DF1-45BFFCDE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6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신장과 체중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(smooth)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217B3-F0A1-740A-AC1D-FF27CBC2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30590" cy="495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D12B79-8018-DD5A-685B-708023D5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6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흡연 상태에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따른 신장과 체중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8C91D-580B-64EB-9AA4-276B12A6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44853" cy="428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69FE3F-D9BE-6761-BD09-2D8AE901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66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785331" y="6324600"/>
            <a:ext cx="2063419" cy="457200"/>
          </a:xfrm>
          <a:noFill/>
        </p:spPr>
        <p:txBody>
          <a:bodyPr anchor="b"/>
          <a:lstStyle/>
          <a:p>
            <a:pPr>
              <a:defRPr/>
            </a:pPr>
            <a:fld id="{019955CB-3A5F-41E4-BB53-8926224792CE}" type="slidenum">
              <a:rPr lang="en-US" altLang="ko-KR" smtClean="0">
                <a:latin typeface="뫼비우스 Regular" pitchFamily="2" charset="-127"/>
                <a:ea typeface="뫼비우스 Regular" pitchFamily="2" charset="-127"/>
              </a:rPr>
              <a:pPr>
                <a:defRPr/>
              </a:pPr>
              <a:t>2</a:t>
            </a:fld>
            <a:endParaRPr lang="en-US" altLang="ko-KR" dirty="0"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black">
          <a:xfrm>
            <a:off x="1555957" y="2883624"/>
            <a:ext cx="6708617" cy="157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개요 및 소개</a:t>
            </a:r>
            <a:endParaRPr lang="en-US" altLang="ko-KR" sz="2400" b="1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정제</a:t>
            </a:r>
            <a:endParaRPr lang="en-US" altLang="ko-KR" sz="2400" b="1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시각화</a:t>
            </a:r>
            <a:r>
              <a:rPr lang="ko-KR" altLang="en-US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2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체질량지수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D163C-E35D-5B70-FC72-B7204F4E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82958" cy="447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1409FE-2C2A-A684-BA51-9E985DA24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1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흡연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상태별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체질량지수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(boxplot)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297018-22E8-3B99-4500-ADD23655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92485" cy="876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36E7E0-572C-B400-13FB-C2C4F60E6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00" y="2404800"/>
            <a:ext cx="4105802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3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흡연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상태별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체질량지수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(hist)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1C999-2D4A-8A4A-C5C9-069DF7C3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38" y="1436400"/>
            <a:ext cx="7611537" cy="466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10891C-C680-E4BA-A143-B443C857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6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허리둘레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F24C68-4549-C935-710C-E35584A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63906" cy="457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58044-6C12-D1E2-98DC-AB6B8EE1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71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흡연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상태별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허리둘레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(boxplot)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3B12FF-BB86-840D-C6B1-71225DFD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02011" cy="809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2D9147-6B4D-6044-28A5-8EEB0661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00" y="2404800"/>
            <a:ext cx="4105803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흡연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상태별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허리둘레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(hist)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046F06-BD3B-8D01-4701-533AFA5F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73432" cy="466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2E2C59-B67C-7F3B-92A1-1CB42411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63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시력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좌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A623B-33D5-E2E5-7656-60DE451E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02011" cy="504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3CEA72-7EF9-A66F-33A4-693FE95C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9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시력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우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8E08E-40CD-EB68-6AF9-7782E91B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40116" cy="438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F20399-BE9D-97C3-7CD9-3FEC51DF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시력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BE800-3D26-9E94-4014-83DCFAA3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59169" cy="457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BCD4C3-5F70-A6F5-F5B1-82166BC7A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00" y="2134800"/>
            <a:ext cx="4320000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26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청력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좌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D71A1-45AD-8019-A290-AE239EA42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89556" y="2232686"/>
            <a:ext cx="5525300" cy="40736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9EE45-7BC6-4E6D-B95B-4C02A9D9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90" y="1700808"/>
            <a:ext cx="757343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8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개요 및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6B4FE-2B9F-F975-A06C-9A1A81201BC5}"/>
              </a:ext>
            </a:extLst>
          </p:cNvPr>
          <p:cNvSpPr txBox="1"/>
          <p:nvPr/>
        </p:nvSpPr>
        <p:spPr>
          <a:xfrm>
            <a:off x="667730" y="1247433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■ 데이터 소개</a:t>
            </a:r>
            <a:endParaRPr lang="en-US" altLang="ko-KR" dirty="0">
              <a:latin typeface="+mn-ea"/>
              <a:ea typeface="+mn-ea"/>
            </a:endParaRPr>
          </a:p>
          <a:p>
            <a:pPr marL="72000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nsc2_edu_g1e. txt</a:t>
            </a:r>
            <a:r>
              <a:rPr lang="ko-KR" altLang="en-US" dirty="0">
                <a:latin typeface="+mn-ea"/>
                <a:ea typeface="+mn-ea"/>
              </a:rPr>
              <a:t>는 </a:t>
            </a:r>
            <a:r>
              <a:rPr lang="ko-KR" altLang="en-US" kern="0" spc="-2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일반건강검진내역이 있는 </a:t>
            </a:r>
            <a:r>
              <a:rPr lang="en-US" altLang="ko-KR" kern="0" spc="-2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2496</a:t>
            </a:r>
            <a:r>
              <a:rPr lang="ko-KR" altLang="en-US" kern="0" spc="-2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명의 </a:t>
            </a:r>
            <a:r>
              <a:rPr lang="ko-KR" altLang="en-US" dirty="0">
                <a:latin typeface="+mn-ea"/>
                <a:ea typeface="+mn-ea"/>
              </a:rPr>
              <a:t>데이터임</a:t>
            </a:r>
            <a:endParaRPr lang="en-US" altLang="ko-KR" dirty="0">
              <a:latin typeface="+mn-ea"/>
              <a:ea typeface="+mn-ea"/>
            </a:endParaRPr>
          </a:p>
          <a:p>
            <a:pPr marL="72000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82</a:t>
            </a:r>
            <a:r>
              <a:rPr lang="ko-KR" altLang="en-US" dirty="0">
                <a:latin typeface="+mn-ea"/>
                <a:ea typeface="+mn-ea"/>
              </a:rPr>
              <a:t>개의 변수들로 구성됨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EXMD_BZ_YYYY : </a:t>
            </a:r>
            <a:r>
              <a:rPr lang="ko-KR" altLang="en-US" dirty="0">
                <a:latin typeface="+mn-ea"/>
                <a:ea typeface="+mn-ea"/>
              </a:rPr>
              <a:t>검진 년도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RN_INDI : </a:t>
            </a:r>
            <a:r>
              <a:rPr lang="ko-KR" altLang="en-US" dirty="0">
                <a:latin typeface="+mn-ea"/>
                <a:ea typeface="+mn-ea"/>
              </a:rPr>
              <a:t>개인고유번호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HME_YYYYMM : </a:t>
            </a:r>
            <a:r>
              <a:rPr lang="ko-KR" altLang="en-US" dirty="0">
                <a:latin typeface="+mn-ea"/>
                <a:ea typeface="+mn-ea"/>
              </a:rPr>
              <a:t>검진 연월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Q_PHX1_DZ_V0208 : </a:t>
            </a:r>
            <a:r>
              <a:rPr lang="ko-KR" altLang="en-US" dirty="0">
                <a:latin typeface="+mn-ea"/>
                <a:ea typeface="+mn-ea"/>
              </a:rPr>
              <a:t>과거병력코드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Q_PHX1_YR : </a:t>
            </a:r>
            <a:r>
              <a:rPr lang="ko-KR" altLang="en-US" dirty="0">
                <a:latin typeface="+mn-ea"/>
                <a:ea typeface="+mn-ea"/>
              </a:rPr>
              <a:t>과거질환 발생 년도</a:t>
            </a:r>
            <a:r>
              <a:rPr lang="en-US" altLang="ko-KR" dirty="0">
                <a:latin typeface="+mn-ea"/>
                <a:ea typeface="+mn-ea"/>
              </a:rPr>
              <a:t>1</a:t>
            </a: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Q_PHX1_CR : </a:t>
            </a:r>
            <a:r>
              <a:rPr lang="ko-KR" altLang="en-US" dirty="0">
                <a:latin typeface="+mn-ea"/>
                <a:ea typeface="+mn-ea"/>
              </a:rPr>
              <a:t>과거질환 완치유무</a:t>
            </a:r>
            <a:r>
              <a:rPr lang="en-US" altLang="ko-KR" dirty="0">
                <a:latin typeface="+mn-ea"/>
                <a:ea typeface="+mn-ea"/>
              </a:rPr>
              <a:t>1</a:t>
            </a: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Q_PHX2_DZ_V0208 : </a:t>
            </a:r>
            <a:r>
              <a:rPr lang="ko-KR" altLang="en-US" dirty="0">
                <a:latin typeface="+mn-ea"/>
                <a:ea typeface="+mn-ea"/>
              </a:rPr>
              <a:t>과거병력코드</a:t>
            </a:r>
            <a:r>
              <a:rPr lang="en-US" altLang="ko-KR" dirty="0">
                <a:latin typeface="+mn-ea"/>
                <a:ea typeface="+mn-ea"/>
              </a:rPr>
              <a:t>2</a:t>
            </a: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Q_PHX2_YR : </a:t>
            </a:r>
            <a:r>
              <a:rPr lang="ko-KR" altLang="en-US" dirty="0">
                <a:latin typeface="+mn-ea"/>
                <a:ea typeface="+mn-ea"/>
              </a:rPr>
              <a:t>과거질환 발생 년도</a:t>
            </a:r>
            <a:r>
              <a:rPr lang="en-US" altLang="ko-KR" dirty="0">
                <a:latin typeface="+mn-ea"/>
                <a:ea typeface="+mn-ea"/>
              </a:rPr>
              <a:t>2</a:t>
            </a: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Q_PHX2_CR : </a:t>
            </a:r>
            <a:r>
              <a:rPr lang="ko-KR" altLang="en-US" dirty="0">
                <a:latin typeface="+mn-ea"/>
                <a:ea typeface="+mn-ea"/>
              </a:rPr>
              <a:t>과거질환 완치유무</a:t>
            </a:r>
            <a:r>
              <a:rPr lang="en-US" altLang="ko-KR" dirty="0">
                <a:latin typeface="+mn-ea"/>
                <a:ea typeface="+mn-ea"/>
              </a:rPr>
              <a:t>2</a:t>
            </a: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Q_PHX3_DZ_V0208 : </a:t>
            </a:r>
            <a:r>
              <a:rPr lang="ko-KR" altLang="en-US" dirty="0">
                <a:latin typeface="+mn-ea"/>
                <a:ea typeface="+mn-ea"/>
              </a:rPr>
              <a:t>과거 병력코드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Q_PHX3_YR : </a:t>
            </a:r>
            <a:r>
              <a:rPr lang="ko-KR" altLang="en-US" dirty="0">
                <a:latin typeface="+mn-ea"/>
                <a:ea typeface="+mn-ea"/>
              </a:rPr>
              <a:t>과거질환 발생 년도</a:t>
            </a:r>
            <a:r>
              <a:rPr lang="en-US" altLang="ko-KR" dirty="0">
                <a:latin typeface="+mn-ea"/>
                <a:ea typeface="+mn-ea"/>
              </a:rPr>
              <a:t>3</a:t>
            </a: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Q_PHX3_CR : </a:t>
            </a:r>
            <a:r>
              <a:rPr lang="ko-KR" altLang="en-US" dirty="0">
                <a:latin typeface="+mn-ea"/>
                <a:ea typeface="+mn-ea"/>
              </a:rPr>
              <a:t>과거질환 완치유무</a:t>
            </a:r>
            <a:r>
              <a:rPr lang="en-US" altLang="ko-KR" dirty="0">
                <a:latin typeface="+mn-ea"/>
                <a:ea typeface="+mn-ea"/>
              </a:rPr>
              <a:t>3</a:t>
            </a: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Q_FHX_LVDZ : </a:t>
            </a:r>
            <a:r>
              <a:rPr lang="ko-KR" altLang="en-US" dirty="0">
                <a:latin typeface="+mn-ea"/>
                <a:ea typeface="+mn-ea"/>
              </a:rPr>
              <a:t>간장질환 유무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가족력</a:t>
            </a:r>
            <a:r>
              <a:rPr lang="en-US" altLang="ko-KR" dirty="0">
                <a:latin typeface="+mn-ea"/>
                <a:ea typeface="+mn-ea"/>
              </a:rPr>
              <a:t>), 1(</a:t>
            </a:r>
            <a:r>
              <a:rPr lang="ko-KR" altLang="en-US" dirty="0">
                <a:latin typeface="+mn-ea"/>
                <a:ea typeface="+mn-ea"/>
              </a:rPr>
              <a:t>없음</a:t>
            </a:r>
            <a:r>
              <a:rPr lang="en-US" altLang="ko-KR" dirty="0">
                <a:latin typeface="+mn-ea"/>
                <a:ea typeface="+mn-ea"/>
              </a:rPr>
              <a:t>), 2(</a:t>
            </a:r>
            <a:r>
              <a:rPr lang="ko-KR" altLang="en-US" dirty="0">
                <a:latin typeface="+mn-ea"/>
                <a:ea typeface="+mn-ea"/>
              </a:rPr>
              <a:t>있음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Q_FHX_HTN : </a:t>
            </a:r>
            <a:r>
              <a:rPr lang="ko-KR" altLang="en-US" dirty="0">
                <a:latin typeface="+mn-ea"/>
                <a:ea typeface="+mn-ea"/>
              </a:rPr>
              <a:t>고혈압 유무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가족력</a:t>
            </a:r>
            <a:r>
              <a:rPr lang="en-US" altLang="ko-KR" dirty="0">
                <a:latin typeface="+mn-ea"/>
                <a:ea typeface="+mn-ea"/>
              </a:rPr>
              <a:t>) , 1(</a:t>
            </a:r>
            <a:r>
              <a:rPr lang="ko-KR" altLang="en-US" dirty="0">
                <a:latin typeface="+mn-ea"/>
                <a:ea typeface="+mn-ea"/>
              </a:rPr>
              <a:t>없음</a:t>
            </a:r>
            <a:r>
              <a:rPr lang="en-US" altLang="ko-KR" dirty="0">
                <a:latin typeface="+mn-ea"/>
                <a:ea typeface="+mn-ea"/>
              </a:rPr>
              <a:t>), 2(</a:t>
            </a:r>
            <a:r>
              <a:rPr lang="ko-KR" altLang="en-US" dirty="0">
                <a:latin typeface="+mn-ea"/>
                <a:ea typeface="+mn-ea"/>
              </a:rPr>
              <a:t>있음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Q_FHX_STK : </a:t>
            </a:r>
            <a:r>
              <a:rPr lang="ko-KR" altLang="en-US" dirty="0">
                <a:latin typeface="+mn-ea"/>
                <a:ea typeface="+mn-ea"/>
              </a:rPr>
              <a:t>뇌졸중 유무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가족력</a:t>
            </a:r>
            <a:r>
              <a:rPr lang="en-US" altLang="ko-KR" dirty="0">
                <a:latin typeface="+mn-ea"/>
                <a:ea typeface="+mn-ea"/>
              </a:rPr>
              <a:t>) , 1(</a:t>
            </a:r>
            <a:r>
              <a:rPr lang="ko-KR" altLang="en-US" dirty="0">
                <a:latin typeface="+mn-ea"/>
                <a:ea typeface="+mn-ea"/>
              </a:rPr>
              <a:t>없음</a:t>
            </a:r>
            <a:r>
              <a:rPr lang="en-US" altLang="ko-KR" dirty="0">
                <a:latin typeface="+mn-ea"/>
                <a:ea typeface="+mn-ea"/>
              </a:rPr>
              <a:t>), 2(</a:t>
            </a:r>
            <a:r>
              <a:rPr lang="ko-KR" altLang="en-US" dirty="0">
                <a:latin typeface="+mn-ea"/>
                <a:ea typeface="+mn-ea"/>
              </a:rPr>
              <a:t>있음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  <a:ea typeface="+mn-ea"/>
              </a:rPr>
              <a:t> Q_FHX_HTDZ : </a:t>
            </a:r>
            <a:r>
              <a:rPr lang="ko-KR" altLang="en-US" dirty="0">
                <a:latin typeface="+mn-ea"/>
                <a:ea typeface="+mn-ea"/>
              </a:rPr>
              <a:t>심장병 유무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가족력</a:t>
            </a:r>
            <a:r>
              <a:rPr lang="en-US" altLang="ko-KR" dirty="0">
                <a:latin typeface="+mn-ea"/>
                <a:ea typeface="+mn-ea"/>
              </a:rPr>
              <a:t>) , 1(</a:t>
            </a:r>
            <a:r>
              <a:rPr lang="ko-KR" altLang="en-US" dirty="0">
                <a:latin typeface="+mn-ea"/>
                <a:ea typeface="+mn-ea"/>
              </a:rPr>
              <a:t>없음</a:t>
            </a:r>
            <a:r>
              <a:rPr lang="en-US" altLang="ko-KR" dirty="0">
                <a:latin typeface="+mn-ea"/>
                <a:ea typeface="+mn-ea"/>
              </a:rPr>
              <a:t>), 2(</a:t>
            </a:r>
            <a:r>
              <a:rPr lang="ko-KR" altLang="en-US" dirty="0">
                <a:latin typeface="+mn-ea"/>
                <a:ea typeface="+mn-ea"/>
              </a:rPr>
              <a:t>있음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7000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청력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우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D1125-258E-9729-59A6-F211165E6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5216" y="1945455"/>
            <a:ext cx="6273975" cy="4625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7454E0-1BBA-8050-EE54-23BB38DF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0" y="1699200"/>
            <a:ext cx="76496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8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이완기혈압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D3B3A-4EC5-C006-9036-47FF6EC91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5623" y="2294174"/>
            <a:ext cx="5653157" cy="41679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781D36-2CCC-4B86-CF63-14FF792F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0" y="1699200"/>
            <a:ext cx="7602011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3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수축기혈압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43D3A0-4263-003E-B9BF-C948459A9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4951" y="2194207"/>
            <a:ext cx="5874509" cy="43311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5DFB0C-C5C8-2A29-9E33-B9B88E34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0" y="1699200"/>
            <a:ext cx="7602011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77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수축기혈압과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이완기혈압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6C42FD-4F96-D8D9-1C44-700B51482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/>
          <a:stretch>
            <a:fillRect/>
          </a:stretch>
        </p:blipFill>
        <p:spPr>
          <a:xfrm>
            <a:off x="153299" y="3120354"/>
            <a:ext cx="4583991" cy="30725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FFD815-9AD3-6DE9-2483-C05BCE8B7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50"/>
          <a:stretch>
            <a:fillRect/>
          </a:stretch>
        </p:blipFill>
        <p:spPr>
          <a:xfrm>
            <a:off x="4952206" y="3036570"/>
            <a:ext cx="4885663" cy="32400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E82A75-2312-8020-9DB3-ED860B6D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00" y="1699200"/>
            <a:ext cx="761153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99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혈색소</a:t>
            </a:r>
            <a:endParaRPr lang="en-US" altLang="ko-KR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CE312A-842B-2739-A99C-F7D32481B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7955" y="2573048"/>
            <a:ext cx="5850318" cy="43133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2B29E7-AB2C-C43F-C18B-B3F201ED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0" y="1699200"/>
            <a:ext cx="760201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5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이완기혈압과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혈색소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2B84A8-2BEC-052B-356D-3B55C2C10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80" t="9170" r="980" b="-9170"/>
          <a:stretch>
            <a:fillRect/>
          </a:stretch>
        </p:blipFill>
        <p:spPr>
          <a:xfrm>
            <a:off x="2125364" y="3011826"/>
            <a:ext cx="5653683" cy="38181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405829-DC94-BE2B-C9C4-CDD12498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0" y="1699200"/>
            <a:ext cx="760201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8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수축기혈압과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혈색소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33F428-E2F2-3184-61B3-7ADB5BBD8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0680" y="2208060"/>
            <a:ext cx="5855719" cy="4317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9B4E74-BD3B-53E6-47A7-9CE13A91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0" y="1699200"/>
            <a:ext cx="755437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9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식전혈당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(boxplot)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45ECC81B-0D62-6942-FB65-4E66D58FFA77}"/>
              </a:ext>
            </a:extLst>
          </p:cNvPr>
          <p:cNvSpPr txBox="1">
            <a:spLocks/>
          </p:cNvSpPr>
          <p:nvPr/>
        </p:nvSpPr>
        <p:spPr>
          <a:xfrm>
            <a:off x="343694" y="1340768"/>
            <a:ext cx="944721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F7F065-2549-AEC2-9C99-E7442952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36" y="1437482"/>
            <a:ext cx="7611537" cy="266737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9383A6B3-DE77-E0FE-7230-A0D79B6C4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18" y="1916832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50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총콜레스테롤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(boxplot)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BBBF39E9-F1EC-9D9A-2520-BC4F03656393}"/>
              </a:ext>
            </a:extLst>
          </p:cNvPr>
          <p:cNvSpPr txBox="1">
            <a:spLocks/>
          </p:cNvSpPr>
          <p:nvPr/>
        </p:nvSpPr>
        <p:spPr>
          <a:xfrm>
            <a:off x="703734" y="1523206"/>
            <a:ext cx="1057497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3C55B6-F0DC-219D-BD1C-BA588C69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21064" cy="466790"/>
          </a:xfrm>
          <a:prstGeom prst="rect">
            <a:avLst/>
          </a:prstGeom>
        </p:spPr>
      </p:pic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FC86C5A5-86EF-1CCD-AEC3-52A4486D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1989996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14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혈청지오티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(boxplot)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F935B0-E8F5-474F-B73C-BFB2DB8C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02011" cy="304843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86D7007E-0CF4-6675-1381-45C8B5B5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592" y="1916832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개요 및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6B4FE-2B9F-F975-A06C-9A1A81201BC5}"/>
              </a:ext>
            </a:extLst>
          </p:cNvPr>
          <p:cNvSpPr txBox="1"/>
          <p:nvPr/>
        </p:nvSpPr>
        <p:spPr>
          <a:xfrm>
            <a:off x="667730" y="1247433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0" lvl="1" indent="-342900">
              <a:buFont typeface="+mj-lt"/>
              <a:buAutoNum type="arabicPeriod" startAt="17"/>
            </a:pPr>
            <a:r>
              <a:rPr lang="en-US" altLang="ko-KR" dirty="0">
                <a:latin typeface="+mn-ea"/>
                <a:ea typeface="+mn-ea"/>
              </a:rPr>
              <a:t> Q_FHX_DM : </a:t>
            </a:r>
            <a:r>
              <a:rPr lang="ko-KR" altLang="en-US" dirty="0">
                <a:latin typeface="+mn-ea"/>
                <a:ea typeface="+mn-ea"/>
              </a:rPr>
              <a:t>당뇨병 유무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ko-KR" altLang="en-US" dirty="0">
                <a:latin typeface="+mn-ea"/>
                <a:ea typeface="+mn-ea"/>
              </a:rPr>
              <a:t>가족력</a:t>
            </a:r>
            <a:r>
              <a:rPr lang="en-US" altLang="ko-KR" dirty="0">
                <a:latin typeface="+mn-ea"/>
                <a:ea typeface="+mn-ea"/>
              </a:rPr>
              <a:t>) , 1(</a:t>
            </a:r>
            <a:r>
              <a:rPr lang="ko-KR" altLang="en-US" dirty="0">
                <a:latin typeface="+mn-ea"/>
                <a:ea typeface="+mn-ea"/>
              </a:rPr>
              <a:t>없음</a:t>
            </a:r>
            <a:r>
              <a:rPr lang="en-US" altLang="ko-KR" dirty="0">
                <a:latin typeface="+mn-ea"/>
                <a:ea typeface="+mn-ea"/>
              </a:rPr>
              <a:t>), 2(</a:t>
            </a:r>
            <a:r>
              <a:rPr lang="ko-KR" altLang="en-US" dirty="0">
                <a:latin typeface="+mn-ea"/>
                <a:ea typeface="+mn-ea"/>
              </a:rPr>
              <a:t>있음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17"/>
            </a:pPr>
            <a:r>
              <a:rPr lang="en-US" altLang="ko-KR" dirty="0">
                <a:latin typeface="+mn-ea"/>
                <a:ea typeface="+mn-ea"/>
              </a:rPr>
              <a:t> Q_FHX_CC : </a:t>
            </a:r>
            <a:r>
              <a:rPr lang="ko-KR" altLang="en-US" dirty="0">
                <a:latin typeface="+mn-ea"/>
                <a:ea typeface="+mn-ea"/>
              </a:rPr>
              <a:t>암 유무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ko-KR" altLang="en-US" dirty="0">
                <a:latin typeface="+mn-ea"/>
                <a:ea typeface="+mn-ea"/>
              </a:rPr>
              <a:t>가족력</a:t>
            </a:r>
            <a:r>
              <a:rPr lang="en-US" altLang="ko-KR" dirty="0">
                <a:latin typeface="+mn-ea"/>
                <a:ea typeface="+mn-ea"/>
              </a:rPr>
              <a:t>) , 1(</a:t>
            </a:r>
            <a:r>
              <a:rPr lang="ko-KR" altLang="en-US" dirty="0">
                <a:latin typeface="+mn-ea"/>
                <a:ea typeface="+mn-ea"/>
              </a:rPr>
              <a:t>없음</a:t>
            </a:r>
            <a:r>
              <a:rPr lang="en-US" altLang="ko-KR" dirty="0">
                <a:latin typeface="+mn-ea"/>
                <a:ea typeface="+mn-ea"/>
              </a:rPr>
              <a:t>), 2(</a:t>
            </a:r>
            <a:r>
              <a:rPr lang="ko-KR" altLang="en-US" dirty="0">
                <a:latin typeface="+mn-ea"/>
                <a:ea typeface="+mn-ea"/>
              </a:rPr>
              <a:t>있음</a:t>
            </a:r>
            <a:r>
              <a:rPr lang="en-US" altLang="ko-KR" dirty="0">
                <a:latin typeface="+mn-ea"/>
                <a:ea typeface="+mn-ea"/>
              </a:rPr>
              <a:t>) </a:t>
            </a: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Q_AWR_YN : </a:t>
            </a:r>
            <a:r>
              <a:rPr lang="ko-KR" altLang="en-US" dirty="0">
                <a:latin typeface="+mn-ea"/>
                <a:ea typeface="+mn-ea"/>
              </a:rPr>
              <a:t>질환 유무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ko-KR" altLang="en-US" dirty="0">
                <a:latin typeface="+mn-ea"/>
                <a:ea typeface="+mn-ea"/>
              </a:rPr>
              <a:t>가족력</a:t>
            </a:r>
            <a:r>
              <a:rPr lang="en-US" altLang="ko-KR" dirty="0">
                <a:latin typeface="+mn-ea"/>
                <a:ea typeface="+mn-ea"/>
              </a:rPr>
              <a:t>) , 1(</a:t>
            </a:r>
            <a:r>
              <a:rPr lang="ko-KR" altLang="en-US" dirty="0">
                <a:latin typeface="+mn-ea"/>
                <a:ea typeface="+mn-ea"/>
              </a:rPr>
              <a:t>없음</a:t>
            </a:r>
            <a:r>
              <a:rPr lang="en-US" altLang="ko-KR" dirty="0">
                <a:latin typeface="+mn-ea"/>
                <a:ea typeface="+mn-ea"/>
              </a:rPr>
              <a:t>), 2(</a:t>
            </a:r>
            <a:r>
              <a:rPr lang="ko-KR" altLang="en-US" dirty="0">
                <a:latin typeface="+mn-ea"/>
                <a:ea typeface="+mn-ea"/>
              </a:rPr>
              <a:t>있음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Q_AWR_DZ : </a:t>
            </a:r>
            <a:r>
              <a:rPr lang="ko-KR" altLang="en-US" dirty="0">
                <a:latin typeface="+mn-ea"/>
                <a:ea typeface="+mn-ea"/>
              </a:rPr>
              <a:t>질환 종류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ko-KR" altLang="en-US" dirty="0">
                <a:latin typeface="+mn-ea"/>
                <a:ea typeface="+mn-ea"/>
              </a:rPr>
              <a:t>가족력</a:t>
            </a:r>
            <a:r>
              <a:rPr lang="en-US" altLang="ko-KR" dirty="0">
                <a:latin typeface="+mn-ea"/>
                <a:ea typeface="+mn-ea"/>
              </a:rPr>
              <a:t>) , 1(</a:t>
            </a:r>
            <a:r>
              <a:rPr lang="ko-KR" altLang="en-US" dirty="0">
                <a:latin typeface="+mn-ea"/>
                <a:ea typeface="+mn-ea"/>
              </a:rPr>
              <a:t>없음</a:t>
            </a:r>
            <a:r>
              <a:rPr lang="en-US" altLang="ko-KR" dirty="0">
                <a:latin typeface="+mn-ea"/>
                <a:ea typeface="+mn-ea"/>
              </a:rPr>
              <a:t>), 2(</a:t>
            </a:r>
            <a:r>
              <a:rPr lang="ko-KR" altLang="en-US" dirty="0">
                <a:latin typeface="+mn-ea"/>
                <a:ea typeface="+mn-ea"/>
              </a:rPr>
              <a:t>있음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Q_NTR_PRF : </a:t>
            </a:r>
            <a:r>
              <a:rPr lang="ko-KR" altLang="en-US" dirty="0">
                <a:latin typeface="+mn-ea"/>
                <a:ea typeface="+mn-ea"/>
              </a:rPr>
              <a:t>영양 섭취형태</a:t>
            </a:r>
            <a:r>
              <a:rPr lang="en-US" altLang="ko-KR" dirty="0">
                <a:latin typeface="+mn-ea"/>
                <a:ea typeface="+mn-ea"/>
              </a:rPr>
              <a:t> </a:t>
            </a: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Q_DRK_FRQ_V0108 : </a:t>
            </a:r>
            <a:r>
              <a:rPr lang="ko-KR" altLang="en-US" dirty="0">
                <a:latin typeface="+mn-ea"/>
                <a:ea typeface="+mn-ea"/>
              </a:rPr>
              <a:t>음주습관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Q_DRK_AMT_V0108 : 1</a:t>
            </a:r>
            <a:r>
              <a:rPr lang="ko-KR" altLang="en-US" dirty="0">
                <a:latin typeface="+mn-ea"/>
                <a:ea typeface="+mn-ea"/>
              </a:rPr>
              <a:t>회 음주량</a:t>
            </a:r>
            <a:endParaRPr lang="en-US" altLang="ko-KR" dirty="0">
              <a:latin typeface="+mn-ea"/>
              <a:ea typeface="+mn-ea"/>
            </a:endParaRP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Q_SMK_YN : </a:t>
            </a:r>
            <a:r>
              <a:rPr lang="ko-KR" altLang="en-US" dirty="0">
                <a:latin typeface="+mn-ea"/>
                <a:ea typeface="+mn-ea"/>
              </a:rPr>
              <a:t>흡연상태</a:t>
            </a:r>
            <a:endParaRPr lang="en-US" altLang="ko-KR" dirty="0">
              <a:latin typeface="+mn-ea"/>
              <a:ea typeface="+mn-ea"/>
            </a:endParaRP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Q_SMK_NOW_AMT_V0108 : (</a:t>
            </a:r>
            <a:r>
              <a:rPr lang="ko-KR" altLang="en-US" dirty="0">
                <a:latin typeface="+mn-ea"/>
                <a:ea typeface="+mn-ea"/>
              </a:rPr>
              <a:t>현재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하루 흡연량</a:t>
            </a:r>
            <a:endParaRPr lang="en-US" altLang="ko-KR" dirty="0">
              <a:latin typeface="+mn-ea"/>
              <a:ea typeface="+mn-ea"/>
            </a:endParaRP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Q_SMK_DRT : (</a:t>
            </a:r>
            <a:r>
              <a:rPr lang="ko-KR" altLang="en-US" dirty="0">
                <a:latin typeface="+mn-ea"/>
                <a:ea typeface="+mn-ea"/>
              </a:rPr>
              <a:t>과거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현재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흡연기간</a:t>
            </a:r>
            <a:endParaRPr lang="en-US" altLang="ko-KR" dirty="0">
              <a:latin typeface="+mn-ea"/>
              <a:ea typeface="+mn-ea"/>
            </a:endParaRP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Q_SMK_STRT_YR : </a:t>
            </a:r>
            <a:r>
              <a:rPr lang="ko-KR" altLang="en-US" dirty="0">
                <a:latin typeface="+mn-ea"/>
                <a:ea typeface="+mn-ea"/>
              </a:rPr>
              <a:t>흡연 시작연도</a:t>
            </a:r>
            <a:endParaRPr lang="en-US" altLang="ko-KR" dirty="0">
              <a:latin typeface="+mn-ea"/>
              <a:ea typeface="+mn-ea"/>
            </a:endParaRP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Q_SMK_STOP_YR : </a:t>
            </a:r>
            <a:r>
              <a:rPr lang="ko-KR" altLang="en-US" dirty="0">
                <a:latin typeface="+mn-ea"/>
                <a:ea typeface="+mn-ea"/>
              </a:rPr>
              <a:t>금연 시작연도</a:t>
            </a:r>
            <a:endParaRPr lang="en-US" altLang="ko-KR" dirty="0">
              <a:latin typeface="+mn-ea"/>
              <a:ea typeface="+mn-ea"/>
            </a:endParaRPr>
          </a:p>
          <a:p>
            <a:pPr marL="1008000" indent="-342900">
              <a:buFont typeface="+mj-lt"/>
              <a:buAutoNum type="arabicPeriod" startAt="19"/>
            </a:pPr>
            <a:r>
              <a:rPr lang="en-US" altLang="ko-KR" dirty="0">
                <a:latin typeface="+mn-ea"/>
                <a:ea typeface="+mn-ea"/>
              </a:rPr>
              <a:t> Q_PA_FRQ : 1</a:t>
            </a:r>
            <a:r>
              <a:rPr lang="ko-KR" altLang="en-US" dirty="0">
                <a:latin typeface="+mn-ea"/>
                <a:ea typeface="+mn-ea"/>
              </a:rPr>
              <a:t>주 운동횟수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0"/>
            </a:pPr>
            <a:r>
              <a:rPr lang="en-US" altLang="ko-KR" dirty="0">
                <a:latin typeface="+mn-ea"/>
                <a:ea typeface="+mn-ea"/>
              </a:rPr>
              <a:t> G1E_HGHT : </a:t>
            </a:r>
            <a:r>
              <a:rPr lang="ko-KR" altLang="en-US" dirty="0">
                <a:latin typeface="+mn-ea"/>
                <a:ea typeface="+mn-ea"/>
              </a:rPr>
              <a:t>신장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0"/>
            </a:pPr>
            <a:r>
              <a:rPr lang="en-US" altLang="ko-KR" dirty="0">
                <a:latin typeface="+mn-ea"/>
                <a:ea typeface="+mn-ea"/>
              </a:rPr>
              <a:t> G1E_WGHT : </a:t>
            </a:r>
            <a:r>
              <a:rPr lang="ko-KR" altLang="en-US" dirty="0">
                <a:latin typeface="+mn-ea"/>
                <a:ea typeface="+mn-ea"/>
              </a:rPr>
              <a:t>체중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0"/>
            </a:pPr>
            <a:r>
              <a:rPr lang="en-US" altLang="ko-KR" dirty="0">
                <a:latin typeface="+mn-ea"/>
                <a:ea typeface="+mn-ea"/>
              </a:rPr>
              <a:t> G1E_BMI : </a:t>
            </a:r>
            <a:r>
              <a:rPr lang="ko-KR" altLang="en-US" dirty="0">
                <a:latin typeface="+mn-ea"/>
                <a:ea typeface="+mn-ea"/>
              </a:rPr>
              <a:t>체질량지수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0"/>
            </a:pPr>
            <a:r>
              <a:rPr lang="en-US" altLang="ko-KR" dirty="0">
                <a:latin typeface="+mn-ea"/>
                <a:ea typeface="+mn-ea"/>
              </a:rPr>
              <a:t> G1E_WSTC : </a:t>
            </a:r>
            <a:r>
              <a:rPr lang="ko-KR" altLang="en-US" dirty="0">
                <a:latin typeface="+mn-ea"/>
                <a:ea typeface="+mn-ea"/>
              </a:rPr>
              <a:t>허리둘레</a:t>
            </a:r>
            <a:r>
              <a:rPr lang="en-US" altLang="ko-KR" dirty="0">
                <a:latin typeface="+mn-ea"/>
                <a:ea typeface="+mn-ea"/>
              </a:rPr>
              <a:t> </a:t>
            </a:r>
          </a:p>
          <a:p>
            <a:pPr marL="1008000" lvl="1" indent="-342900">
              <a:buFont typeface="+mj-lt"/>
              <a:buAutoNum type="arabicPeriod" startAt="30"/>
            </a:pPr>
            <a:r>
              <a:rPr lang="en-US" altLang="ko-KR" dirty="0">
                <a:latin typeface="+mn-ea"/>
                <a:ea typeface="+mn-ea"/>
              </a:rPr>
              <a:t> G1E_VA_LT : </a:t>
            </a:r>
            <a:r>
              <a:rPr lang="ko-KR" altLang="en-US" dirty="0">
                <a:latin typeface="+mn-ea"/>
                <a:ea typeface="+mn-ea"/>
              </a:rPr>
              <a:t>시력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좌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30"/>
            </a:pPr>
            <a:r>
              <a:rPr lang="en-US" altLang="ko-KR" dirty="0">
                <a:latin typeface="+mn-ea"/>
                <a:ea typeface="+mn-ea"/>
              </a:rPr>
              <a:t> G1E_VA_RT : </a:t>
            </a:r>
            <a:r>
              <a:rPr lang="ko-KR" altLang="en-US" dirty="0">
                <a:latin typeface="+mn-ea"/>
                <a:ea typeface="+mn-ea"/>
              </a:rPr>
              <a:t>시력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우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3424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혈청지피티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(boxplot)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DDEEEC4B-3141-5A4E-47AD-1C8C84917505}"/>
              </a:ext>
            </a:extLst>
          </p:cNvPr>
          <p:cNvSpPr txBox="1">
            <a:spLocks/>
          </p:cNvSpPr>
          <p:nvPr/>
        </p:nvSpPr>
        <p:spPr>
          <a:xfrm>
            <a:off x="127670" y="1412776"/>
            <a:ext cx="1019397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ED1B8-AE24-07F8-6289-B4085423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63906" cy="276264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3E8B24D2-E897-BED7-7C22-959FE574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93" y="1844824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19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감마지티피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(boxplot)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DD2E0001-981C-D8A3-15DB-B159D7FFEAAC}"/>
              </a:ext>
            </a:extLst>
          </p:cNvPr>
          <p:cNvSpPr txBox="1">
            <a:spLocks/>
          </p:cNvSpPr>
          <p:nvPr/>
        </p:nvSpPr>
        <p:spPr>
          <a:xfrm>
            <a:off x="1224118" y="1412736"/>
            <a:ext cx="101482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9F94B-F71F-5B58-8191-7C8B0D3A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92485" cy="323895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83C28D8-C8DE-8671-DD66-F26BA3C3D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29" y="1844824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35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식전혈당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총콜레스테롤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점산도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DF60ECFC-EE39-90BB-A8D5-2C47F4C2A2C0}"/>
              </a:ext>
            </a:extLst>
          </p:cNvPr>
          <p:cNvSpPr txBox="1">
            <a:spLocks/>
          </p:cNvSpPr>
          <p:nvPr/>
        </p:nvSpPr>
        <p:spPr>
          <a:xfrm>
            <a:off x="922814" y="1452892"/>
            <a:ext cx="1034637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7AC1C7-5C86-FC74-A48C-D6C0A73A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37" y="1436400"/>
            <a:ext cx="7611537" cy="390580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2F156B31-024D-E18A-0893-D8D559C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92" y="1952227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4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혈청지피티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혈청지오티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점산도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D2B65EF4-2FFD-DB86-C0FB-DFBF7E898417}"/>
              </a:ext>
            </a:extLst>
          </p:cNvPr>
          <p:cNvSpPr txBox="1">
            <a:spLocks/>
          </p:cNvSpPr>
          <p:nvPr/>
        </p:nvSpPr>
        <p:spPr>
          <a:xfrm>
            <a:off x="973397" y="1531308"/>
            <a:ext cx="1084929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38A866-73D1-FDA1-FFFB-846329CF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02011" cy="390580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ECA2393-6CD7-EBB8-9136-D354553B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592" y="1921888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0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혈청지피티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감마지티피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점산도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36BCE2CC-DB7E-27A8-4355-7BAE08ED9581}"/>
              </a:ext>
            </a:extLst>
          </p:cNvPr>
          <p:cNvSpPr txBox="1">
            <a:spLocks/>
          </p:cNvSpPr>
          <p:nvPr/>
        </p:nvSpPr>
        <p:spPr>
          <a:xfrm>
            <a:off x="1224118" y="1300152"/>
            <a:ext cx="91576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165859-520E-C1C8-9F1C-76F2DBDA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21064" cy="409632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B8F0BAA1-CF14-CC56-F8A6-7934B76E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19" y="1984375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2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혈청지오티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감마지티피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점산도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89F71259-BF80-D8EC-B9DC-0901B683DBC2}"/>
              </a:ext>
            </a:extLst>
          </p:cNvPr>
          <p:cNvSpPr txBox="1">
            <a:spLocks/>
          </p:cNvSpPr>
          <p:nvPr/>
        </p:nvSpPr>
        <p:spPr>
          <a:xfrm>
            <a:off x="1224118" y="1458456"/>
            <a:ext cx="912717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547984-D89D-7BB0-B0D5-47883644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82958" cy="409632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603FCF2C-FB12-CFA4-60FB-D6ED1DD4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93" y="1878882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58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흉부방사선검사결과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카운트플롯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3702EE3B-CDC2-ABD8-DA1A-57133E391E68}"/>
              </a:ext>
            </a:extLst>
          </p:cNvPr>
          <p:cNvSpPr txBox="1">
            <a:spLocks/>
          </p:cNvSpPr>
          <p:nvPr/>
        </p:nvSpPr>
        <p:spPr>
          <a:xfrm>
            <a:off x="1316652" y="1300152"/>
            <a:ext cx="93862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80712-9370-A060-FEEA-F717BCAD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82958" cy="447737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B8B4D17C-A164-B5C2-4463-CB3E1988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066" y="1906557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42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식전혈당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흉부방사선검사결과 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점산도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17F5C54C-DB08-95D6-7F8A-92A145ECA8B0}"/>
              </a:ext>
            </a:extLst>
          </p:cNvPr>
          <p:cNvSpPr txBox="1">
            <a:spLocks/>
          </p:cNvSpPr>
          <p:nvPr/>
        </p:nvSpPr>
        <p:spPr>
          <a:xfrm>
            <a:off x="1113313" y="1397495"/>
            <a:ext cx="92338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F9A43A-119D-92E3-69E7-14D38F2A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02011" cy="457264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6718FF91-0257-4A30-E73B-517B266B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592" y="1932569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55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식전혈당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총콜레스테롤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950" b="1" dirty="0" err="1">
                <a:solidFill>
                  <a:schemeClr val="bg1"/>
                </a:solidFill>
                <a:latin typeface="+mn-ea"/>
                <a:ea typeface="+mn-ea"/>
              </a:rPr>
              <a:t>점산도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193BB8EB-3CBD-7F82-3A9B-0EEF02DB6EFD}"/>
              </a:ext>
            </a:extLst>
          </p:cNvPr>
          <p:cNvSpPr txBox="1">
            <a:spLocks/>
          </p:cNvSpPr>
          <p:nvPr/>
        </p:nvSpPr>
        <p:spPr>
          <a:xfrm>
            <a:off x="1098074" y="1138876"/>
            <a:ext cx="99958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494CCC-CCF4-AABA-7BD2-0D53B64B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82958" cy="419158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8E89237F-4769-7EA4-D61B-4E095C40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066" y="1960056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1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식전혈당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총콜레스테롤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바이올린 플롯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74887D0F-C8AE-B6A5-F081-4B421460C2FE}"/>
              </a:ext>
            </a:extLst>
          </p:cNvPr>
          <p:cNvSpPr txBox="1">
            <a:spLocks/>
          </p:cNvSpPr>
          <p:nvPr/>
        </p:nvSpPr>
        <p:spPr>
          <a:xfrm>
            <a:off x="1181894" y="1226959"/>
            <a:ext cx="982821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097B48-011C-A3CD-5E38-23FE5398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640116" cy="428685"/>
          </a:xfrm>
          <a:prstGeom prst="rect">
            <a:avLst/>
          </a:prstGeom>
        </p:spPr>
      </p:pic>
      <p:pic>
        <p:nvPicPr>
          <p:cNvPr id="9" name="내용 개체 틀 12">
            <a:extLst>
              <a:ext uri="{FF2B5EF4-FFF2-40B4-BE49-F238E27FC236}">
                <a16:creationId xmlns:a16="http://schemas.microsoft.com/office/drawing/2014/main" id="{C4B921EE-20D7-49BE-A185-D9388429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93" y="1865085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개요 및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6B4FE-2B9F-F975-A06C-9A1A81201BC5}"/>
              </a:ext>
            </a:extLst>
          </p:cNvPr>
          <p:cNvSpPr txBox="1"/>
          <p:nvPr/>
        </p:nvSpPr>
        <p:spPr>
          <a:xfrm>
            <a:off x="667730" y="1247433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G1E_HA_LT : </a:t>
            </a:r>
            <a:r>
              <a:rPr lang="ko-KR" altLang="en-US" dirty="0">
                <a:latin typeface="+mn-ea"/>
                <a:ea typeface="+mn-ea"/>
              </a:rPr>
              <a:t>청력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좌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>
                <a:latin typeface="+mn-ea"/>
                <a:ea typeface="+mn-ea"/>
              </a:rPr>
              <a:t> G1E</a:t>
            </a:r>
            <a:r>
              <a:rPr lang="en-US" altLang="ko-KR" dirty="0">
                <a:latin typeface="+mn-ea"/>
                <a:ea typeface="+mn-ea"/>
              </a:rPr>
              <a:t>_HA_RT : </a:t>
            </a:r>
            <a:r>
              <a:rPr lang="ko-KR" altLang="en-US" dirty="0">
                <a:latin typeface="+mn-ea"/>
                <a:ea typeface="+mn-ea"/>
              </a:rPr>
              <a:t>청력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우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G1E_BP_SYS : </a:t>
            </a:r>
            <a:r>
              <a:rPr lang="ko-KR" altLang="en-US" dirty="0">
                <a:latin typeface="+mn-ea"/>
                <a:ea typeface="+mn-ea"/>
              </a:rPr>
              <a:t>수축기 혈압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G1E_BP_DIA : </a:t>
            </a:r>
            <a:r>
              <a:rPr lang="ko-KR" altLang="en-US" dirty="0">
                <a:latin typeface="+mn-ea"/>
                <a:ea typeface="+mn-ea"/>
              </a:rPr>
              <a:t>이완기 혈압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G1E_URN_GLU : </a:t>
            </a:r>
            <a:r>
              <a:rPr lang="ko-KR" altLang="en-US" dirty="0">
                <a:latin typeface="+mn-ea"/>
                <a:ea typeface="+mn-ea"/>
              </a:rPr>
              <a:t>요당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G1E_URN_PROT : </a:t>
            </a:r>
            <a:r>
              <a:rPr lang="ko-KR" altLang="en-US" dirty="0">
                <a:latin typeface="+mn-ea"/>
                <a:ea typeface="+mn-ea"/>
              </a:rPr>
              <a:t>요단백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G1E_URN_OCC_BLD : </a:t>
            </a:r>
            <a:r>
              <a:rPr lang="ko-KR" altLang="en-US" dirty="0">
                <a:latin typeface="+mn-ea"/>
                <a:ea typeface="+mn-ea"/>
              </a:rPr>
              <a:t>요잠혈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G1E_URN_PH : </a:t>
            </a:r>
            <a:r>
              <a:rPr lang="ko-KR" altLang="en-US" dirty="0">
                <a:latin typeface="+mn-ea"/>
                <a:ea typeface="+mn-ea"/>
              </a:rPr>
              <a:t>요</a:t>
            </a:r>
            <a:r>
              <a:rPr lang="en-US" altLang="ko-KR" dirty="0">
                <a:latin typeface="+mn-ea"/>
                <a:ea typeface="+mn-ea"/>
              </a:rPr>
              <a:t>PH</a:t>
            </a: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G1E_HGB : </a:t>
            </a:r>
            <a:r>
              <a:rPr lang="ko-KR" altLang="en-US" dirty="0">
                <a:latin typeface="+mn-ea"/>
                <a:ea typeface="+mn-ea"/>
              </a:rPr>
              <a:t>혈색소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G1E_FBS : </a:t>
            </a:r>
            <a:r>
              <a:rPr lang="ko-KR" altLang="en-US" dirty="0">
                <a:latin typeface="+mn-ea"/>
                <a:ea typeface="+mn-ea"/>
              </a:rPr>
              <a:t>식전혈당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공복혈당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G1E_TOT_CHOL : </a:t>
            </a:r>
            <a:r>
              <a:rPr lang="ko-KR" altLang="en-US" dirty="0">
                <a:latin typeface="+mn-ea"/>
                <a:ea typeface="+mn-ea"/>
              </a:rPr>
              <a:t>총콜레스테롤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G1E_SGOT : AST(</a:t>
            </a:r>
            <a:r>
              <a:rPr lang="ko-KR" altLang="en-US" dirty="0">
                <a:latin typeface="+mn-ea"/>
                <a:ea typeface="+mn-ea"/>
              </a:rPr>
              <a:t>혈청지오티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G1E_SGPT : ALT(</a:t>
            </a:r>
            <a:r>
              <a:rPr lang="ko-KR" altLang="en-US" dirty="0">
                <a:latin typeface="+mn-ea"/>
                <a:ea typeface="+mn-ea"/>
              </a:rPr>
              <a:t>혈청지피티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G1E_GGT : </a:t>
            </a:r>
            <a:r>
              <a:rPr lang="ko-KR" altLang="en-US" dirty="0">
                <a:latin typeface="+mn-ea"/>
                <a:ea typeface="+mn-ea"/>
              </a:rPr>
              <a:t>감마지피티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G1E_CHST_XRAY_RST : </a:t>
            </a:r>
            <a:r>
              <a:rPr lang="ko-KR" altLang="en-US" dirty="0">
                <a:latin typeface="+mn-ea"/>
                <a:ea typeface="+mn-ea"/>
              </a:rPr>
              <a:t>흉부 방사선검사 결과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G1E_EKG_RST : </a:t>
            </a:r>
            <a:r>
              <a:rPr lang="ko-KR" altLang="en-US" dirty="0">
                <a:latin typeface="+mn-ea"/>
                <a:ea typeface="+mn-ea"/>
              </a:rPr>
              <a:t>심전도검사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Q_PHX_DX_STK : </a:t>
            </a:r>
            <a:r>
              <a:rPr lang="ko-KR" altLang="en-US" dirty="0">
                <a:latin typeface="+mn-ea"/>
                <a:ea typeface="+mn-ea"/>
              </a:rPr>
              <a:t>뇌졸중 과거 병력유무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Q_PHX_DX_HTDZ : </a:t>
            </a:r>
            <a:r>
              <a:rPr lang="ko-KR" altLang="en-US" dirty="0">
                <a:latin typeface="+mn-ea"/>
                <a:ea typeface="+mn-ea"/>
              </a:rPr>
              <a:t>심장병 과거 병력유무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36"/>
            </a:pPr>
            <a:r>
              <a:rPr lang="en-US" altLang="ko-KR" dirty="0">
                <a:latin typeface="+mn-ea"/>
                <a:ea typeface="+mn-ea"/>
              </a:rPr>
              <a:t> Q_PHX_DX_HTN : </a:t>
            </a:r>
            <a:r>
              <a:rPr lang="ko-KR" altLang="en-US" dirty="0">
                <a:latin typeface="+mn-ea"/>
                <a:ea typeface="+mn-ea"/>
              </a:rPr>
              <a:t>고혈압 과거 병력유무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9990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식전혈당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총콜레스테롤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(smooth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 플롯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B0112A49-DFE0-A93A-3C1C-267EE7113BCC}"/>
              </a:ext>
            </a:extLst>
          </p:cNvPr>
          <p:cNvSpPr txBox="1">
            <a:spLocks/>
          </p:cNvSpPr>
          <p:nvPr/>
        </p:nvSpPr>
        <p:spPr>
          <a:xfrm>
            <a:off x="1224118" y="1237399"/>
            <a:ext cx="103006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3573A4-7D31-FEF8-F6EE-DD24151C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44853" cy="428685"/>
          </a:xfrm>
          <a:prstGeom prst="rect">
            <a:avLst/>
          </a:prstGeom>
        </p:spPr>
      </p:pic>
      <p:pic>
        <p:nvPicPr>
          <p:cNvPr id="7" name="내용 개체 틀 13">
            <a:extLst>
              <a:ext uri="{FF2B5EF4-FFF2-40B4-BE49-F238E27FC236}">
                <a16:creationId xmlns:a16="http://schemas.microsoft.com/office/drawing/2014/main" id="{0B33DDED-C93B-312D-506A-7E7CE539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13" y="1984375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07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식전혈당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총콜레스테롤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(2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차원 밀도 그래프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F1DFFCAE-FF06-9D38-6D87-1568168BF5C4}"/>
              </a:ext>
            </a:extLst>
          </p:cNvPr>
          <p:cNvSpPr txBox="1">
            <a:spLocks/>
          </p:cNvSpPr>
          <p:nvPr/>
        </p:nvSpPr>
        <p:spPr>
          <a:xfrm>
            <a:off x="1224118" y="1253465"/>
            <a:ext cx="1008729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5A3813-DD00-3E1B-73CC-C7A035EC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92485" cy="419158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06FD7799-7AF9-3F7E-E54B-F9D642B6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29" y="1889838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2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식전혈당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총콜레스테롤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(Area plot)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7D9D3D97-90AD-BA0B-6E47-82E680E1BEDA}"/>
              </a:ext>
            </a:extLst>
          </p:cNvPr>
          <p:cNvSpPr txBox="1">
            <a:spLocks/>
          </p:cNvSpPr>
          <p:nvPr/>
        </p:nvSpPr>
        <p:spPr>
          <a:xfrm>
            <a:off x="1224118" y="1243367"/>
            <a:ext cx="100720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544992-78AE-8462-D511-2FFA68C8B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00" y="1436400"/>
            <a:ext cx="7544853" cy="428685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AC03073D-9953-7C14-5E90-95B13F95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93" y="1979511"/>
            <a:ext cx="487362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8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개요 및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6B4FE-2B9F-F975-A06C-9A1A81201BC5}"/>
              </a:ext>
            </a:extLst>
          </p:cNvPr>
          <p:cNvSpPr txBox="1"/>
          <p:nvPr/>
        </p:nvSpPr>
        <p:spPr>
          <a:xfrm>
            <a:off x="667730" y="1247433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Q_PHX_DX_DM : </a:t>
            </a:r>
            <a:r>
              <a:rPr lang="ko-KR" altLang="en-US" dirty="0">
                <a:latin typeface="+mn-ea"/>
                <a:ea typeface="+mn-ea"/>
              </a:rPr>
              <a:t>당뇨병 과거 병력유무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Q_PHX_DX_DLD : </a:t>
            </a:r>
            <a:r>
              <a:rPr lang="ko-KR" altLang="en-US" dirty="0">
                <a:latin typeface="+mn-ea"/>
                <a:ea typeface="+mn-ea"/>
              </a:rPr>
              <a:t>고지혈증 과거병력유무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Q_PHX_DX_PTB : </a:t>
            </a:r>
            <a:r>
              <a:rPr lang="ko-KR" altLang="en-US" dirty="0">
                <a:latin typeface="+mn-ea"/>
                <a:ea typeface="+mn-ea"/>
              </a:rPr>
              <a:t>폐결핵 과거병력 유무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Q_PHX_DX_ETC : </a:t>
            </a:r>
            <a:r>
              <a:rPr lang="ko-KR" altLang="en-US" dirty="0">
                <a:latin typeface="+mn-ea"/>
                <a:ea typeface="+mn-ea"/>
              </a:rPr>
              <a:t>기타질환 과거병력 유무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 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Q_PHX_TX_STK : </a:t>
            </a:r>
            <a:r>
              <a:rPr lang="ko-KR" altLang="en-US" dirty="0">
                <a:latin typeface="+mn-ea"/>
                <a:ea typeface="+mn-ea"/>
              </a:rPr>
              <a:t>뇌졸중 약물치료 여부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Q_PHX_TX_HTDZ : </a:t>
            </a:r>
            <a:r>
              <a:rPr lang="ko-KR" altLang="en-US" dirty="0">
                <a:latin typeface="+mn-ea"/>
                <a:ea typeface="+mn-ea"/>
              </a:rPr>
              <a:t>심장병 약물치료 여부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Q_PHX_TX_HTN : </a:t>
            </a:r>
            <a:r>
              <a:rPr lang="ko-KR" altLang="en-US" dirty="0">
                <a:latin typeface="+mn-ea"/>
                <a:ea typeface="+mn-ea"/>
              </a:rPr>
              <a:t>고혈압 약물치료 여부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Q_PHX_TX_DM : </a:t>
            </a:r>
            <a:r>
              <a:rPr lang="ko-KR" altLang="en-US" dirty="0">
                <a:latin typeface="+mn-ea"/>
                <a:ea typeface="+mn-ea"/>
              </a:rPr>
              <a:t>당뇨병 약물치료 여부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Q_PHX_TX_DLD : </a:t>
            </a:r>
            <a:r>
              <a:rPr lang="ko-KR" altLang="en-US" dirty="0">
                <a:latin typeface="+mn-ea"/>
                <a:ea typeface="+mn-ea"/>
              </a:rPr>
              <a:t>고지혈증 약물치료 여부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Q_PHX_TX_PTB : </a:t>
            </a:r>
            <a:r>
              <a:rPr lang="ko-KR" altLang="en-US" dirty="0">
                <a:latin typeface="+mn-ea"/>
                <a:ea typeface="+mn-ea"/>
              </a:rPr>
              <a:t>폐결핵 약물치료 여부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Q_PHX_TX_ETC : </a:t>
            </a:r>
            <a:r>
              <a:rPr lang="ko-KR" altLang="en-US" dirty="0">
                <a:latin typeface="+mn-ea"/>
                <a:ea typeface="+mn-ea"/>
              </a:rPr>
              <a:t>기타 약물치료 여부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Q_FHX_ETC : </a:t>
            </a:r>
            <a:r>
              <a:rPr lang="ko-KR" altLang="en-US" dirty="0">
                <a:latin typeface="+mn-ea"/>
                <a:ea typeface="+mn-ea"/>
              </a:rPr>
              <a:t>기타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가족력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여부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해당</a:t>
            </a:r>
            <a:r>
              <a:rPr lang="en-US" altLang="ko-KR" dirty="0">
                <a:latin typeface="+mn-ea"/>
                <a:ea typeface="+mn-ea"/>
              </a:rPr>
              <a:t>), 0(</a:t>
            </a:r>
            <a:r>
              <a:rPr lang="ko-KR" altLang="en-US" dirty="0">
                <a:latin typeface="+mn-ea"/>
                <a:ea typeface="+mn-ea"/>
              </a:rPr>
              <a:t>미 해당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Q_HBV_AG : B</a:t>
            </a:r>
            <a:r>
              <a:rPr lang="ko-KR" altLang="en-US" dirty="0">
                <a:latin typeface="+mn-ea"/>
                <a:ea typeface="+mn-ea"/>
              </a:rPr>
              <a:t>형 간염 항원보유자</a:t>
            </a:r>
            <a:r>
              <a:rPr lang="en-US" altLang="ko-KR" dirty="0">
                <a:latin typeface="+mn-ea"/>
                <a:ea typeface="+mn-ea"/>
              </a:rPr>
              <a:t>, 1(</a:t>
            </a:r>
            <a:r>
              <a:rPr lang="ko-KR" altLang="en-US" dirty="0">
                <a:latin typeface="+mn-ea"/>
                <a:ea typeface="+mn-ea"/>
              </a:rPr>
              <a:t>예</a:t>
            </a:r>
            <a:r>
              <a:rPr lang="en-US" altLang="ko-KR" dirty="0">
                <a:latin typeface="+mn-ea"/>
                <a:ea typeface="+mn-ea"/>
              </a:rPr>
              <a:t>), 2(</a:t>
            </a:r>
            <a:r>
              <a:rPr lang="ko-KR" altLang="en-US" dirty="0">
                <a:latin typeface="+mn-ea"/>
                <a:ea typeface="+mn-ea"/>
              </a:rPr>
              <a:t>아니오</a:t>
            </a:r>
            <a:r>
              <a:rPr lang="en-US" altLang="ko-KR" dirty="0">
                <a:latin typeface="+mn-ea"/>
                <a:ea typeface="+mn-ea"/>
              </a:rPr>
              <a:t>), 3(</a:t>
            </a:r>
            <a:r>
              <a:rPr lang="ko-KR" altLang="en-US" dirty="0">
                <a:latin typeface="+mn-ea"/>
                <a:ea typeface="+mn-ea"/>
              </a:rPr>
              <a:t>모름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Q_SMK_PRE_DRT : </a:t>
            </a:r>
            <a:r>
              <a:rPr lang="ko-KR" altLang="en-US" dirty="0">
                <a:latin typeface="+mn-ea"/>
                <a:ea typeface="+mn-ea"/>
              </a:rPr>
              <a:t>흡연기간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과거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Q_SMK_PRE_AMT : </a:t>
            </a:r>
            <a:r>
              <a:rPr lang="ko-KR" altLang="en-US" dirty="0">
                <a:latin typeface="+mn-ea"/>
                <a:ea typeface="+mn-ea"/>
              </a:rPr>
              <a:t>하루 흡연량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과거</a:t>
            </a:r>
            <a:r>
              <a:rPr lang="en-US" altLang="ko-KR" dirty="0">
                <a:latin typeface="+mn-ea"/>
                <a:ea typeface="+mn-ea"/>
              </a:rPr>
              <a:t>) 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Q_SMK_NOW_DRT : </a:t>
            </a:r>
            <a:r>
              <a:rPr lang="ko-KR" altLang="en-US" dirty="0">
                <a:latin typeface="+mn-ea"/>
                <a:ea typeface="+mn-ea"/>
              </a:rPr>
              <a:t>흡연기간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현재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Q_SMK_NOW_AMT_V09N :</a:t>
            </a:r>
            <a:r>
              <a:rPr lang="ko-KR" altLang="en-US" dirty="0">
                <a:latin typeface="+mn-ea"/>
                <a:ea typeface="+mn-ea"/>
              </a:rPr>
              <a:t>하루 흡연량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현재</a:t>
            </a:r>
            <a:r>
              <a:rPr lang="en-US" altLang="ko-KR" dirty="0">
                <a:latin typeface="+mn-ea"/>
                <a:ea typeface="+mn-ea"/>
              </a:rPr>
              <a:t>) 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Q_DRK_FRQ_V09N : </a:t>
            </a:r>
            <a:r>
              <a:rPr lang="ko-KR" altLang="en-US" dirty="0">
                <a:latin typeface="+mn-ea"/>
                <a:ea typeface="+mn-ea"/>
              </a:rPr>
              <a:t>주간 음주일수</a:t>
            </a:r>
            <a:r>
              <a:rPr lang="en-US" altLang="ko-KR" dirty="0">
                <a:latin typeface="+mn-ea"/>
                <a:ea typeface="+mn-ea"/>
              </a:rPr>
              <a:t>, 0(</a:t>
            </a:r>
            <a:r>
              <a:rPr lang="ko-KR" altLang="en-US" dirty="0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) ~ 7(</a:t>
            </a:r>
            <a:r>
              <a:rPr lang="ko-KR" altLang="en-US" dirty="0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55"/>
            </a:pPr>
            <a:r>
              <a:rPr lang="en-US" altLang="ko-KR" dirty="0">
                <a:latin typeface="+mn-ea"/>
                <a:ea typeface="+mn-ea"/>
              </a:rPr>
              <a:t> Q_DRK_AMT_V09N : 1</a:t>
            </a:r>
            <a:r>
              <a:rPr lang="ko-KR" altLang="en-US" dirty="0">
                <a:latin typeface="+mn-ea"/>
                <a:ea typeface="+mn-ea"/>
              </a:rPr>
              <a:t>회 음주량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96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개요 및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6B4FE-2B9F-F975-A06C-9A1A81201BC5}"/>
              </a:ext>
            </a:extLst>
          </p:cNvPr>
          <p:cNvSpPr txBox="1"/>
          <p:nvPr/>
        </p:nvSpPr>
        <p:spPr>
          <a:xfrm>
            <a:off x="667730" y="1247433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0" lvl="1" indent="-342900">
              <a:buFont typeface="+mj-lt"/>
              <a:buAutoNum type="arabicPeriod" startAt="74"/>
            </a:pPr>
            <a:r>
              <a:rPr lang="en-US" altLang="ko-KR" dirty="0">
                <a:latin typeface="+mn-ea"/>
                <a:ea typeface="+mn-ea"/>
              </a:rPr>
              <a:t> Q_PA_VD : 1</a:t>
            </a:r>
            <a:r>
              <a:rPr lang="ko-KR" altLang="en-US" dirty="0">
                <a:latin typeface="+mn-ea"/>
                <a:ea typeface="+mn-ea"/>
              </a:rPr>
              <a:t>주 </a:t>
            </a:r>
            <a:r>
              <a:rPr lang="en-US" altLang="ko-KR" dirty="0">
                <a:latin typeface="+mn-ea"/>
                <a:ea typeface="+mn-ea"/>
              </a:rPr>
              <a:t>20</a:t>
            </a:r>
            <a:r>
              <a:rPr lang="ko-KR" altLang="en-US" dirty="0">
                <a:latin typeface="+mn-ea"/>
                <a:ea typeface="+mn-ea"/>
              </a:rPr>
              <a:t>분 이상 격렬한 운동</a:t>
            </a:r>
            <a:r>
              <a:rPr lang="en-US" altLang="ko-KR" dirty="0">
                <a:latin typeface="+mn-ea"/>
                <a:ea typeface="+mn-ea"/>
              </a:rPr>
              <a:t>, 0(</a:t>
            </a:r>
            <a:r>
              <a:rPr lang="ko-KR" altLang="en-US" dirty="0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) ~ 7(</a:t>
            </a:r>
            <a:r>
              <a:rPr lang="ko-KR" altLang="en-US" dirty="0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) </a:t>
            </a:r>
          </a:p>
          <a:p>
            <a:pPr marL="1008000" lvl="1" indent="-342900">
              <a:buFont typeface="+mj-lt"/>
              <a:buAutoNum type="arabicPeriod" startAt="74"/>
            </a:pPr>
            <a:r>
              <a:rPr lang="en-US" altLang="ko-KR" dirty="0">
                <a:latin typeface="+mn-ea"/>
                <a:ea typeface="+mn-ea"/>
              </a:rPr>
              <a:t> Q_PA_MD : 1</a:t>
            </a:r>
            <a:r>
              <a:rPr lang="ko-KR" altLang="en-US" dirty="0">
                <a:latin typeface="+mn-ea"/>
                <a:ea typeface="+mn-ea"/>
              </a:rPr>
              <a:t>주 </a:t>
            </a:r>
            <a:r>
              <a:rPr lang="en-US" altLang="ko-KR" dirty="0">
                <a:latin typeface="+mn-ea"/>
                <a:ea typeface="+mn-ea"/>
              </a:rPr>
              <a:t>30</a:t>
            </a:r>
            <a:r>
              <a:rPr lang="ko-KR" altLang="en-US" dirty="0">
                <a:latin typeface="+mn-ea"/>
                <a:ea typeface="+mn-ea"/>
              </a:rPr>
              <a:t>분 이상 중간정도 운동</a:t>
            </a:r>
            <a:r>
              <a:rPr lang="en-US" altLang="ko-KR" dirty="0">
                <a:latin typeface="+mn-ea"/>
                <a:ea typeface="+mn-ea"/>
              </a:rPr>
              <a:t>, 0(</a:t>
            </a:r>
            <a:r>
              <a:rPr lang="ko-KR" altLang="en-US" dirty="0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) ~ 7(</a:t>
            </a:r>
            <a:r>
              <a:rPr lang="ko-KR" altLang="en-US" dirty="0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74"/>
            </a:pPr>
            <a:r>
              <a:rPr lang="en-US" altLang="ko-KR" dirty="0">
                <a:latin typeface="+mn-ea"/>
                <a:ea typeface="+mn-ea"/>
              </a:rPr>
              <a:t> Q_PA_WALK : 1</a:t>
            </a:r>
            <a:r>
              <a:rPr lang="ko-KR" altLang="en-US" dirty="0">
                <a:latin typeface="+mn-ea"/>
                <a:ea typeface="+mn-ea"/>
              </a:rPr>
              <a:t>주 총</a:t>
            </a:r>
            <a:r>
              <a:rPr lang="en-US" altLang="ko-KR" dirty="0">
                <a:latin typeface="+mn-ea"/>
                <a:ea typeface="+mn-ea"/>
              </a:rPr>
              <a:t>30</a:t>
            </a:r>
            <a:r>
              <a:rPr lang="ko-KR" altLang="en-US" dirty="0">
                <a:latin typeface="+mn-ea"/>
                <a:ea typeface="+mn-ea"/>
              </a:rPr>
              <a:t>분 이상 걷기운동</a:t>
            </a:r>
            <a:r>
              <a:rPr lang="en-US" altLang="ko-KR" dirty="0">
                <a:latin typeface="+mn-ea"/>
                <a:ea typeface="+mn-ea"/>
              </a:rPr>
              <a:t>, 0(</a:t>
            </a:r>
            <a:r>
              <a:rPr lang="ko-KR" altLang="en-US" dirty="0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) ~ 7(</a:t>
            </a:r>
            <a:r>
              <a:rPr lang="ko-KR" altLang="en-US" dirty="0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1008000" lvl="1" indent="-342900">
              <a:buFont typeface="+mj-lt"/>
              <a:buAutoNum type="arabicPeriod" startAt="74"/>
            </a:pPr>
            <a:r>
              <a:rPr lang="en-US" altLang="ko-KR" dirty="0">
                <a:latin typeface="+mn-ea"/>
                <a:ea typeface="+mn-ea"/>
              </a:rPr>
              <a:t> G1E_TG : </a:t>
            </a:r>
            <a:r>
              <a:rPr lang="ko-KR" altLang="en-US" dirty="0">
                <a:latin typeface="+mn-ea"/>
                <a:ea typeface="+mn-ea"/>
              </a:rPr>
              <a:t>트리글리세라이드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74"/>
            </a:pPr>
            <a:r>
              <a:rPr lang="en-US" altLang="ko-KR" dirty="0">
                <a:latin typeface="+mn-ea"/>
                <a:ea typeface="+mn-ea"/>
              </a:rPr>
              <a:t> G1E_HDL : HDL</a:t>
            </a:r>
            <a:r>
              <a:rPr lang="ko-KR" altLang="en-US" dirty="0">
                <a:latin typeface="+mn-ea"/>
                <a:ea typeface="+mn-ea"/>
              </a:rPr>
              <a:t>콜레스테롤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74"/>
            </a:pPr>
            <a:r>
              <a:rPr lang="en-US" altLang="ko-KR" dirty="0">
                <a:latin typeface="+mn-ea"/>
                <a:ea typeface="+mn-ea"/>
              </a:rPr>
              <a:t> G1E_LDL : LDL</a:t>
            </a:r>
            <a:r>
              <a:rPr lang="ko-KR" altLang="en-US" dirty="0">
                <a:latin typeface="+mn-ea"/>
                <a:ea typeface="+mn-ea"/>
              </a:rPr>
              <a:t>콜레스테롤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74"/>
            </a:pPr>
            <a:r>
              <a:rPr lang="en-US" altLang="ko-KR" dirty="0">
                <a:latin typeface="+mn-ea"/>
                <a:ea typeface="+mn-ea"/>
              </a:rPr>
              <a:t> G1E_CRTN : </a:t>
            </a:r>
            <a:r>
              <a:rPr lang="ko-KR" altLang="en-US" dirty="0">
                <a:latin typeface="+mn-ea"/>
                <a:ea typeface="+mn-ea"/>
              </a:rPr>
              <a:t>혈청크레아티닌</a:t>
            </a:r>
            <a:endParaRPr lang="en-US" altLang="ko-KR" dirty="0">
              <a:latin typeface="+mn-ea"/>
              <a:ea typeface="+mn-ea"/>
            </a:endParaRPr>
          </a:p>
          <a:p>
            <a:pPr marL="1008000" lvl="1" indent="-342900">
              <a:buFont typeface="+mj-lt"/>
              <a:buAutoNum type="arabicPeriod" startAt="74"/>
            </a:pPr>
            <a:r>
              <a:rPr lang="en-US" altLang="ko-KR" dirty="0">
                <a:latin typeface="+mn-ea"/>
                <a:ea typeface="+mn-ea"/>
              </a:rPr>
              <a:t> G1E_GFR : </a:t>
            </a:r>
            <a:r>
              <a:rPr lang="ko-KR" altLang="en-US" dirty="0">
                <a:latin typeface="+mn-ea"/>
                <a:ea typeface="+mn-ea"/>
              </a:rPr>
              <a:t>신사구체여과율</a:t>
            </a:r>
            <a:r>
              <a:rPr lang="en-US" altLang="ko-KR" dirty="0">
                <a:latin typeface="+mn-ea"/>
                <a:ea typeface="+mn-ea"/>
              </a:rPr>
              <a:t>(GFR)</a:t>
            </a:r>
          </a:p>
          <a:p>
            <a:pPr marL="1008000" lvl="1" indent="-342900">
              <a:buFont typeface="+mj-lt"/>
              <a:buAutoNum type="arabicPeriod" startAt="74"/>
            </a:pPr>
            <a:r>
              <a:rPr lang="en-US" altLang="ko-KR" dirty="0">
                <a:latin typeface="+mn-ea"/>
                <a:ea typeface="+mn-ea"/>
              </a:rPr>
              <a:t> G1E_GFR_MTHD : </a:t>
            </a:r>
            <a:r>
              <a:rPr lang="ko-KR" altLang="en-US" dirty="0">
                <a:latin typeface="+mn-ea"/>
                <a:ea typeface="+mn-ea"/>
              </a:rPr>
              <a:t>신사구체여과율</a:t>
            </a:r>
            <a:r>
              <a:rPr lang="en-US" altLang="ko-KR" dirty="0">
                <a:latin typeface="+mn-ea"/>
                <a:ea typeface="+mn-ea"/>
              </a:rPr>
              <a:t>(GFR)</a:t>
            </a:r>
            <a:r>
              <a:rPr lang="ko-KR" altLang="en-US" dirty="0">
                <a:latin typeface="+mn-ea"/>
                <a:ea typeface="+mn-ea"/>
              </a:rPr>
              <a:t>측정 방법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57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데이터 정제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BE60C-D2BE-64AA-ED0F-3CDF9549960E}"/>
              </a:ext>
            </a:extLst>
          </p:cNvPr>
          <p:cNvSpPr txBox="1"/>
          <p:nvPr/>
        </p:nvSpPr>
        <p:spPr>
          <a:xfrm>
            <a:off x="667730" y="12474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■ 데이터 값 중 </a:t>
            </a:r>
            <a:r>
              <a:rPr lang="en-US" altLang="ko-KR" dirty="0">
                <a:latin typeface="+mn-ea"/>
                <a:ea typeface="+mn-ea"/>
              </a:rPr>
              <a:t>NA</a:t>
            </a:r>
            <a:r>
              <a:rPr lang="ko-KR" altLang="en-US" dirty="0">
                <a:latin typeface="+mn-ea"/>
                <a:ea typeface="+mn-ea"/>
              </a:rPr>
              <a:t>값이 다수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9B96AC-5AF2-E2FE-30BD-53CEED4A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24" y="1700808"/>
            <a:ext cx="7100763" cy="49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데이터 정제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BE60C-D2BE-64AA-ED0F-3CDF9549960E}"/>
              </a:ext>
            </a:extLst>
          </p:cNvPr>
          <p:cNvSpPr txBox="1"/>
          <p:nvPr/>
        </p:nvSpPr>
        <p:spPr>
          <a:xfrm>
            <a:off x="667730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■ </a:t>
            </a:r>
            <a:r>
              <a:rPr lang="en-US" altLang="ko-KR" dirty="0">
                <a:latin typeface="+mn-ea"/>
                <a:ea typeface="+mn-ea"/>
              </a:rPr>
              <a:t>NA</a:t>
            </a:r>
            <a:r>
              <a:rPr lang="ko-KR" altLang="en-US" dirty="0">
                <a:latin typeface="+mn-ea"/>
                <a:ea typeface="+mn-ea"/>
              </a:rPr>
              <a:t>값이 </a:t>
            </a:r>
            <a:r>
              <a:rPr lang="en-US" altLang="ko-KR" dirty="0">
                <a:latin typeface="+mn-ea"/>
                <a:ea typeface="+mn-ea"/>
              </a:rPr>
              <a:t>500</a:t>
            </a:r>
            <a:r>
              <a:rPr lang="ko-KR" altLang="en-US" dirty="0">
                <a:latin typeface="+mn-ea"/>
                <a:ea typeface="+mn-ea"/>
              </a:rPr>
              <a:t>개가  넘지 않은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8EAAF-265D-BB49-CEB5-49FB515B9CE0}"/>
              </a:ext>
            </a:extLst>
          </p:cNvPr>
          <p:cNvSpPr txBox="1"/>
          <p:nvPr/>
        </p:nvSpPr>
        <p:spPr>
          <a:xfrm>
            <a:off x="1423814" y="1484784"/>
            <a:ext cx="513620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EXMD_BZ_YYYY </a:t>
            </a:r>
            <a:r>
              <a:rPr lang="en-US" altLang="ko-KR" sz="1600" dirty="0"/>
              <a:t>: </a:t>
            </a:r>
            <a:r>
              <a:rPr lang="ko-KR" altLang="en-US" sz="1600" dirty="0"/>
              <a:t>검진 년도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RN_INDI </a:t>
            </a:r>
            <a:r>
              <a:rPr lang="en-US" altLang="ko-KR" sz="1600" dirty="0"/>
              <a:t>: </a:t>
            </a:r>
            <a:r>
              <a:rPr lang="ko-KR" altLang="en-US" sz="1600" dirty="0"/>
              <a:t>개인고유번호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Q_SMK_YN </a:t>
            </a:r>
            <a:r>
              <a:rPr lang="en-US" altLang="ko-KR" sz="1600" dirty="0"/>
              <a:t>: </a:t>
            </a:r>
            <a:r>
              <a:rPr lang="ko-KR" altLang="en-US" sz="1600" dirty="0"/>
              <a:t>흡연상태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G1E_HGHT </a:t>
            </a:r>
            <a:r>
              <a:rPr lang="en-US" altLang="ko-KR" sz="1600" dirty="0"/>
              <a:t>: </a:t>
            </a:r>
            <a:r>
              <a:rPr lang="ko-KR" altLang="en-US" sz="1600" dirty="0"/>
              <a:t>신장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G1E_WGHT </a:t>
            </a:r>
            <a:r>
              <a:rPr lang="en-US" altLang="ko-KR" sz="1600" dirty="0"/>
              <a:t>: </a:t>
            </a:r>
            <a:r>
              <a:rPr lang="ko-KR" altLang="en-US" sz="1600" dirty="0"/>
              <a:t>체중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G1E_BMI </a:t>
            </a:r>
            <a:r>
              <a:rPr lang="en-US" altLang="ko-KR" sz="1600" dirty="0"/>
              <a:t>: </a:t>
            </a:r>
            <a:r>
              <a:rPr lang="ko-KR" altLang="en-US" sz="1600" dirty="0"/>
              <a:t>체질량지수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G1E_WSTC </a:t>
            </a:r>
            <a:r>
              <a:rPr lang="en-US" altLang="ko-KR" sz="1600" dirty="0"/>
              <a:t>: </a:t>
            </a:r>
            <a:r>
              <a:rPr lang="ko-KR" altLang="en-US" sz="1600" dirty="0"/>
              <a:t>허리둘레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G1E_VA_LT </a:t>
            </a:r>
            <a:r>
              <a:rPr lang="en-US" altLang="ko-KR" sz="1600" dirty="0"/>
              <a:t>: </a:t>
            </a:r>
            <a:r>
              <a:rPr lang="ko-KR" altLang="en-US" sz="1600" dirty="0"/>
              <a:t>시력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G1E_VA_RT </a:t>
            </a:r>
            <a:r>
              <a:rPr lang="en-US" altLang="ko-KR" sz="1600" dirty="0"/>
              <a:t>: </a:t>
            </a:r>
            <a:r>
              <a:rPr lang="ko-KR" altLang="en-US" sz="1600" dirty="0"/>
              <a:t>시력</a:t>
            </a:r>
            <a:r>
              <a:rPr lang="en-US" altLang="ko-KR" sz="1600" dirty="0"/>
              <a:t>(</a:t>
            </a:r>
            <a:r>
              <a:rPr lang="ko-KR" altLang="en-US" sz="1600" dirty="0"/>
              <a:t>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G1E_HA_LT </a:t>
            </a:r>
            <a:r>
              <a:rPr lang="en-US" altLang="ko-KR" sz="1600" dirty="0"/>
              <a:t>: </a:t>
            </a:r>
            <a:r>
              <a:rPr lang="ko-KR" altLang="en-US" sz="1600" dirty="0"/>
              <a:t>청력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G1E_HA_RT </a:t>
            </a:r>
            <a:r>
              <a:rPr lang="en-US" altLang="ko-KR" sz="1600" dirty="0"/>
              <a:t>: </a:t>
            </a:r>
            <a:r>
              <a:rPr lang="ko-KR" altLang="en-US" sz="1600" dirty="0"/>
              <a:t>청력</a:t>
            </a:r>
            <a:r>
              <a:rPr lang="en-US" altLang="ko-KR" sz="1600" dirty="0"/>
              <a:t>(</a:t>
            </a:r>
            <a:r>
              <a:rPr lang="ko-KR" altLang="en-US" sz="1600" dirty="0"/>
              <a:t>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G1E_BP_SYS </a:t>
            </a:r>
            <a:r>
              <a:rPr lang="en-US" altLang="ko-KR" sz="1600" dirty="0"/>
              <a:t>: </a:t>
            </a:r>
            <a:r>
              <a:rPr lang="ko-KR" altLang="en-US" sz="1600" dirty="0"/>
              <a:t>수축기 혈압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G1E_BP_DIA </a:t>
            </a:r>
            <a:r>
              <a:rPr lang="en-US" altLang="ko-KR" sz="1600" dirty="0"/>
              <a:t>: </a:t>
            </a:r>
            <a:r>
              <a:rPr lang="ko-KR" altLang="en-US" sz="1600" dirty="0"/>
              <a:t>이완기 혈압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G1E_URN_PROT </a:t>
            </a:r>
            <a:r>
              <a:rPr lang="en-US" altLang="ko-KR" sz="1600" dirty="0"/>
              <a:t>: </a:t>
            </a:r>
            <a:r>
              <a:rPr lang="ko-KR" altLang="en-US" sz="1600" dirty="0"/>
              <a:t>요단백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G1E_HGB </a:t>
            </a:r>
            <a:r>
              <a:rPr lang="en-US" altLang="ko-KR" sz="1600" dirty="0"/>
              <a:t>: </a:t>
            </a:r>
            <a:r>
              <a:rPr lang="ko-KR" altLang="en-US" sz="1600" dirty="0"/>
              <a:t>혈색소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G1E_FBS </a:t>
            </a:r>
            <a:r>
              <a:rPr lang="en-US" altLang="ko-KR" sz="1600" dirty="0"/>
              <a:t>: </a:t>
            </a:r>
            <a:r>
              <a:rPr lang="ko-KR" altLang="en-US" sz="1600" dirty="0"/>
              <a:t>식전혈당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G1E_TOT_CHOL </a:t>
            </a:r>
            <a:r>
              <a:rPr lang="en-US" altLang="ko-KR" sz="1600" dirty="0"/>
              <a:t>: </a:t>
            </a:r>
            <a:r>
              <a:rPr lang="ko-KR" altLang="en-US" sz="1600" dirty="0"/>
              <a:t>총콜레스테롤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G1E_SGOT </a:t>
            </a:r>
            <a:r>
              <a:rPr lang="en-US" altLang="ko-KR" sz="1600" dirty="0"/>
              <a:t>: AST(</a:t>
            </a:r>
            <a:r>
              <a:rPr lang="ko-KR" altLang="en-US" sz="1600" dirty="0"/>
              <a:t>혈청지오티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G1E_SGPT </a:t>
            </a:r>
            <a:r>
              <a:rPr lang="en-US" altLang="ko-KR" sz="1600" dirty="0"/>
              <a:t>: ALT(</a:t>
            </a:r>
            <a:r>
              <a:rPr lang="ko-KR" altLang="en-US" sz="1600" dirty="0"/>
              <a:t>혈청지피티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G1E_GGT </a:t>
            </a:r>
            <a:r>
              <a:rPr lang="en-US" altLang="ko-KR" sz="1600" dirty="0"/>
              <a:t>: </a:t>
            </a:r>
            <a:r>
              <a:rPr lang="ko-KR" altLang="en-US" sz="1600" dirty="0"/>
              <a:t>감마지티피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G1E_CHST_XRAY_RST </a:t>
            </a:r>
            <a:r>
              <a:rPr lang="en-US" altLang="ko-KR" sz="1600" dirty="0"/>
              <a:t>: </a:t>
            </a:r>
            <a:r>
              <a:rPr lang="ko-KR" altLang="en-US" sz="1600" dirty="0"/>
              <a:t>흉부방사선검사 결과</a:t>
            </a:r>
          </a:p>
        </p:txBody>
      </p:sp>
    </p:spTree>
    <p:extLst>
      <p:ext uri="{BB962C8B-B14F-4D97-AF65-F5344CB8AC3E}">
        <p14:creationId xmlns:p14="http://schemas.microsoft.com/office/powerpoint/2010/main" val="126954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73107</TotalTime>
  <Words>1544</Words>
  <Application>Microsoft Office PowerPoint</Application>
  <PresentationFormat>사용자 지정</PresentationFormat>
  <Paragraphs>172</Paragraphs>
  <Slides>52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3" baseType="lpstr">
      <vt:lpstr>가는각진제목체</vt:lpstr>
      <vt:lpstr>굴림</vt:lpstr>
      <vt:lpstr>돋움</vt:lpstr>
      <vt:lpstr>돋움체</vt:lpstr>
      <vt:lpstr>맑은 고딕</vt:lpstr>
      <vt:lpstr>뫼비우스 Regular</vt:lpstr>
      <vt:lpstr>휴먼명조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삼성카드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삼성카드</dc:creator>
  <cp:lastModifiedBy>조민석</cp:lastModifiedBy>
  <cp:revision>1991</cp:revision>
  <cp:lastPrinted>2018-04-02T12:08:19Z</cp:lastPrinted>
  <dcterms:created xsi:type="dcterms:W3CDTF">2003-12-03T02:10:03Z</dcterms:created>
  <dcterms:modified xsi:type="dcterms:W3CDTF">2023-01-25T04:11:05Z</dcterms:modified>
</cp:coreProperties>
</file>