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4" r:id="rId3"/>
    <p:sldId id="265" r:id="rId4"/>
    <p:sldId id="266" r:id="rId5"/>
    <p:sldId id="269" r:id="rId6"/>
    <p:sldId id="270" r:id="rId7"/>
    <p:sldId id="271" r:id="rId8"/>
    <p:sldId id="272" r:id="rId9"/>
    <p:sldId id="285" r:id="rId10"/>
    <p:sldId id="276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3" r:id="rId19"/>
    <p:sldId id="284" r:id="rId20"/>
    <p:sldId id="282" r:id="rId21"/>
    <p:sldId id="286" r:id="rId22"/>
    <p:sldId id="291" r:id="rId23"/>
    <p:sldId id="288" r:id="rId24"/>
    <p:sldId id="287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10" r:id="rId41"/>
    <p:sldId id="305" r:id="rId42"/>
    <p:sldId id="306" r:id="rId43"/>
    <p:sldId id="307" r:id="rId44"/>
    <p:sldId id="308" r:id="rId45"/>
    <p:sldId id="30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7434-F971-412C-967A-BF09C6FB093F}" v="8" dt="2023-01-18T04:08:1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8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익준" userId="a6344fdde40d8d18" providerId="LiveId" clId="{1BC87434-F971-412C-967A-BF09C6FB093F}"/>
    <pc:docChg chg="addSld delSld modSld">
      <pc:chgData name="임 익준" userId="a6344fdde40d8d18" providerId="LiveId" clId="{1BC87434-F971-412C-967A-BF09C6FB093F}" dt="2023-01-18T04:08:19.124" v="8" actId="2696"/>
      <pc:docMkLst>
        <pc:docMk/>
      </pc:docMkLst>
      <pc:sldChg chg="add">
        <pc:chgData name="임 익준" userId="a6344fdde40d8d18" providerId="LiveId" clId="{1BC87434-F971-412C-967A-BF09C6FB093F}" dt="2023-01-18T04:07:31.292" v="6"/>
        <pc:sldMkLst>
          <pc:docMk/>
          <pc:sldMk cId="4086788576" sldId="258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754355573" sldId="259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2637521331" sldId="260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2149562147" sldId="261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556172518" sldId="263"/>
        </pc:sldMkLst>
      </pc:sldChg>
      <pc:sldChg chg="add">
        <pc:chgData name="임 익준" userId="a6344fdde40d8d18" providerId="LiveId" clId="{1BC87434-F971-412C-967A-BF09C6FB093F}" dt="2023-01-18T04:06:52.396" v="2"/>
        <pc:sldMkLst>
          <pc:docMk/>
          <pc:sldMk cId="798434588" sldId="267"/>
        </pc:sldMkLst>
      </pc:sldChg>
      <pc:sldChg chg="add">
        <pc:chgData name="임 익준" userId="a6344fdde40d8d18" providerId="LiveId" clId="{1BC87434-F971-412C-967A-BF09C6FB093F}" dt="2023-01-18T04:07:00.937" v="3"/>
        <pc:sldMkLst>
          <pc:docMk/>
          <pc:sldMk cId="1086151779" sldId="268"/>
        </pc:sldMkLst>
      </pc:sldChg>
      <pc:sldChg chg="add">
        <pc:chgData name="임 익준" userId="a6344fdde40d8d18" providerId="LiveId" clId="{1BC87434-F971-412C-967A-BF09C6FB093F}" dt="2023-01-18T04:06:30.155" v="0"/>
        <pc:sldMkLst>
          <pc:docMk/>
          <pc:sldMk cId="1785334769" sldId="294"/>
        </pc:sldMkLst>
      </pc:sldChg>
      <pc:sldChg chg="add">
        <pc:chgData name="임 익준" userId="a6344fdde40d8d18" providerId="LiveId" clId="{1BC87434-F971-412C-967A-BF09C6FB093F}" dt="2023-01-18T04:06:43.994" v="1"/>
        <pc:sldMkLst>
          <pc:docMk/>
          <pc:sldMk cId="2081856307" sldId="295"/>
        </pc:sldMkLst>
      </pc:sldChg>
      <pc:sldChg chg="add">
        <pc:chgData name="임 익준" userId="a6344fdde40d8d18" providerId="LiveId" clId="{1BC87434-F971-412C-967A-BF09C6FB093F}" dt="2023-01-18T04:07:12.037" v="4"/>
        <pc:sldMkLst>
          <pc:docMk/>
          <pc:sldMk cId="1509186065" sldId="296"/>
        </pc:sldMkLst>
      </pc:sldChg>
      <pc:sldChg chg="add">
        <pc:chgData name="임 익준" userId="a6344fdde40d8d18" providerId="LiveId" clId="{1BC87434-F971-412C-967A-BF09C6FB093F}" dt="2023-01-18T04:07:22.851" v="5"/>
        <pc:sldMkLst>
          <pc:docMk/>
          <pc:sldMk cId="1149232594" sldId="297"/>
        </pc:sldMkLst>
      </pc:sldChg>
      <pc:sldChg chg="add del">
        <pc:chgData name="임 익준" userId="a6344fdde40d8d18" providerId="LiveId" clId="{1BC87434-F971-412C-967A-BF09C6FB093F}" dt="2023-01-18T04:08:19.124" v="8" actId="2696"/>
        <pc:sldMkLst>
          <pc:docMk/>
          <pc:sldMk cId="3524244960" sldId="298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469800029" sldId="299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3138383004" sldId="300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331067179" sldId="301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2971385827" sldId="302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1347302966" sldId="303"/>
        </pc:sldMkLst>
      </pc:sldChg>
      <pc:sldChg chg="add">
        <pc:chgData name="임 익준" userId="a6344fdde40d8d18" providerId="LiveId" clId="{1BC87434-F971-412C-967A-BF09C6FB093F}" dt="2023-01-18T04:08:13.813" v="7"/>
        <pc:sldMkLst>
          <pc:docMk/>
          <pc:sldMk cId="178907485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400" b="1" dirty="0"/>
              <a:t>R study</a:t>
            </a:r>
            <a:endParaRPr lang="ko-KR" altLang="en-US" sz="5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흡연상태에 따른 신장과 체중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7F4ADD-5F4F-6049-EDC2-7B0A6F69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3" y="1232756"/>
            <a:ext cx="937025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체질량지수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4770B3-4C85-AEFD-EDE6-12D80FD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35" y="1232756"/>
            <a:ext cx="9630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83803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체질량지수</a:t>
            </a:r>
            <a:r>
              <a:rPr lang="en-US" altLang="ko-KR" b="1" dirty="0">
                <a:solidFill>
                  <a:srgbClr val="00216C"/>
                </a:solidFill>
              </a:rPr>
              <a:t>(boxplot)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55271F-8BA3-3A1A-8887-0584AD64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9" y="1232756"/>
            <a:ext cx="9239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체질량지수</a:t>
            </a:r>
            <a:r>
              <a:rPr lang="en-US" altLang="ko-KR" b="1" dirty="0">
                <a:solidFill>
                  <a:srgbClr val="00216C"/>
                </a:solidFill>
              </a:rPr>
              <a:t>(hist)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1AE6E4-E3E7-24AE-E14E-E77ADCBC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0" y="1232756"/>
            <a:ext cx="9383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1" y="2054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허리둘레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9FD85-9F65-3411-BB50-1D063082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81" y="1320723"/>
            <a:ext cx="961363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83803" y="629956"/>
            <a:ext cx="41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허리둘레</a:t>
            </a:r>
            <a:r>
              <a:rPr lang="en-US" altLang="ko-KR" b="1" dirty="0">
                <a:solidFill>
                  <a:srgbClr val="00216C"/>
                </a:solidFill>
              </a:rPr>
              <a:t>(boxplot)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4314F-45B2-B3D2-DCC6-04565040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8" y="1321424"/>
            <a:ext cx="932120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허리둘레</a:t>
            </a:r>
            <a:r>
              <a:rPr lang="en-US" altLang="ko-KR" b="1" dirty="0">
                <a:solidFill>
                  <a:srgbClr val="00216C"/>
                </a:solidFill>
              </a:rPr>
              <a:t>(hist)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46656C-31AC-F66E-0486-82FB5A7C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34" y="1232756"/>
            <a:ext cx="94069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시력</a:t>
            </a:r>
            <a:r>
              <a:rPr lang="en-US" altLang="ko-KR" b="1" dirty="0">
                <a:solidFill>
                  <a:srgbClr val="00216C"/>
                </a:solidFill>
              </a:rPr>
              <a:t>(</a:t>
            </a:r>
            <a:r>
              <a:rPr lang="ko-KR" altLang="en-US" b="1" dirty="0">
                <a:solidFill>
                  <a:srgbClr val="00216C"/>
                </a:solidFill>
              </a:rPr>
              <a:t>좌</a:t>
            </a:r>
            <a:r>
              <a:rPr lang="en-US" altLang="ko-KR" b="1" dirty="0">
                <a:solidFill>
                  <a:srgbClr val="00216C"/>
                </a:solidFill>
              </a:rPr>
              <a:t>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2E5FA-BDFD-EB63-31B7-9E61E202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4" y="1289032"/>
            <a:ext cx="96031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시력</a:t>
            </a:r>
            <a:r>
              <a:rPr lang="en-US" altLang="ko-KR" b="1" dirty="0">
                <a:solidFill>
                  <a:srgbClr val="00216C"/>
                </a:solidFill>
              </a:rPr>
              <a:t>(</a:t>
            </a:r>
            <a:r>
              <a:rPr lang="ko-KR" altLang="en-US" b="1" dirty="0">
                <a:solidFill>
                  <a:srgbClr val="00216C"/>
                </a:solidFill>
              </a:rPr>
              <a:t>우</a:t>
            </a:r>
            <a:r>
              <a:rPr lang="en-US" altLang="ko-KR" b="1" dirty="0">
                <a:solidFill>
                  <a:srgbClr val="00216C"/>
                </a:solidFill>
              </a:rPr>
              <a:t>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26AD9E-9B4C-B09E-1DD5-389EAB5B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59" y="1256499"/>
            <a:ext cx="96046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시력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>
                <a:solidFill>
                  <a:srgbClr val="00216C"/>
                </a:solidFill>
              </a:rPr>
              <a:t>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11ADA-0BFB-FB7D-2AC8-7BBD1522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24" y="1232756"/>
            <a:ext cx="940215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F42EAE-CE50-9E86-0C8F-9F363FDA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50" y="1232756"/>
            <a:ext cx="96388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216C"/>
                </a:solidFill>
              </a:rPr>
              <a:t>변수들의 상관관계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0FFFAD-F783-BABE-7D10-17B6D129078B}"/>
              </a:ext>
            </a:extLst>
          </p:cNvPr>
          <p:cNvGrpSpPr/>
          <p:nvPr/>
        </p:nvGrpSpPr>
        <p:grpSpPr>
          <a:xfrm>
            <a:off x="1224118" y="1232756"/>
            <a:ext cx="10080000" cy="5040000"/>
            <a:chOff x="591810" y="1824134"/>
            <a:chExt cx="11136279" cy="558242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6E7460-B4A4-8937-E325-3CEBEACA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810" y="1824134"/>
              <a:ext cx="11136279" cy="52394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447A2FF-5783-43EF-0D8A-ABC8163D0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69" y="2348082"/>
              <a:ext cx="11026020" cy="505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84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en-US" altLang="ko-KR" sz="1800"/>
              <a:t>attach(g1e)</a:t>
            </a:r>
            <a:br>
              <a:rPr lang="en-US" altLang="ko-KR" sz="1800"/>
            </a:br>
            <a:r>
              <a:rPr lang="en-US" altLang="ko-KR" sz="1800"/>
              <a:t>hist(G1E_HA_LT, main= "</a:t>
            </a:r>
            <a:r>
              <a:rPr lang="ko-KR" altLang="en-US" sz="1800"/>
              <a:t>청력</a:t>
            </a:r>
            <a:r>
              <a:rPr lang="en-US" altLang="ko-KR" sz="1800"/>
              <a:t>(</a:t>
            </a:r>
            <a:r>
              <a:rPr lang="ko-KR" altLang="en-US" sz="1800"/>
              <a:t>좌</a:t>
            </a:r>
            <a:r>
              <a:rPr lang="en-US" altLang="ko-KR" sz="1800"/>
              <a:t>)", labels = T)</a:t>
            </a:r>
            <a:br>
              <a:rPr lang="en-US" altLang="ko-KR" sz="1800"/>
            </a:b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청력</a:t>
            </a:r>
            <a:r>
              <a:rPr lang="en-US" altLang="ko-KR" b="1">
                <a:solidFill>
                  <a:srgbClr val="00216C"/>
                </a:solidFill>
              </a:rPr>
              <a:t>(</a:t>
            </a:r>
            <a:r>
              <a:rPr lang="ko-KR" altLang="en-US" b="1">
                <a:solidFill>
                  <a:srgbClr val="00216C"/>
                </a:solidFill>
              </a:rPr>
              <a:t>좌</a:t>
            </a:r>
            <a:r>
              <a:rPr lang="en-US" altLang="ko-KR" b="1">
                <a:solidFill>
                  <a:srgbClr val="00216C"/>
                </a:solidFill>
              </a:rPr>
              <a:t>)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238406" y="1328280"/>
            <a:ext cx="4857594" cy="904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ko-KR"/>
              <a:t>attach(g1e)</a:t>
            </a:r>
            <a:br>
              <a:rPr lang="en-US" altLang="ko-KR"/>
            </a:br>
            <a:r>
              <a:rPr lang="en-US" altLang="ko-KR"/>
              <a:t>hist(G1E_HA_LT, main= "</a:t>
            </a:r>
            <a:r>
              <a:rPr lang="ko-KR" altLang="en-US"/>
              <a:t>청력</a:t>
            </a:r>
            <a:r>
              <a:rPr lang="en-US" altLang="ko-KR"/>
              <a:t>(</a:t>
            </a:r>
            <a:r>
              <a:rPr lang="ko-KR" altLang="en-US"/>
              <a:t>좌</a:t>
            </a:r>
            <a:r>
              <a:rPr lang="en-US" altLang="ko-KR"/>
              <a:t>)", labels = T)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82450" y="2063311"/>
            <a:ext cx="5525300" cy="40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0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청력</a:t>
            </a:r>
            <a:r>
              <a:rPr lang="en-US" altLang="ko-KR" b="1">
                <a:solidFill>
                  <a:srgbClr val="00216C"/>
                </a:solidFill>
              </a:rPr>
              <a:t>(</a:t>
            </a:r>
            <a:r>
              <a:rPr lang="ko-KR" altLang="en-US" b="1">
                <a:solidFill>
                  <a:srgbClr val="00216C"/>
                </a:solidFill>
              </a:rPr>
              <a:t>우</a:t>
            </a:r>
            <a:r>
              <a:rPr lang="en-US" altLang="ko-KR" b="1">
                <a:solidFill>
                  <a:srgbClr val="00216C"/>
                </a:solidFill>
              </a:rPr>
              <a:t>)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483185" y="1419616"/>
            <a:ext cx="4925965" cy="36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hist(G1E_HA_RT, main= "</a:t>
            </a:r>
            <a:r>
              <a:rPr lang="ko-KR" altLang="en-US"/>
              <a:t>청력</a:t>
            </a:r>
            <a:r>
              <a:rPr lang="en-US" altLang="ko-KR"/>
              <a:t>(</a:t>
            </a:r>
            <a:r>
              <a:rPr lang="ko-KR" altLang="en-US"/>
              <a:t>우</a:t>
            </a:r>
            <a:r>
              <a:rPr lang="en-US" altLang="ko-KR"/>
              <a:t>)", labels = T)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920" y="1751664"/>
            <a:ext cx="6273975" cy="46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9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이완기혈압</a:t>
            </a:r>
          </a:p>
        </p:txBody>
      </p:sp>
      <p:sp>
        <p:nvSpPr>
          <p:cNvPr id="22" name="가로 글상자 21"/>
          <p:cNvSpPr txBox="1"/>
          <p:nvPr/>
        </p:nvSpPr>
        <p:spPr>
          <a:xfrm>
            <a:off x="1255211" y="1315232"/>
            <a:ext cx="4647261" cy="638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boxplot(G1E_BP_DIA, main = "</a:t>
            </a:r>
            <a:r>
              <a:rPr lang="ko-KR" altLang="en-US"/>
              <a:t>이완기혈압</a:t>
            </a:r>
            <a:r>
              <a:rPr lang="en-US" altLang="ko-KR"/>
              <a:t>")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5600" y="1910099"/>
            <a:ext cx="5653157" cy="41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수축기혈압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163877" y="1328280"/>
            <a:ext cx="4660700" cy="365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boxplot(G1E_BP_SYS, main = "</a:t>
            </a:r>
            <a:r>
              <a:rPr lang="ko-KR" altLang="en-US"/>
              <a:t>수축기혈압</a:t>
            </a:r>
            <a:r>
              <a:rPr lang="en-US" altLang="ko-KR"/>
              <a:t>")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6541" y="1707061"/>
            <a:ext cx="5874509" cy="43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3075630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수축기혈압과 이완기혈압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176924" y="1302184"/>
            <a:ext cx="7324438" cy="17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boxplot(G1E_BP_SYS ~ G1E_BP_DIA, data= data,xlab = "</a:t>
            </a:r>
            <a:r>
              <a:rPr lang="ko-KR" altLang="en-US"/>
              <a:t>수축기혈압</a:t>
            </a:r>
            <a:r>
              <a:rPr lang="en-US" altLang="ko-KR"/>
              <a:t>",</a:t>
            </a:r>
          </a:p>
          <a:p>
            <a:pPr lvl="0">
              <a:defRPr/>
            </a:pPr>
            <a:r>
              <a:rPr lang="en-US" altLang="ko-KR"/>
              <a:t>ylab ="</a:t>
            </a:r>
            <a:r>
              <a:rPr lang="ko-KR" altLang="en-US"/>
              <a:t>이완기혈압</a:t>
            </a:r>
            <a:r>
              <a:rPr lang="en-US" altLang="ko-KR"/>
              <a:t>", col= rainbow(8))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P_SYS, G1E_BP_DIA, xlab = "</a:t>
            </a:r>
            <a:r>
              <a:rPr lang="ko-KR" altLang="en-US"/>
              <a:t>수축기혈압</a:t>
            </a:r>
            <a:r>
              <a:rPr lang="en-US" altLang="ko-KR"/>
              <a:t>", </a:t>
            </a:r>
          </a:p>
          <a:p>
            <a:pPr lvl="0">
              <a:defRPr/>
            </a:pPr>
            <a:r>
              <a:rPr lang="en-US" altLang="ko-KR"/>
              <a:t>ylab ="</a:t>
            </a:r>
            <a:r>
              <a:rPr lang="ko-KR" altLang="en-US"/>
              <a:t>이완기혈압</a:t>
            </a:r>
            <a:r>
              <a:rPr lang="en-US" altLang="ko-KR"/>
              <a:t>",col= "darkgreen", main="g1e" )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t="9090"/>
          <a:stretch>
            <a:fillRect/>
          </a:stretch>
        </p:blipFill>
        <p:spPr>
          <a:xfrm>
            <a:off x="571832" y="2998838"/>
            <a:ext cx="4583991" cy="307250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10050"/>
          <a:stretch>
            <a:fillRect/>
          </a:stretch>
        </p:blipFill>
        <p:spPr>
          <a:xfrm>
            <a:off x="6096000" y="2847075"/>
            <a:ext cx="4885663" cy="32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혈색소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176925" y="1380471"/>
            <a:ext cx="6772379" cy="6397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hist(G1E_HGB, </a:t>
            </a:r>
            <a:r>
              <a:rPr lang="en-US" altLang="ko-KR" dirty="0" err="1"/>
              <a:t>xlab</a:t>
            </a:r>
            <a:r>
              <a:rPr lang="en-US" altLang="ko-KR" dirty="0"/>
              <a:t> = '</a:t>
            </a:r>
            <a:r>
              <a:rPr lang="ko-KR" altLang="en-US" dirty="0"/>
              <a:t>혈색소</a:t>
            </a:r>
            <a:r>
              <a:rPr lang="en-US" altLang="ko-KR" dirty="0"/>
              <a:t>', col = "</a:t>
            </a:r>
            <a:r>
              <a:rPr lang="en-US" altLang="ko-KR" dirty="0" err="1"/>
              <a:t>skyblue</a:t>
            </a:r>
            <a:r>
              <a:rPr lang="en-US" altLang="ko-KR" dirty="0"/>
              <a:t>", </a:t>
            </a:r>
            <a:r>
              <a:rPr lang="en-US" altLang="ko-KR" dirty="0" err="1"/>
              <a:t>ylim</a:t>
            </a:r>
            <a:r>
              <a:rPr lang="en-US" altLang="ko-KR" dirty="0"/>
              <a:t> = c(0, 650),</a:t>
            </a:r>
          </a:p>
          <a:p>
            <a:pPr lvl="0">
              <a:defRPr/>
            </a:pPr>
            <a:r>
              <a:rPr lang="en-US" altLang="ko-KR" dirty="0"/>
              <a:t>main = "</a:t>
            </a:r>
            <a:r>
              <a:rPr lang="ko-KR" altLang="en-US" dirty="0"/>
              <a:t>혈색소 수치</a:t>
            </a:r>
            <a:r>
              <a:rPr lang="en-US" altLang="ko-KR" dirty="0"/>
              <a:t>", labels = T, </a:t>
            </a:r>
            <a:r>
              <a:rPr lang="en-US" altLang="ko-KR" dirty="0" err="1"/>
              <a:t>nclass</a:t>
            </a:r>
            <a:r>
              <a:rPr lang="en-US" altLang="ko-KR" dirty="0"/>
              <a:t> = 15)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6934" y="2006465"/>
            <a:ext cx="5850318" cy="43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2410186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이완기혈압 혈색소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189972" y="1302184"/>
            <a:ext cx="7363582" cy="1184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library(hexbin)</a:t>
            </a:r>
          </a:p>
          <a:p>
            <a:pPr lvl="0">
              <a:defRPr/>
            </a:pPr>
            <a:r>
              <a:rPr lang="en-US" altLang="ko-KR"/>
              <a:t>library(RColorBrewer)</a:t>
            </a:r>
          </a:p>
          <a:p>
            <a:pPr lvl="0">
              <a:defRPr/>
            </a:pPr>
            <a:r>
              <a:rPr lang="en-US" altLang="ko-KR"/>
              <a:t>G1E &lt;- hexbin(G1E_BP_DIA, G1E_HGB, xbins = 40)</a:t>
            </a:r>
          </a:p>
          <a:p>
            <a:pPr lvl="0">
              <a:defRPr/>
            </a:pPr>
            <a:r>
              <a:rPr lang="en-US" altLang="ko-KR"/>
              <a:t>plot(G1E, border= 5,legend= 2.0, xlab="</a:t>
            </a:r>
            <a:r>
              <a:rPr lang="ko-KR" altLang="en-US"/>
              <a:t>이완기혈압</a:t>
            </a:r>
            <a:r>
              <a:rPr lang="en-US" altLang="ko-KR"/>
              <a:t>", ylab= "</a:t>
            </a:r>
            <a:r>
              <a:rPr lang="ko-KR" altLang="en-US"/>
              <a:t>혈색소</a:t>
            </a:r>
            <a:r>
              <a:rPr lang="en-US" altLang="ko-KR"/>
              <a:t>")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-980" t="9170" r="980" b="-9170"/>
          <a:stretch>
            <a:fillRect/>
          </a:stretch>
        </p:blipFill>
        <p:spPr>
          <a:xfrm>
            <a:off x="4855763" y="2524156"/>
            <a:ext cx="5653683" cy="38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2566761" cy="35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수축기혈압 혈색소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1176924" y="1341328"/>
            <a:ext cx="7483232" cy="64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G1E2 &lt;- hexbin(G1E_BP_SYS, G1E_HGB, xbins = 40)</a:t>
            </a:r>
          </a:p>
          <a:p>
            <a:pPr lvl="0">
              <a:defRPr/>
            </a:pPr>
            <a:r>
              <a:rPr lang="en-US" altLang="ko-KR"/>
              <a:t>plot(G1E2, border= 3,legend= 2.0, xlab="</a:t>
            </a:r>
            <a:r>
              <a:rPr lang="ko-KR" altLang="en-US"/>
              <a:t>수축기혈압</a:t>
            </a:r>
            <a:r>
              <a:rPr lang="en-US" altLang="ko-KR"/>
              <a:t>", ylab= "</a:t>
            </a:r>
            <a:r>
              <a:rPr lang="ko-KR" altLang="en-US"/>
              <a:t>혈색소</a:t>
            </a:r>
            <a:r>
              <a:rPr lang="en-US" altLang="ko-KR"/>
              <a:t>")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2342" y="2094111"/>
            <a:ext cx="5855719" cy="43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식전혈당 </a:t>
            </a:r>
            <a:r>
              <a:rPr lang="ko-KR" altLang="en-US" b="1" dirty="0" err="1">
                <a:solidFill>
                  <a:srgbClr val="00216C"/>
                </a:solidFill>
              </a:rPr>
              <a:t>박스플롯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11347F6C-D178-02E1-EE62-6E8B17D73633}"/>
              </a:ext>
            </a:extLst>
          </p:cNvPr>
          <p:cNvSpPr txBox="1">
            <a:spLocks/>
          </p:cNvSpPr>
          <p:nvPr/>
        </p:nvSpPr>
        <p:spPr>
          <a:xfrm>
            <a:off x="1224118" y="1300152"/>
            <a:ext cx="944721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geom_boxplot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78E652CA-FEC3-855D-6B39-8F449262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7" y="1682585"/>
            <a:ext cx="7851665" cy="46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신장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84EED8-BE6C-F786-827A-5332237A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86" y="1232756"/>
            <a:ext cx="97655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7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1" y="2054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2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총콜레스테롤 </a:t>
            </a:r>
            <a:r>
              <a:rPr lang="ko-KR" altLang="en-US" b="1" dirty="0" err="1">
                <a:solidFill>
                  <a:srgbClr val="00216C"/>
                </a:solidFill>
              </a:rPr>
              <a:t>박스플롯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E6A34710-4D95-7A4F-097B-7EBABEA860CB}"/>
              </a:ext>
            </a:extLst>
          </p:cNvPr>
          <p:cNvSpPr txBox="1">
            <a:spLocks/>
          </p:cNvSpPr>
          <p:nvPr/>
        </p:nvSpPr>
        <p:spPr>
          <a:xfrm>
            <a:off x="973397" y="1498916"/>
            <a:ext cx="105749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geom_boxplot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E177386E-AF6C-798D-BF55-3F5BDB2A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79" y="2131986"/>
            <a:ext cx="7330440" cy="41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83803" y="629956"/>
            <a:ext cx="41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16C"/>
                </a:solidFill>
              </a:rPr>
              <a:t>혈청지오티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박스플롯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6EE54-8452-0534-FC1F-1776ED2FBD1B}"/>
              </a:ext>
            </a:extLst>
          </p:cNvPr>
          <p:cNvSpPr txBox="1"/>
          <p:nvPr/>
        </p:nvSpPr>
        <p:spPr>
          <a:xfrm>
            <a:off x="1258887" y="1167323"/>
            <a:ext cx="995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G1E_SGOT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geom_boxplot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혈청지오티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ED573A0-A59A-F14A-DF38-B718C873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901577"/>
            <a:ext cx="8517731" cy="42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16C"/>
                </a:solidFill>
              </a:rPr>
              <a:t>혈청지피티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박스플롯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2DD7A53F-2E95-8850-008F-7023C619BC40}"/>
              </a:ext>
            </a:extLst>
          </p:cNvPr>
          <p:cNvSpPr txBox="1">
            <a:spLocks/>
          </p:cNvSpPr>
          <p:nvPr/>
        </p:nvSpPr>
        <p:spPr>
          <a:xfrm>
            <a:off x="1224118" y="1382256"/>
            <a:ext cx="101939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G1E_SGPT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geom_boxplot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혈청지피티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083C87A2-61AB-B885-2B06-D02E7C48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58" y="1901999"/>
            <a:ext cx="6028947" cy="43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0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40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solidFill>
                  <a:srgbClr val="00216C"/>
                </a:solidFill>
              </a:rPr>
              <a:t>감마지티피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박스플롯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B641A8AA-F0F5-C594-B9FB-3EA23365803B}"/>
              </a:ext>
            </a:extLst>
          </p:cNvPr>
          <p:cNvSpPr txBox="1">
            <a:spLocks/>
          </p:cNvSpPr>
          <p:nvPr/>
        </p:nvSpPr>
        <p:spPr>
          <a:xfrm>
            <a:off x="1224118" y="1412736"/>
            <a:ext cx="101482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G1E_GGT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geom_boxplot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감마지티피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6F429EAB-6537-1FC4-ECD1-6A72C2FC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7" y="1968261"/>
            <a:ext cx="5728653" cy="42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6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9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식전혈당</a:t>
            </a:r>
            <a:r>
              <a:rPr lang="en-US" altLang="ko-KR" b="1" dirty="0">
                <a:solidFill>
                  <a:srgbClr val="00216C"/>
                </a:solidFill>
              </a:rPr>
              <a:t>, </a:t>
            </a:r>
            <a:r>
              <a:rPr lang="ko-KR" altLang="en-US" b="1" dirty="0">
                <a:solidFill>
                  <a:srgbClr val="00216C"/>
                </a:solidFill>
              </a:rPr>
              <a:t>총콜레스테롤 </a:t>
            </a: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8F7F949-220B-258A-BACB-00F8DA7AB698}"/>
              </a:ext>
            </a:extLst>
          </p:cNvPr>
          <p:cNvSpPr txBox="1">
            <a:spLocks/>
          </p:cNvSpPr>
          <p:nvPr/>
        </p:nvSpPr>
        <p:spPr>
          <a:xfrm>
            <a:off x="922814" y="1452892"/>
            <a:ext cx="103463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2BF370-37D3-C40B-5823-5883500F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79" y="2277739"/>
            <a:ext cx="7397641" cy="39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95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46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16C"/>
                </a:solidFill>
              </a:rPr>
              <a:t>혈청지피티</a:t>
            </a:r>
            <a:r>
              <a:rPr lang="en-US" altLang="ko-KR" b="1" dirty="0">
                <a:solidFill>
                  <a:srgbClr val="00216C"/>
                </a:solidFill>
              </a:rPr>
              <a:t>, </a:t>
            </a:r>
            <a:r>
              <a:rPr lang="ko-KR" altLang="en-US" b="1" dirty="0" err="1">
                <a:solidFill>
                  <a:srgbClr val="00216C"/>
                </a:solidFill>
              </a:rPr>
              <a:t>혈청지오티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909915F6-17F6-7FE6-B5FF-4611757D3D8B}"/>
              </a:ext>
            </a:extLst>
          </p:cNvPr>
          <p:cNvSpPr txBox="1">
            <a:spLocks/>
          </p:cNvSpPr>
          <p:nvPr/>
        </p:nvSpPr>
        <p:spPr>
          <a:xfrm>
            <a:off x="973397" y="1531308"/>
            <a:ext cx="1084929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G1E_SGOT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G1E_SGPT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혈청지오티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혈청지피티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9D9EB8-7BB0-CB93-E6DE-5F19DA36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24" y="2381596"/>
            <a:ext cx="5834349" cy="39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0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16C"/>
                </a:solidFill>
              </a:rPr>
              <a:t>혈청지피티</a:t>
            </a:r>
            <a:r>
              <a:rPr lang="en-US" altLang="ko-KR" b="1" dirty="0">
                <a:solidFill>
                  <a:srgbClr val="00216C"/>
                </a:solidFill>
              </a:rPr>
              <a:t>,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감마지티피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76C6AEBD-C227-855E-7388-ED48782565A2}"/>
              </a:ext>
            </a:extLst>
          </p:cNvPr>
          <p:cNvSpPr txBox="1">
            <a:spLocks/>
          </p:cNvSpPr>
          <p:nvPr/>
        </p:nvSpPr>
        <p:spPr>
          <a:xfrm>
            <a:off x="1224118" y="1300152"/>
            <a:ext cx="91576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G1E_GGT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G1E_SGPT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감마지티피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혈청지피티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134360D7-86CB-246A-5542-25088BD0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83" y="2091938"/>
            <a:ext cx="5934922" cy="40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en-US" altLang="ko-KR" sz="1800"/>
              <a:t>attach(g1e)</a:t>
            </a:r>
            <a:br>
              <a:rPr lang="en-US" altLang="ko-KR" sz="1800"/>
            </a:br>
            <a:r>
              <a:rPr lang="en-US" altLang="ko-KR" sz="1800"/>
              <a:t>hist(G1E_HA_LT, main= "</a:t>
            </a:r>
            <a:r>
              <a:rPr lang="ko-KR" altLang="en-US" sz="1800"/>
              <a:t>청력</a:t>
            </a:r>
            <a:r>
              <a:rPr lang="en-US" altLang="ko-KR" sz="1800"/>
              <a:t>(</a:t>
            </a:r>
            <a:r>
              <a:rPr lang="ko-KR" altLang="en-US" sz="1800"/>
              <a:t>좌</a:t>
            </a:r>
            <a:r>
              <a:rPr lang="en-US" altLang="ko-KR" sz="1800"/>
              <a:t>)", labels = T)</a:t>
            </a:r>
            <a:br>
              <a:rPr lang="en-US" altLang="ko-KR" sz="1800"/>
            </a:b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8" y="629956"/>
            <a:ext cx="430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16C"/>
                </a:solidFill>
              </a:rPr>
              <a:t>혈청지오티</a:t>
            </a:r>
            <a:r>
              <a:rPr lang="en-US" altLang="ko-KR" b="1" dirty="0">
                <a:solidFill>
                  <a:srgbClr val="00216C"/>
                </a:solidFill>
              </a:rPr>
              <a:t>, </a:t>
            </a:r>
            <a:r>
              <a:rPr lang="ko-KR" altLang="en-US" b="1" dirty="0" err="1">
                <a:solidFill>
                  <a:srgbClr val="00216C"/>
                </a:solidFill>
              </a:rPr>
              <a:t>감마지티피</a:t>
            </a:r>
            <a:r>
              <a:rPr lang="ko-KR" altLang="en-US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en-US" altLang="ko-KR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9550948C-6E4C-ADD2-55CE-3D1F4FA9BBD4}"/>
              </a:ext>
            </a:extLst>
          </p:cNvPr>
          <p:cNvSpPr txBox="1">
            <a:spLocks/>
          </p:cNvSpPr>
          <p:nvPr/>
        </p:nvSpPr>
        <p:spPr>
          <a:xfrm>
            <a:off x="1224118" y="1458456"/>
            <a:ext cx="912717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G1E_GGT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G1E_SGPT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감마지티피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혈청지오티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F1BF2EF0-64BF-23C9-2761-EC22FFD2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06" y="2057260"/>
            <a:ext cx="6348387" cy="41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8" y="629956"/>
            <a:ext cx="379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흉부방사선검사결과 </a:t>
            </a:r>
            <a:r>
              <a:rPr lang="ko-KR" altLang="en-US" b="1" dirty="0" err="1">
                <a:solidFill>
                  <a:srgbClr val="00216C"/>
                </a:solidFill>
              </a:rPr>
              <a:t>카운트플롯</a:t>
            </a:r>
            <a:endParaRPr lang="en-US" altLang="ko-KR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E594AF4D-8633-00BC-4072-1EAE4F084064}"/>
              </a:ext>
            </a:extLst>
          </p:cNvPr>
          <p:cNvSpPr txBox="1">
            <a:spLocks/>
          </p:cNvSpPr>
          <p:nvPr/>
        </p:nvSpPr>
        <p:spPr>
          <a:xfrm>
            <a:off x="1316652" y="1300152"/>
            <a:ext cx="93862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G1E_CHST_XRAY_RST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geom_bar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stat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흉부방사선검사결과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D1924A5B-69A4-8766-92A6-D1170DBD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17" y="2026732"/>
            <a:ext cx="6459322" cy="41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0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8" y="629956"/>
            <a:ext cx="425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00216C"/>
                </a:solidFill>
              </a:rPr>
              <a:t>식전혈당 흉부방사선검사결과 </a:t>
            </a: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C9DAA203-5727-E95B-D198-D6B61AA0E782}"/>
              </a:ext>
            </a:extLst>
          </p:cNvPr>
          <p:cNvSpPr txBox="1">
            <a:spLocks/>
          </p:cNvSpPr>
          <p:nvPr/>
        </p:nvSpPr>
        <p:spPr>
          <a:xfrm>
            <a:off x="1113313" y="1397495"/>
            <a:ext cx="92338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G1E_GGT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G1E_SGPT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감마지티피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혈청지오티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25979DBF-93AB-B29E-C917-91CB12A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5" y="2026968"/>
            <a:ext cx="7466670" cy="43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신장</a:t>
            </a:r>
            <a:r>
              <a:rPr lang="en-US" altLang="ko-KR" b="1" dirty="0">
                <a:solidFill>
                  <a:srgbClr val="00216C"/>
                </a:solidFill>
              </a:rPr>
              <a:t>(boxplot)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16C969-C821-0F49-1C19-3291D546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3" y="1135424"/>
            <a:ext cx="9687600" cy="5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7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b="1" dirty="0"/>
              <a:t>플롯 종류</a:t>
            </a:r>
            <a:endParaRPr lang="en-US" altLang="ko-KR" sz="5400" b="1" dirty="0"/>
          </a:p>
          <a:p>
            <a:pPr algn="ctr"/>
            <a:r>
              <a:rPr lang="ko-KR" altLang="en-US" sz="2400" b="1" dirty="0"/>
              <a:t>신전혈당 총콜레스테롤</a:t>
            </a:r>
            <a:endParaRPr lang="ko-KR" altLang="en-US" sz="5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09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16C"/>
                </a:solidFill>
              </a:rPr>
              <a:t>점산도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0ABF96F0-700B-1CFA-7A37-AE341DAD5953}"/>
              </a:ext>
            </a:extLst>
          </p:cNvPr>
          <p:cNvSpPr txBox="1">
            <a:spLocks/>
          </p:cNvSpPr>
          <p:nvPr/>
        </p:nvSpPr>
        <p:spPr>
          <a:xfrm>
            <a:off x="1098074" y="1397495"/>
            <a:ext cx="99958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geom_point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DBF01FA2-6C4A-43C9-F0EF-74B2776A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11" y="2079640"/>
            <a:ext cx="6100445" cy="4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3075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216C"/>
                </a:solidFill>
              </a:rPr>
              <a:t>바이올린 플롯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77A3EE2C-6291-E68F-35CA-5044B8ABB498}"/>
              </a:ext>
            </a:extLst>
          </p:cNvPr>
          <p:cNvSpPr txBox="1">
            <a:spLocks/>
          </p:cNvSpPr>
          <p:nvPr/>
        </p:nvSpPr>
        <p:spPr>
          <a:xfrm>
            <a:off x="1181894" y="1447037"/>
            <a:ext cx="982821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geom_violin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12">
            <a:extLst>
              <a:ext uri="{FF2B5EF4-FFF2-40B4-BE49-F238E27FC236}">
                <a16:creationId xmlns:a16="http://schemas.microsoft.com/office/drawing/2014/main" id="{64E99132-B845-2908-F014-758FA7AA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64" y="2177863"/>
            <a:ext cx="5462319" cy="37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3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16C"/>
                </a:solidFill>
              </a:rPr>
              <a:t>Smooth </a:t>
            </a:r>
            <a:r>
              <a:rPr lang="ko-KR" altLang="en-US" b="1" dirty="0">
                <a:solidFill>
                  <a:srgbClr val="00216C"/>
                </a:solidFill>
              </a:rPr>
              <a:t>플롯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67763BAF-2764-19FD-BABA-B04ED5AD5893}"/>
              </a:ext>
            </a:extLst>
          </p:cNvPr>
          <p:cNvSpPr txBox="1">
            <a:spLocks/>
          </p:cNvSpPr>
          <p:nvPr/>
        </p:nvSpPr>
        <p:spPr>
          <a:xfrm>
            <a:off x="1224118" y="1300152"/>
            <a:ext cx="103006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geom_smooth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13">
            <a:extLst>
              <a:ext uri="{FF2B5EF4-FFF2-40B4-BE49-F238E27FC236}">
                <a16:creationId xmlns:a16="http://schemas.microsoft.com/office/drawing/2014/main" id="{B7417DA6-1255-259C-5CCA-DCBC8EFB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50" y="2074385"/>
            <a:ext cx="6333299" cy="43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2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241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16C"/>
                </a:solidFill>
              </a:rPr>
              <a:t>2</a:t>
            </a:r>
            <a:r>
              <a:rPr lang="ko-KR" altLang="en-US" b="1" dirty="0">
                <a:solidFill>
                  <a:srgbClr val="00216C"/>
                </a:solidFill>
              </a:rPr>
              <a:t>차원 밀도 그래프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9FEC2D4A-A37F-4BFC-0E59-3448A3AF7DCD}"/>
              </a:ext>
            </a:extLst>
          </p:cNvPr>
          <p:cNvSpPr txBox="1">
            <a:spLocks/>
          </p:cNvSpPr>
          <p:nvPr/>
        </p:nvSpPr>
        <p:spPr>
          <a:xfrm>
            <a:off x="1224118" y="1300152"/>
            <a:ext cx="1008729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geom_density2d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A9C55980-4221-7A12-33E5-40261E97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17" y="1884773"/>
            <a:ext cx="4873625" cy="43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5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ㄴ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4839" y="629956"/>
            <a:ext cx="256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16C"/>
                </a:solidFill>
              </a:rPr>
              <a:t>Area plot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7A4C8C97-23B7-5B62-1EA9-A685718426D8}"/>
              </a:ext>
            </a:extLst>
          </p:cNvPr>
          <p:cNvSpPr txBox="1">
            <a:spLocks/>
          </p:cNvSpPr>
          <p:nvPr/>
        </p:nvSpPr>
        <p:spPr>
          <a:xfrm>
            <a:off x="1224118" y="1300153"/>
            <a:ext cx="10072052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ggplot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aes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G1E_FBS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G1E_TOT_CHOL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geom_area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labs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식전혈당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>
                <a:solidFill>
                  <a:srgbClr val="CE9178"/>
                </a:solidFill>
                <a:latin typeface="Consolas" panose="020B0609020204030204" pitchFamily="49" charset="0"/>
              </a:rPr>
              <a:t>총콜레스테롤</a:t>
            </a:r>
            <a:r>
              <a:rPr lang="en-US" altLang="ko-KR" sz="1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sz="18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753322DA-C4E9-2233-FA25-15A2A978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83" y="1976098"/>
            <a:ext cx="5606392" cy="42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신장</a:t>
            </a:r>
            <a:r>
              <a:rPr lang="en-US" altLang="ko-KR" b="1" dirty="0">
                <a:solidFill>
                  <a:srgbClr val="00216C"/>
                </a:solidFill>
              </a:rPr>
              <a:t>(hist)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7AE48F-9E80-9EE1-51BD-45E41797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3" y="1232756"/>
            <a:ext cx="937025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9" y="629956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체중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0E3062-C0D5-E08B-3E8F-560719B2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69" y="1232756"/>
            <a:ext cx="962853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체중</a:t>
            </a:r>
            <a:r>
              <a:rPr lang="en-US" altLang="ko-KR" b="1" dirty="0">
                <a:solidFill>
                  <a:srgbClr val="00216C"/>
                </a:solidFill>
              </a:rPr>
              <a:t>(boxplot)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4F6418-AE84-17F5-B2CF-88E11693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50" y="1232756"/>
            <a:ext cx="92862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9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흡연</a:t>
            </a:r>
            <a:r>
              <a:rPr lang="en-US" altLang="ko-KR" b="1" dirty="0">
                <a:solidFill>
                  <a:srgbClr val="00216C"/>
                </a:solidFill>
              </a:rPr>
              <a:t> </a:t>
            </a:r>
            <a:r>
              <a:rPr lang="ko-KR" altLang="en-US" b="1" dirty="0" err="1">
                <a:solidFill>
                  <a:srgbClr val="00216C"/>
                </a:solidFill>
              </a:rPr>
              <a:t>상태별</a:t>
            </a:r>
            <a:r>
              <a:rPr lang="ko-KR" altLang="en-US" b="1" dirty="0">
                <a:solidFill>
                  <a:srgbClr val="00216C"/>
                </a:solidFill>
              </a:rPr>
              <a:t> 체중</a:t>
            </a:r>
            <a:r>
              <a:rPr lang="en-US" altLang="ko-KR" b="1" dirty="0">
                <a:solidFill>
                  <a:srgbClr val="00216C"/>
                </a:solidFill>
              </a:rPr>
              <a:t>(hist)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202EE9-6B32-8244-2B88-6F003E7C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00" y="1232756"/>
            <a:ext cx="9375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8AC77E-EC7D-ED47-0DFD-016D7FE6204B}"/>
              </a:ext>
            </a:extLst>
          </p:cNvPr>
          <p:cNvSpPr txBox="1"/>
          <p:nvPr/>
        </p:nvSpPr>
        <p:spPr>
          <a:xfrm>
            <a:off x="1474838" y="629956"/>
            <a:ext cx="36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16C"/>
                </a:solidFill>
              </a:rPr>
              <a:t>신장과 체중</a:t>
            </a:r>
            <a:r>
              <a:rPr lang="en-US" altLang="ko-KR" b="1" dirty="0">
                <a:solidFill>
                  <a:srgbClr val="00216C"/>
                </a:solidFill>
              </a:rPr>
              <a:t>(</a:t>
            </a:r>
            <a:r>
              <a:rPr lang="ko-KR" altLang="en-US" b="1" dirty="0">
                <a:solidFill>
                  <a:srgbClr val="00216C"/>
                </a:solidFill>
              </a:rPr>
              <a:t>회귀선</a:t>
            </a:r>
            <a:r>
              <a:rPr lang="en-US" altLang="ko-KR" b="1">
                <a:solidFill>
                  <a:srgbClr val="00216C"/>
                </a:solidFill>
              </a:rPr>
              <a:t>)</a:t>
            </a:r>
            <a:endParaRPr lang="ko-KR" altLang="en-US" b="1" dirty="0">
              <a:solidFill>
                <a:srgbClr val="00216C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D63F8C-441C-70DD-47EB-F10C15E8A631}"/>
              </a:ext>
            </a:extLst>
          </p:cNvPr>
          <p:cNvGrpSpPr/>
          <p:nvPr/>
        </p:nvGrpSpPr>
        <p:grpSpPr>
          <a:xfrm>
            <a:off x="1906391" y="1232756"/>
            <a:ext cx="9312212" cy="5040000"/>
            <a:chOff x="1525631" y="1513786"/>
            <a:chExt cx="9312212" cy="569929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A5B769-4C76-F47D-B2B1-D478F4B8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672" y="1513786"/>
              <a:ext cx="9107171" cy="5525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1D0E60C-450F-F5B9-42E3-CF26982D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631" y="2145073"/>
              <a:ext cx="9312212" cy="5068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68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1041</Words>
  <Application>Microsoft Office PowerPoint</Application>
  <PresentationFormat>와이드스크린</PresentationFormat>
  <Paragraphs>122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조민석</cp:lastModifiedBy>
  <cp:revision>31</cp:revision>
  <dcterms:created xsi:type="dcterms:W3CDTF">2018-06-13T11:24:55Z</dcterms:created>
  <dcterms:modified xsi:type="dcterms:W3CDTF">2023-01-18T04:32:57Z</dcterms:modified>
  <cp:version/>
</cp:coreProperties>
</file>