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3"/>
  </p:notesMasterIdLst>
  <p:handoutMasterIdLst>
    <p:handoutMasterId r:id="rId14"/>
  </p:handoutMasterIdLst>
  <p:sldIdLst>
    <p:sldId id="1276" r:id="rId2"/>
    <p:sldId id="1278" r:id="rId3"/>
    <p:sldId id="1281" r:id="rId4"/>
    <p:sldId id="1286" r:id="rId5"/>
    <p:sldId id="1289" r:id="rId6"/>
    <p:sldId id="1290" r:id="rId7"/>
    <p:sldId id="1293" r:id="rId8"/>
    <p:sldId id="1291" r:id="rId9"/>
    <p:sldId id="1295" r:id="rId10"/>
    <p:sldId id="1296" r:id="rId11"/>
    <p:sldId id="1297" r:id="rId12"/>
  </p:sldIdLst>
  <p:sldSz cx="9904413" cy="6858000"/>
  <p:notesSz cx="9926638" cy="679767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가는각진제목체" pitchFamily="18" charset="-127"/>
        <a:ea typeface="가는각진제목체" pitchFamily="18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가는각진제목체" pitchFamily="18" charset="-127"/>
        <a:ea typeface="가는각진제목체" pitchFamily="18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가는각진제목체" pitchFamily="18" charset="-127"/>
        <a:ea typeface="가는각진제목체" pitchFamily="18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가는각진제목체" pitchFamily="18" charset="-127"/>
        <a:ea typeface="가는각진제목체" pitchFamily="18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가는각진제목체" pitchFamily="18" charset="-127"/>
        <a:ea typeface="가는각진제목체" pitchFamily="18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가는각진제목체" pitchFamily="18" charset="-127"/>
        <a:ea typeface="가는각진제목체" pitchFamily="18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가는각진제목체" pitchFamily="18" charset="-127"/>
        <a:ea typeface="가는각진제목체" pitchFamily="18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가는각진제목체" pitchFamily="18" charset="-127"/>
        <a:ea typeface="가는각진제목체" pitchFamily="18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가는각진제목체" pitchFamily="18" charset="-127"/>
        <a:ea typeface="가는각진제목체" pitchFamily="18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632BFE7B-58E8-4E3A-8F29-2C5499563723}">
          <p14:sldIdLst>
            <p14:sldId id="1276"/>
            <p14:sldId id="1278"/>
            <p14:sldId id="1281"/>
            <p14:sldId id="1286"/>
            <p14:sldId id="1289"/>
            <p14:sldId id="1290"/>
            <p14:sldId id="1293"/>
            <p14:sldId id="1291"/>
            <p14:sldId id="1295"/>
            <p14:sldId id="1296"/>
            <p14:sldId id="129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026" userDrawn="1">
          <p15:clr>
            <a:srgbClr val="A4A3A4"/>
          </p15:clr>
        </p15:guide>
        <p15:guide id="2" pos="21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 userDrawn="1">
          <p15:clr>
            <a:srgbClr val="A4A3A4"/>
          </p15:clr>
        </p15:guide>
        <p15:guide id="2" pos="312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0FF1"/>
    <a:srgbClr val="2015F7"/>
    <a:srgbClr val="190EFE"/>
    <a:srgbClr val="FF0000"/>
    <a:srgbClr val="0000FF"/>
    <a:srgbClr val="5B53FF"/>
    <a:srgbClr val="070DBE"/>
    <a:srgbClr val="000066"/>
    <a:srgbClr val="003399"/>
    <a:srgbClr val="66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715" autoAdjust="0"/>
    <p:restoredTop sz="92065" autoAdjust="0"/>
  </p:normalViewPr>
  <p:slideViewPr>
    <p:cSldViewPr>
      <p:cViewPr varScale="1">
        <p:scale>
          <a:sx n="79" d="100"/>
          <a:sy n="79" d="100"/>
        </p:scale>
        <p:origin x="1790" y="82"/>
      </p:cViewPr>
      <p:guideLst>
        <p:guide orient="horz" pos="1026"/>
        <p:guide pos="2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113" d="100"/>
          <a:sy n="113" d="100"/>
        </p:scale>
        <p:origin x="1260" y="96"/>
      </p:cViewPr>
      <p:guideLst>
        <p:guide orient="horz" pos="2141"/>
        <p:guide pos="312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1543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Tahoma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2099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5095" y="0"/>
            <a:ext cx="4301543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ahoma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2099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57791"/>
            <a:ext cx="4301543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Tahoma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2099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5095" y="6457791"/>
            <a:ext cx="4301543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ahoma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CC859CE8-1BBC-4B74-8DAA-93E25C6CE959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532442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1543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Tahoma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207875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5625095" y="0"/>
            <a:ext cx="4301543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ahoma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7348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122613" y="509588"/>
            <a:ext cx="3681412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7877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23552" y="3228896"/>
            <a:ext cx="7279535" cy="3058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207878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7791"/>
            <a:ext cx="4301543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Tahoma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207879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5095" y="6457791"/>
            <a:ext cx="4301543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ahoma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88F3C529-5DEF-4997-855D-C747901B7FC8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2558155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831" y="2130426"/>
            <a:ext cx="8418751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662" y="3886200"/>
            <a:ext cx="69330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F175B-C7B2-434D-B0AE-20990AF8D57A}" type="datetime1">
              <a:rPr lang="ko-KR" altLang="en-US" smtClean="0"/>
              <a:pPr/>
              <a:t>2023-02-05</a:t>
            </a:fld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2FCC-4765-40D9-9739-05BF0079819D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  <p:sp>
        <p:nvSpPr>
          <p:cNvPr id="17" name="직사각형 16"/>
          <p:cNvSpPr/>
          <p:nvPr userDrawn="1"/>
        </p:nvSpPr>
        <p:spPr>
          <a:xfrm>
            <a:off x="-1" y="0"/>
            <a:ext cx="9904413" cy="848608"/>
          </a:xfrm>
          <a:prstGeom prst="rect">
            <a:avLst/>
          </a:prstGeom>
          <a:gradFill flip="none" rotWithShape="1">
            <a:gsLst>
              <a:gs pos="0">
                <a:srgbClr val="070DBE"/>
              </a:gs>
              <a:gs pos="50000">
                <a:srgbClr val="2015F7">
                  <a:shade val="67500"/>
                  <a:satMod val="115000"/>
                </a:srgbClr>
              </a:gs>
              <a:gs pos="100000">
                <a:srgbClr val="2015F7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noFill/>
          </a:ln>
          <a:effectLst>
            <a:glow rad="127000">
              <a:schemeClr val="bg1">
                <a:lumMod val="85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7CEE2-1B0E-41FE-B278-0F5D2AB6F71C}" type="datetime1">
              <a:rPr lang="ko-KR" altLang="en-US" smtClean="0"/>
              <a:pPr/>
              <a:t>2023-02-05</a:t>
            </a:fld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4915A-4F1B-439E-B9F8-B097833DF584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5641" y="59262"/>
            <a:ext cx="9904413" cy="848608"/>
          </a:xfrm>
          <a:prstGeom prst="rect">
            <a:avLst/>
          </a:prstGeom>
          <a:gradFill flip="none" rotWithShape="1">
            <a:gsLst>
              <a:gs pos="0">
                <a:srgbClr val="070DBE"/>
              </a:gs>
              <a:gs pos="50000">
                <a:srgbClr val="2015F7">
                  <a:shade val="67500"/>
                  <a:satMod val="115000"/>
                </a:srgbClr>
              </a:gs>
              <a:gs pos="100000">
                <a:srgbClr val="2015F7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noFill/>
          </a:ln>
          <a:effectLst>
            <a:glow rad="127000">
              <a:schemeClr val="bg1">
                <a:lumMod val="85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0699" y="274639"/>
            <a:ext cx="2228493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221" y="274639"/>
            <a:ext cx="6520405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6B419-5837-4087-B552-D017EDD565E8}" type="datetime1">
              <a:rPr lang="ko-KR" altLang="en-US" smtClean="0"/>
              <a:pPr/>
              <a:t>2023-02-05</a:t>
            </a:fld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158F0-A5F3-44F0-89B5-D88F8CC93F0F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5641" y="59262"/>
            <a:ext cx="9904413" cy="848608"/>
          </a:xfrm>
          <a:prstGeom prst="rect">
            <a:avLst/>
          </a:prstGeom>
          <a:gradFill flip="none" rotWithShape="1">
            <a:gsLst>
              <a:gs pos="0">
                <a:srgbClr val="070DBE"/>
              </a:gs>
              <a:gs pos="50000">
                <a:srgbClr val="2015F7">
                  <a:shade val="67500"/>
                  <a:satMod val="115000"/>
                </a:srgbClr>
              </a:gs>
              <a:gs pos="100000">
                <a:srgbClr val="2015F7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noFill/>
          </a:ln>
          <a:effectLst>
            <a:glow rad="127000">
              <a:schemeClr val="bg1">
                <a:lumMod val="85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794A8-F264-4C6B-8560-CA7B181F6657}" type="datetime1">
              <a:rPr lang="ko-KR" altLang="en-US" smtClean="0"/>
              <a:pPr/>
              <a:t>2023-02-05</a:t>
            </a:fld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BB297-AAB6-4EB9-BE4F-B66828917C85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-13249" y="1772816"/>
            <a:ext cx="9904413" cy="3744416"/>
          </a:xfrm>
          <a:prstGeom prst="rect">
            <a:avLst/>
          </a:prstGeom>
          <a:gradFill flip="none" rotWithShape="1">
            <a:gsLst>
              <a:gs pos="0">
                <a:srgbClr val="090FF1"/>
              </a:gs>
              <a:gs pos="50000">
                <a:srgbClr val="190EFE"/>
              </a:gs>
              <a:gs pos="100000">
                <a:srgbClr val="5B53FF"/>
              </a:gs>
            </a:gsLst>
            <a:lin ang="8100000" scaled="1"/>
            <a:tileRect/>
          </a:gradFill>
          <a:ln>
            <a:noFill/>
          </a:ln>
          <a:effectLst>
            <a:glow rad="127000">
              <a:schemeClr val="bg1">
                <a:lumMod val="85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380" y="4406901"/>
            <a:ext cx="84187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380" y="2906713"/>
            <a:ext cx="84187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603AA-CFD9-4558-83E5-1CE7D74A1DAB}" type="datetime1">
              <a:rPr lang="ko-KR" altLang="en-US" smtClean="0"/>
              <a:pPr/>
              <a:t>2023-02-05</a:t>
            </a:fld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99AA2-D632-479F-A5FC-F9C62C7A9BA3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>
          <a:xfrm>
            <a:off x="5641" y="59262"/>
            <a:ext cx="9904413" cy="848608"/>
          </a:xfrm>
          <a:prstGeom prst="rect">
            <a:avLst/>
          </a:prstGeom>
          <a:gradFill flip="none" rotWithShape="1">
            <a:gsLst>
              <a:gs pos="0">
                <a:srgbClr val="070DBE"/>
              </a:gs>
              <a:gs pos="50000">
                <a:srgbClr val="2015F7">
                  <a:shade val="67500"/>
                  <a:satMod val="115000"/>
                </a:srgbClr>
              </a:gs>
              <a:gs pos="100000">
                <a:srgbClr val="2015F7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noFill/>
          </a:ln>
          <a:effectLst>
            <a:glow rad="127000">
              <a:schemeClr val="bg1">
                <a:lumMod val="85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221" y="1600201"/>
            <a:ext cx="437444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4743" y="1600201"/>
            <a:ext cx="437444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9E9C9-517B-49D8-BB50-E676A087DABB}" type="datetime1">
              <a:rPr lang="ko-KR" altLang="en-US" smtClean="0"/>
              <a:pPr/>
              <a:t>2023-02-05</a:t>
            </a:fld>
            <a:endParaRPr lang="en-US" altLang="ko-KR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EABFD-1A2A-4820-B53B-7E3607254DAA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>
          <a:xfrm>
            <a:off x="5641" y="59262"/>
            <a:ext cx="9904413" cy="848608"/>
          </a:xfrm>
          <a:prstGeom prst="rect">
            <a:avLst/>
          </a:prstGeom>
          <a:gradFill flip="none" rotWithShape="1">
            <a:gsLst>
              <a:gs pos="0">
                <a:srgbClr val="070DBE"/>
              </a:gs>
              <a:gs pos="50000">
                <a:srgbClr val="2015F7">
                  <a:shade val="67500"/>
                  <a:satMod val="115000"/>
                </a:srgbClr>
              </a:gs>
              <a:gs pos="100000">
                <a:srgbClr val="2015F7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noFill/>
          </a:ln>
          <a:effectLst>
            <a:glow rad="127000">
              <a:schemeClr val="bg1">
                <a:lumMod val="85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221" y="1535113"/>
            <a:ext cx="437616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221" y="2174875"/>
            <a:ext cx="4376169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1305" y="1535113"/>
            <a:ext cx="43778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1305" y="2174875"/>
            <a:ext cx="43778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D80A9-2230-4303-B524-C6B4DF9ED900}" type="datetime1">
              <a:rPr lang="ko-KR" altLang="en-US" smtClean="0"/>
              <a:pPr/>
              <a:t>2023-02-05</a:t>
            </a:fld>
            <a:endParaRPr lang="en-US" altLang="ko-KR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BFF5E-C7C5-4799-A03D-AFE4AB32CDDC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5641" y="59262"/>
            <a:ext cx="9904413" cy="848608"/>
          </a:xfrm>
          <a:prstGeom prst="rect">
            <a:avLst/>
          </a:prstGeom>
          <a:gradFill flip="none" rotWithShape="1">
            <a:gsLst>
              <a:gs pos="0">
                <a:srgbClr val="070DBE"/>
              </a:gs>
              <a:gs pos="50000">
                <a:srgbClr val="2015F7">
                  <a:shade val="67500"/>
                  <a:satMod val="115000"/>
                </a:srgbClr>
              </a:gs>
              <a:gs pos="100000">
                <a:srgbClr val="2015F7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noFill/>
          </a:ln>
          <a:effectLst>
            <a:glow rad="127000">
              <a:schemeClr val="bg1">
                <a:lumMod val="85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84FD6-4EE3-49AD-8B9F-B34B80FCC294}" type="datetime1">
              <a:rPr lang="ko-KR" altLang="en-US" smtClean="0"/>
              <a:pPr/>
              <a:t>2023-02-05</a:t>
            </a:fld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6B726-0573-433A-BF73-B55ED184BE41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5641" y="59262"/>
            <a:ext cx="9904413" cy="848608"/>
          </a:xfrm>
          <a:prstGeom prst="rect">
            <a:avLst/>
          </a:prstGeom>
          <a:gradFill flip="none" rotWithShape="1">
            <a:gsLst>
              <a:gs pos="0">
                <a:srgbClr val="070DBE"/>
              </a:gs>
              <a:gs pos="50000">
                <a:srgbClr val="2015F7">
                  <a:shade val="67500"/>
                  <a:satMod val="115000"/>
                </a:srgbClr>
              </a:gs>
              <a:gs pos="100000">
                <a:srgbClr val="2015F7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noFill/>
          </a:ln>
          <a:effectLst>
            <a:glow rad="127000">
              <a:schemeClr val="bg1">
                <a:lumMod val="85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45D9B-242A-4112-B586-741CD7F32473}" type="datetime1">
              <a:rPr lang="ko-KR" altLang="en-US" smtClean="0"/>
              <a:pPr/>
              <a:t>2023-02-05</a:t>
            </a:fld>
            <a:endParaRPr lang="en-US" altLang="ko-KR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AAFBC-828A-4AD7-B39B-D0537167CBA8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5641" y="59262"/>
            <a:ext cx="9904413" cy="848608"/>
          </a:xfrm>
          <a:prstGeom prst="rect">
            <a:avLst/>
          </a:prstGeom>
          <a:gradFill flip="none" rotWithShape="1">
            <a:gsLst>
              <a:gs pos="0">
                <a:srgbClr val="070DBE"/>
              </a:gs>
              <a:gs pos="50000">
                <a:srgbClr val="2015F7">
                  <a:shade val="67500"/>
                  <a:satMod val="115000"/>
                </a:srgbClr>
              </a:gs>
              <a:gs pos="100000">
                <a:srgbClr val="2015F7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noFill/>
          </a:ln>
          <a:effectLst>
            <a:glow rad="127000">
              <a:schemeClr val="bg1">
                <a:lumMod val="85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221" y="273050"/>
            <a:ext cx="32584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350" y="273051"/>
            <a:ext cx="553684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221" y="1435101"/>
            <a:ext cx="32584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FFA42-6B16-42E4-90CF-023C8EDD020C}" type="datetime1">
              <a:rPr lang="ko-KR" altLang="en-US" smtClean="0"/>
              <a:pPr/>
              <a:t>2023-02-05</a:t>
            </a:fld>
            <a:endParaRPr lang="en-US" altLang="ko-KR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DB76E-EF99-4ABC-8A81-73BF14123EE3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>
          <a:xfrm>
            <a:off x="5641" y="59262"/>
            <a:ext cx="9904413" cy="848608"/>
          </a:xfrm>
          <a:prstGeom prst="rect">
            <a:avLst/>
          </a:prstGeom>
          <a:gradFill flip="none" rotWithShape="1">
            <a:gsLst>
              <a:gs pos="0">
                <a:srgbClr val="070DBE"/>
              </a:gs>
              <a:gs pos="50000">
                <a:srgbClr val="2015F7">
                  <a:shade val="67500"/>
                  <a:satMod val="115000"/>
                </a:srgbClr>
              </a:gs>
              <a:gs pos="100000">
                <a:srgbClr val="2015F7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noFill/>
          </a:ln>
          <a:effectLst>
            <a:glow rad="127000">
              <a:schemeClr val="bg1">
                <a:lumMod val="85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334" y="4800600"/>
            <a:ext cx="59426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334" y="612775"/>
            <a:ext cx="59426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334" y="5367338"/>
            <a:ext cx="59426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05D52-4037-4249-B145-B9928C06B932}" type="datetime1">
              <a:rPr lang="ko-KR" altLang="en-US" smtClean="0"/>
              <a:pPr/>
              <a:t>2023-02-05</a:t>
            </a:fld>
            <a:endParaRPr lang="en-US" altLang="ko-KR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2FF44-930C-4C15-98AD-4DCE2F82F440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>
          <a:xfrm>
            <a:off x="5641" y="59262"/>
            <a:ext cx="9904413" cy="848608"/>
          </a:xfrm>
          <a:prstGeom prst="rect">
            <a:avLst/>
          </a:prstGeom>
          <a:gradFill flip="none" rotWithShape="1">
            <a:gsLst>
              <a:gs pos="0">
                <a:srgbClr val="070DBE"/>
              </a:gs>
              <a:gs pos="50000">
                <a:srgbClr val="2015F7">
                  <a:shade val="67500"/>
                  <a:satMod val="115000"/>
                </a:srgbClr>
              </a:gs>
              <a:gs pos="100000">
                <a:srgbClr val="2015F7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noFill/>
          </a:ln>
          <a:effectLst>
            <a:glow rad="127000">
              <a:schemeClr val="bg1">
                <a:lumMod val="85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221" y="274638"/>
            <a:ext cx="89139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221" y="1600201"/>
            <a:ext cx="89139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220" y="6356351"/>
            <a:ext cx="23110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5FF00-D68C-4037-8358-542443900FAB}" type="datetime1">
              <a:rPr lang="ko-KR" altLang="en-US" smtClean="0"/>
              <a:pPr/>
              <a:t>2023-02-05</a:t>
            </a:fld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008" y="6356351"/>
            <a:ext cx="31363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8163" y="6356351"/>
            <a:ext cx="23110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AAFBC-828A-4AD7-B39B-D0537167CBA8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">
            <a:extLst>
              <a:ext uri="{FF2B5EF4-FFF2-40B4-BE49-F238E27FC236}">
                <a16:creationId xmlns:a16="http://schemas.microsoft.com/office/drawing/2014/main" id="{3C62768E-C168-0E4D-86E5-FDA24CCA88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670" y="332656"/>
            <a:ext cx="6304306" cy="392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bg2">
                <a:alpha val="50000"/>
              </a:schemeClr>
            </a:prstShdw>
          </a:effec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950" b="1">
                <a:solidFill>
                  <a:schemeClr val="bg1"/>
                </a:solidFill>
                <a:latin typeface="+mn-ea"/>
                <a:ea typeface="+mn-ea"/>
              </a:rPr>
              <a:t>흡연 상태</a:t>
            </a:r>
            <a:endParaRPr lang="ko-KR" altLang="en-US" sz="195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CB4E27E-BDDD-EC81-1A0B-01CC29B08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742" y="2420888"/>
            <a:ext cx="4320480" cy="458376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97F8592-5266-4D2B-8E38-6F30F58A8D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6222" y="2373312"/>
            <a:ext cx="4320000" cy="467891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614A13F-CDF9-0B17-BA60-E29FB8A0511D}"/>
              </a:ext>
            </a:extLst>
          </p:cNvPr>
          <p:cNvSpPr txBox="1"/>
          <p:nvPr/>
        </p:nvSpPr>
        <p:spPr>
          <a:xfrm>
            <a:off x="1351806" y="1124744"/>
            <a:ext cx="770485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accent1"/>
                </a:solidFill>
              </a:rPr>
              <a:t>data %&gt;% </a:t>
            </a:r>
            <a:r>
              <a:rPr lang="en-US" altLang="ko-KR" sz="1400" dirty="0" err="1">
                <a:solidFill>
                  <a:schemeClr val="accent1"/>
                </a:solidFill>
              </a:rPr>
              <a:t>ggplot</a:t>
            </a:r>
            <a:r>
              <a:rPr lang="en-US" altLang="ko-KR" sz="1400" dirty="0">
                <a:solidFill>
                  <a:schemeClr val="accent1"/>
                </a:solidFill>
              </a:rPr>
              <a:t>(</a:t>
            </a:r>
            <a:r>
              <a:rPr lang="en-US" altLang="ko-KR" sz="1400" dirty="0" err="1">
                <a:solidFill>
                  <a:schemeClr val="accent1"/>
                </a:solidFill>
              </a:rPr>
              <a:t>aes</a:t>
            </a:r>
            <a:r>
              <a:rPr lang="en-US" altLang="ko-KR" sz="1400" dirty="0">
                <a:solidFill>
                  <a:schemeClr val="accent1"/>
                </a:solidFill>
              </a:rPr>
              <a:t>(x=Q_SMK_YN, fill=Q_SMK_YN1)) + </a:t>
            </a:r>
            <a:r>
              <a:rPr lang="en-US" altLang="ko-KR" sz="1400" dirty="0" err="1">
                <a:solidFill>
                  <a:schemeClr val="accent1"/>
                </a:solidFill>
              </a:rPr>
              <a:t>geom_bar</a:t>
            </a:r>
            <a:r>
              <a:rPr lang="en-US" altLang="ko-KR" sz="1400" dirty="0">
                <a:solidFill>
                  <a:schemeClr val="accent1"/>
                </a:solidFill>
              </a:rPr>
              <a:t>() + </a:t>
            </a:r>
          </a:p>
          <a:p>
            <a:r>
              <a:rPr lang="en-US" altLang="ko-KR" sz="1400" dirty="0">
                <a:solidFill>
                  <a:schemeClr val="accent1"/>
                </a:solidFill>
              </a:rPr>
              <a:t>    labs(x = "</a:t>
            </a:r>
            <a:r>
              <a:rPr lang="ko-KR" altLang="en-US" sz="1400" dirty="0">
                <a:solidFill>
                  <a:schemeClr val="accent1"/>
                </a:solidFill>
              </a:rPr>
              <a:t>흡연 상태</a:t>
            </a:r>
            <a:r>
              <a:rPr lang="en-US" altLang="ko-KR" sz="1400" dirty="0">
                <a:solidFill>
                  <a:schemeClr val="accent1"/>
                </a:solidFill>
              </a:rPr>
              <a:t>", y= "</a:t>
            </a:r>
            <a:r>
              <a:rPr lang="ko-KR" altLang="en-US" sz="1400" dirty="0">
                <a:solidFill>
                  <a:schemeClr val="accent1"/>
                </a:solidFill>
              </a:rPr>
              <a:t>빈도</a:t>
            </a:r>
            <a:r>
              <a:rPr lang="en-US" altLang="ko-KR" sz="1400" dirty="0">
                <a:solidFill>
                  <a:schemeClr val="accent1"/>
                </a:solidFill>
              </a:rPr>
              <a:t>", fill = "</a:t>
            </a:r>
            <a:r>
              <a:rPr lang="ko-KR" altLang="en-US" sz="1400" dirty="0">
                <a:solidFill>
                  <a:schemeClr val="accent1"/>
                </a:solidFill>
              </a:rPr>
              <a:t>흡연 상태</a:t>
            </a:r>
            <a:r>
              <a:rPr lang="en-US" altLang="ko-KR" sz="1400" dirty="0">
                <a:solidFill>
                  <a:schemeClr val="accent1"/>
                </a:solidFill>
              </a:rPr>
              <a:t>")</a:t>
            </a:r>
          </a:p>
          <a:p>
            <a:endParaRPr lang="en-US" altLang="ko-KR" sz="1400" dirty="0">
              <a:solidFill>
                <a:schemeClr val="accent1"/>
              </a:solidFill>
            </a:endParaRPr>
          </a:p>
          <a:p>
            <a:r>
              <a:rPr lang="ko-KR" altLang="en-US" sz="1400" dirty="0" err="1">
                <a:solidFill>
                  <a:schemeClr val="accent1"/>
                </a:solidFill>
              </a:rPr>
              <a:t>data</a:t>
            </a:r>
            <a:r>
              <a:rPr lang="ko-KR" altLang="en-US" sz="1400" dirty="0">
                <a:solidFill>
                  <a:schemeClr val="accent1"/>
                </a:solidFill>
              </a:rPr>
              <a:t> %&gt;% </a:t>
            </a:r>
            <a:r>
              <a:rPr lang="ko-KR" altLang="en-US" sz="1400" dirty="0" err="1">
                <a:solidFill>
                  <a:schemeClr val="accent1"/>
                </a:solidFill>
              </a:rPr>
              <a:t>ggplot</a:t>
            </a:r>
            <a:r>
              <a:rPr lang="ko-KR" altLang="en-US" sz="1400" dirty="0">
                <a:solidFill>
                  <a:schemeClr val="accent1"/>
                </a:solidFill>
              </a:rPr>
              <a:t>(</a:t>
            </a:r>
            <a:r>
              <a:rPr lang="ko-KR" altLang="en-US" sz="1400" dirty="0" err="1">
                <a:solidFill>
                  <a:schemeClr val="accent1"/>
                </a:solidFill>
              </a:rPr>
              <a:t>aes</a:t>
            </a:r>
            <a:r>
              <a:rPr lang="ko-KR" altLang="en-US" sz="1400" dirty="0">
                <a:solidFill>
                  <a:schemeClr val="accent1"/>
                </a:solidFill>
              </a:rPr>
              <a:t>(</a:t>
            </a:r>
            <a:r>
              <a:rPr lang="ko-KR" altLang="en-US" sz="1400" dirty="0" err="1">
                <a:solidFill>
                  <a:schemeClr val="accent1"/>
                </a:solidFill>
              </a:rPr>
              <a:t>x</a:t>
            </a:r>
            <a:r>
              <a:rPr lang="ko-KR" altLang="en-US" sz="1400" dirty="0">
                <a:solidFill>
                  <a:schemeClr val="accent1"/>
                </a:solidFill>
              </a:rPr>
              <a:t>=Q_SMK_YN1, </a:t>
            </a:r>
            <a:r>
              <a:rPr lang="ko-KR" altLang="en-US" sz="1400" dirty="0" err="1">
                <a:solidFill>
                  <a:schemeClr val="accent1"/>
                </a:solidFill>
              </a:rPr>
              <a:t>y</a:t>
            </a:r>
            <a:r>
              <a:rPr lang="ko-KR" altLang="en-US" sz="1400" dirty="0">
                <a:solidFill>
                  <a:schemeClr val="accent1"/>
                </a:solidFill>
              </a:rPr>
              <a:t>=..</a:t>
            </a:r>
            <a:r>
              <a:rPr lang="ko-KR" altLang="en-US" sz="1400" dirty="0" err="1">
                <a:solidFill>
                  <a:schemeClr val="accent1"/>
                </a:solidFill>
              </a:rPr>
              <a:t>prop</a:t>
            </a:r>
            <a:r>
              <a:rPr lang="ko-KR" altLang="en-US" sz="1400" dirty="0">
                <a:solidFill>
                  <a:schemeClr val="accent1"/>
                </a:solidFill>
              </a:rPr>
              <a:t>.., </a:t>
            </a:r>
            <a:r>
              <a:rPr lang="ko-KR" altLang="en-US" sz="1400" dirty="0" err="1">
                <a:solidFill>
                  <a:schemeClr val="accent1"/>
                </a:solidFill>
              </a:rPr>
              <a:t>group</a:t>
            </a:r>
            <a:r>
              <a:rPr lang="ko-KR" altLang="en-US" sz="1400" dirty="0">
                <a:solidFill>
                  <a:schemeClr val="accent1"/>
                </a:solidFill>
              </a:rPr>
              <a:t>=1)) +    </a:t>
            </a:r>
            <a:endParaRPr lang="en-US" altLang="ko-KR" sz="1400" dirty="0">
              <a:solidFill>
                <a:schemeClr val="accent1"/>
              </a:solidFill>
            </a:endParaRPr>
          </a:p>
          <a:p>
            <a:r>
              <a:rPr lang="en-US" altLang="ko-KR" sz="1400" dirty="0">
                <a:solidFill>
                  <a:schemeClr val="accent1"/>
                </a:solidFill>
              </a:rPr>
              <a:t>    </a:t>
            </a:r>
            <a:r>
              <a:rPr lang="ko-KR" altLang="en-US" sz="1400" dirty="0" err="1">
                <a:solidFill>
                  <a:schemeClr val="accent1"/>
                </a:solidFill>
              </a:rPr>
              <a:t>geom_bar</a:t>
            </a:r>
            <a:r>
              <a:rPr lang="ko-KR" altLang="en-US" sz="1400" dirty="0">
                <a:solidFill>
                  <a:schemeClr val="accent1"/>
                </a:solidFill>
              </a:rPr>
              <a:t>(</a:t>
            </a:r>
            <a:r>
              <a:rPr lang="ko-KR" altLang="en-US" sz="1400" dirty="0" err="1">
                <a:solidFill>
                  <a:schemeClr val="accent1"/>
                </a:solidFill>
              </a:rPr>
              <a:t>aes</a:t>
            </a:r>
            <a:r>
              <a:rPr lang="ko-KR" altLang="en-US" sz="1400" dirty="0">
                <a:solidFill>
                  <a:schemeClr val="accent1"/>
                </a:solidFill>
              </a:rPr>
              <a:t>(</a:t>
            </a:r>
            <a:r>
              <a:rPr lang="ko-KR" altLang="en-US" sz="1400" dirty="0" err="1">
                <a:solidFill>
                  <a:schemeClr val="accent1"/>
                </a:solidFill>
              </a:rPr>
              <a:t>fill</a:t>
            </a:r>
            <a:r>
              <a:rPr lang="ko-KR" altLang="en-US" sz="1400" dirty="0">
                <a:solidFill>
                  <a:schemeClr val="accent1"/>
                </a:solidFill>
              </a:rPr>
              <a:t>=Q_SMK_YN1)) + </a:t>
            </a:r>
            <a:r>
              <a:rPr lang="ko-KR" altLang="en-US" sz="1400" dirty="0" err="1">
                <a:solidFill>
                  <a:schemeClr val="accent1"/>
                </a:solidFill>
              </a:rPr>
              <a:t>labs</a:t>
            </a:r>
            <a:r>
              <a:rPr lang="ko-KR" altLang="en-US" sz="1400" dirty="0">
                <a:solidFill>
                  <a:schemeClr val="accent1"/>
                </a:solidFill>
              </a:rPr>
              <a:t>(</a:t>
            </a:r>
            <a:r>
              <a:rPr lang="ko-KR" altLang="en-US" sz="1400" dirty="0" err="1">
                <a:solidFill>
                  <a:schemeClr val="accent1"/>
                </a:solidFill>
              </a:rPr>
              <a:t>x</a:t>
            </a:r>
            <a:r>
              <a:rPr lang="ko-KR" altLang="en-US" sz="1400" dirty="0">
                <a:solidFill>
                  <a:schemeClr val="accent1"/>
                </a:solidFill>
              </a:rPr>
              <a:t> = "흡연 상태", </a:t>
            </a:r>
            <a:r>
              <a:rPr lang="ko-KR" altLang="en-US" sz="1400" dirty="0" err="1">
                <a:solidFill>
                  <a:schemeClr val="accent1"/>
                </a:solidFill>
              </a:rPr>
              <a:t>y</a:t>
            </a:r>
            <a:r>
              <a:rPr lang="ko-KR" altLang="en-US" sz="1400" dirty="0">
                <a:solidFill>
                  <a:schemeClr val="accent1"/>
                </a:solidFill>
              </a:rPr>
              <a:t>= "빈도", </a:t>
            </a:r>
            <a:r>
              <a:rPr lang="ko-KR" altLang="en-US" sz="1400" dirty="0" err="1">
                <a:solidFill>
                  <a:schemeClr val="accent1"/>
                </a:solidFill>
              </a:rPr>
              <a:t>fill</a:t>
            </a:r>
            <a:r>
              <a:rPr lang="ko-KR" altLang="en-US" sz="1400" dirty="0">
                <a:solidFill>
                  <a:schemeClr val="accent1"/>
                </a:solidFill>
              </a:rPr>
              <a:t> = "흡연 상태")</a:t>
            </a:r>
          </a:p>
          <a:p>
            <a:endParaRPr lang="ko-KR" altLang="en-US" sz="1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1511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">
            <a:extLst>
              <a:ext uri="{FF2B5EF4-FFF2-40B4-BE49-F238E27FC236}">
                <a16:creationId xmlns:a16="http://schemas.microsoft.com/office/drawing/2014/main" id="{3C62768E-C168-0E4D-86E5-FDA24CCA88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670" y="332656"/>
            <a:ext cx="63043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bg2">
                <a:alpha val="50000"/>
              </a:schemeClr>
            </a:prstShdw>
          </a:effec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2000" b="1" i="0" dirty="0">
                <a:solidFill>
                  <a:schemeClr val="bg1"/>
                </a:solidFill>
                <a:effectLst/>
                <a:latin typeface="Helvetica Neue"/>
              </a:rPr>
              <a:t>흡연 상태에 따른 질환 유무</a:t>
            </a:r>
            <a:endParaRPr lang="ko-KR" altLang="en-US" sz="195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F07526-FD8A-2016-ECED-1CFC5E4E3DE9}"/>
              </a:ext>
            </a:extLst>
          </p:cNvPr>
          <p:cNvSpPr txBox="1"/>
          <p:nvPr/>
        </p:nvSpPr>
        <p:spPr>
          <a:xfrm>
            <a:off x="783728" y="1278219"/>
            <a:ext cx="640072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i="0" dirty="0" err="1">
                <a:solidFill>
                  <a:srgbClr val="000000"/>
                </a:solidFill>
                <a:effectLst/>
                <a:latin typeface="Helvetica Neue"/>
              </a:rPr>
              <a:t>귀무가설</a:t>
            </a:r>
            <a:r>
              <a:rPr lang="en-US" altLang="ko-KR" sz="1600" b="1" i="0" dirty="0">
                <a:solidFill>
                  <a:srgbClr val="000000"/>
                </a:solidFill>
                <a:effectLst/>
                <a:latin typeface="Helvetica Neue"/>
              </a:rPr>
              <a:t> : </a:t>
            </a:r>
            <a:r>
              <a:rPr lang="ko-KR" altLang="en-US" sz="1600" b="1" i="0" dirty="0">
                <a:solidFill>
                  <a:srgbClr val="000000"/>
                </a:solidFill>
                <a:effectLst/>
                <a:latin typeface="Helvetica Neue"/>
              </a:rPr>
              <a:t>흡연 상태에 따른 질환 유무의 차이가 없을 것이다</a:t>
            </a:r>
            <a:endParaRPr lang="ko-KR" altLang="en-US" sz="1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EC628A-1954-8050-B8DB-2E2C2B558166}"/>
              </a:ext>
            </a:extLst>
          </p:cNvPr>
          <p:cNvSpPr txBox="1"/>
          <p:nvPr/>
        </p:nvSpPr>
        <p:spPr>
          <a:xfrm>
            <a:off x="919758" y="1599178"/>
            <a:ext cx="8344942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ko-KR" sz="1600" dirty="0">
              <a:solidFill>
                <a:schemeClr val="accent1"/>
              </a:solidFill>
            </a:endParaRPr>
          </a:p>
          <a:p>
            <a:r>
              <a:rPr lang="ko-KR" altLang="en-US" sz="1600" dirty="0" err="1">
                <a:solidFill>
                  <a:schemeClr val="accent1"/>
                </a:solidFill>
              </a:rPr>
              <a:t>data</a:t>
            </a:r>
            <a:r>
              <a:rPr lang="ko-KR" altLang="en-US" sz="1600" dirty="0">
                <a:solidFill>
                  <a:schemeClr val="accent1"/>
                </a:solidFill>
              </a:rPr>
              <a:t> &lt;- </a:t>
            </a:r>
            <a:r>
              <a:rPr lang="ko-KR" altLang="en-US" sz="1600" dirty="0" err="1">
                <a:solidFill>
                  <a:schemeClr val="accent1"/>
                </a:solidFill>
              </a:rPr>
              <a:t>data</a:t>
            </a:r>
            <a:r>
              <a:rPr lang="ko-KR" altLang="en-US" sz="1600" dirty="0">
                <a:solidFill>
                  <a:schemeClr val="accent1"/>
                </a:solidFill>
              </a:rPr>
              <a:t>[c</a:t>
            </a:r>
            <a:r>
              <a:rPr lang="en-US" altLang="ko-KR" sz="1600" dirty="0">
                <a:solidFill>
                  <a:schemeClr val="accent1"/>
                </a:solidFill>
              </a:rPr>
              <a:t> "Q_SMK_YN", "Q_AWR_YN"</a:t>
            </a:r>
            <a:r>
              <a:rPr lang="ko-KR" altLang="en-US" sz="1600" dirty="0">
                <a:solidFill>
                  <a:schemeClr val="accent1"/>
                </a:solidFill>
              </a:rPr>
              <a:t>)]     </a:t>
            </a:r>
            <a:r>
              <a:rPr lang="en-US" altLang="ko-KR" sz="1600" dirty="0">
                <a:solidFill>
                  <a:schemeClr val="accent3">
                    <a:lumMod val="75000"/>
                  </a:schemeClr>
                </a:solidFill>
              </a:rPr>
              <a:t>## </a:t>
            </a:r>
            <a:r>
              <a:rPr lang="ko-KR" altLang="en-US" sz="1600" dirty="0">
                <a:solidFill>
                  <a:schemeClr val="accent3">
                    <a:lumMod val="75000"/>
                  </a:schemeClr>
                </a:solidFill>
              </a:rPr>
              <a:t>흡연 </a:t>
            </a:r>
            <a:r>
              <a:rPr lang="ko-KR" altLang="en-US" sz="1600" dirty="0" err="1">
                <a:solidFill>
                  <a:schemeClr val="accent3">
                    <a:lumMod val="75000"/>
                  </a:schemeClr>
                </a:solidFill>
              </a:rPr>
              <a:t>상태과</a:t>
            </a:r>
            <a:r>
              <a:rPr lang="ko-KR" altLang="en-US" sz="1600" dirty="0">
                <a:solidFill>
                  <a:schemeClr val="accent3">
                    <a:lumMod val="75000"/>
                  </a:schemeClr>
                </a:solidFill>
              </a:rPr>
              <a:t> 질환 유무 데이터 사용</a:t>
            </a:r>
            <a:endParaRPr lang="en-US" altLang="ko-KR" sz="1600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altLang="ko-KR" sz="1600" dirty="0">
                <a:solidFill>
                  <a:schemeClr val="accent1"/>
                </a:solidFill>
              </a:rPr>
              <a:t>d</a:t>
            </a:r>
            <a:r>
              <a:rPr lang="ko-KR" altLang="en-US" sz="1600" dirty="0" err="1">
                <a:solidFill>
                  <a:schemeClr val="accent1"/>
                </a:solidFill>
              </a:rPr>
              <a:t>ata</a:t>
            </a:r>
            <a:r>
              <a:rPr lang="ko-KR" altLang="en-US" sz="1600" dirty="0">
                <a:solidFill>
                  <a:schemeClr val="accent1"/>
                </a:solidFill>
              </a:rPr>
              <a:t> &lt;- </a:t>
            </a:r>
            <a:r>
              <a:rPr lang="ko-KR" altLang="en-US" sz="1600" dirty="0" err="1">
                <a:solidFill>
                  <a:schemeClr val="accent1"/>
                </a:solidFill>
              </a:rPr>
              <a:t>na.omit</a:t>
            </a:r>
            <a:r>
              <a:rPr lang="ko-KR" altLang="en-US" sz="1600" dirty="0">
                <a:solidFill>
                  <a:schemeClr val="accent1"/>
                </a:solidFill>
              </a:rPr>
              <a:t>(</a:t>
            </a:r>
            <a:r>
              <a:rPr lang="ko-KR" altLang="en-US" sz="1600" dirty="0" err="1">
                <a:solidFill>
                  <a:schemeClr val="accent1"/>
                </a:solidFill>
              </a:rPr>
              <a:t>data</a:t>
            </a:r>
            <a:r>
              <a:rPr lang="ko-KR" altLang="en-US" sz="1600" dirty="0">
                <a:solidFill>
                  <a:schemeClr val="accent1"/>
                </a:solidFill>
              </a:rPr>
              <a:t>)                                 </a:t>
            </a:r>
            <a:r>
              <a:rPr lang="en-US" altLang="ko-KR" sz="1600" dirty="0">
                <a:solidFill>
                  <a:schemeClr val="accent3">
                    <a:lumMod val="75000"/>
                  </a:schemeClr>
                </a:solidFill>
              </a:rPr>
              <a:t>## </a:t>
            </a:r>
            <a:r>
              <a:rPr lang="ko-KR" altLang="en-US" sz="1600" dirty="0">
                <a:solidFill>
                  <a:schemeClr val="accent3">
                    <a:lumMod val="75000"/>
                  </a:schemeClr>
                </a:solidFill>
              </a:rPr>
              <a:t>데이터에서 </a:t>
            </a:r>
            <a:r>
              <a:rPr lang="en-US" altLang="ko-KR" sz="1600" dirty="0">
                <a:solidFill>
                  <a:schemeClr val="accent3">
                    <a:lumMod val="75000"/>
                  </a:schemeClr>
                </a:solidFill>
              </a:rPr>
              <a:t>NA</a:t>
            </a:r>
            <a:r>
              <a:rPr lang="ko-KR" altLang="en-US" sz="1600" dirty="0">
                <a:solidFill>
                  <a:schemeClr val="accent3">
                    <a:lumMod val="75000"/>
                  </a:schemeClr>
                </a:solidFill>
              </a:rPr>
              <a:t>값 제거</a:t>
            </a:r>
            <a:endParaRPr lang="en-US" altLang="ko-KR" sz="1600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altLang="ko-KR" sz="1600" dirty="0" err="1">
                <a:solidFill>
                  <a:schemeClr val="accent1"/>
                </a:solidFill>
              </a:rPr>
              <a:t>data$Q_SMK_YN</a:t>
            </a:r>
            <a:r>
              <a:rPr lang="en-US" altLang="ko-KR" sz="1600" dirty="0">
                <a:solidFill>
                  <a:schemeClr val="accent1"/>
                </a:solidFill>
              </a:rPr>
              <a:t> &lt;- factor(</a:t>
            </a:r>
            <a:r>
              <a:rPr lang="en-US" altLang="ko-KR" sz="1600" dirty="0" err="1">
                <a:solidFill>
                  <a:schemeClr val="accent1"/>
                </a:solidFill>
              </a:rPr>
              <a:t>data$Q_SMK_YN</a:t>
            </a:r>
            <a:r>
              <a:rPr lang="en-US" altLang="ko-KR" sz="1600" dirty="0">
                <a:solidFill>
                  <a:schemeClr val="accent1"/>
                </a:solidFill>
              </a:rPr>
              <a:t>, levels=c("1","2","3"),           </a:t>
            </a:r>
          </a:p>
          <a:p>
            <a:r>
              <a:rPr lang="en-US" altLang="ko-KR" sz="1600" dirty="0">
                <a:solidFill>
                  <a:schemeClr val="accent1"/>
                </a:solidFill>
              </a:rPr>
              <a:t>       labels=c("1: </a:t>
            </a:r>
            <a:r>
              <a:rPr lang="ko-KR" altLang="en-US" sz="1600" dirty="0">
                <a:solidFill>
                  <a:schemeClr val="accent1"/>
                </a:solidFill>
              </a:rPr>
              <a:t>피우지 않는다</a:t>
            </a:r>
            <a:r>
              <a:rPr lang="en-US" altLang="ko-KR" sz="1600" dirty="0">
                <a:solidFill>
                  <a:schemeClr val="accent1"/>
                </a:solidFill>
              </a:rPr>
              <a:t>","2: </a:t>
            </a:r>
            <a:r>
              <a:rPr lang="ko-KR" altLang="en-US" sz="1600" dirty="0">
                <a:solidFill>
                  <a:schemeClr val="accent1"/>
                </a:solidFill>
              </a:rPr>
              <a:t>과거에 피웠으나 지금은 끊었다</a:t>
            </a:r>
            <a:r>
              <a:rPr lang="en-US" altLang="ko-KR" sz="1600" dirty="0">
                <a:solidFill>
                  <a:schemeClr val="accent1"/>
                </a:solidFill>
              </a:rPr>
              <a:t>","3: </a:t>
            </a:r>
            <a:r>
              <a:rPr lang="ko-KR" altLang="en-US" sz="1600" dirty="0">
                <a:solidFill>
                  <a:schemeClr val="accent1"/>
                </a:solidFill>
              </a:rPr>
              <a:t>현재도 피운다</a:t>
            </a:r>
            <a:r>
              <a:rPr lang="en-US" altLang="ko-KR" sz="1600" dirty="0">
                <a:solidFill>
                  <a:schemeClr val="accent1"/>
                </a:solidFill>
              </a:rPr>
              <a:t>"))</a:t>
            </a:r>
            <a:endParaRPr lang="en-US" altLang="ko-KR" sz="1600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altLang="ko-KR" sz="1600" dirty="0">
                <a:solidFill>
                  <a:schemeClr val="accent3">
                    <a:lumMod val="75000"/>
                  </a:schemeClr>
                </a:solidFill>
              </a:rPr>
              <a:t>## </a:t>
            </a:r>
            <a:r>
              <a:rPr lang="ko-KR" altLang="en-US" sz="1600" dirty="0" err="1">
                <a:solidFill>
                  <a:schemeClr val="accent3">
                    <a:lumMod val="75000"/>
                  </a:schemeClr>
                </a:solidFill>
              </a:rPr>
              <a:t>숫자값을</a:t>
            </a:r>
            <a:r>
              <a:rPr lang="ko-KR" altLang="en-US" sz="1600" dirty="0">
                <a:solidFill>
                  <a:schemeClr val="accent3">
                    <a:lumMod val="75000"/>
                  </a:schemeClr>
                </a:solidFill>
              </a:rPr>
              <a:t> 문자로 변환</a:t>
            </a:r>
            <a:endParaRPr lang="en-US" altLang="ko-KR" sz="1600" dirty="0">
              <a:solidFill>
                <a:schemeClr val="accent1"/>
              </a:solidFill>
            </a:endParaRPr>
          </a:p>
          <a:p>
            <a:endParaRPr lang="en-US" altLang="ko-KR" sz="1600" dirty="0">
              <a:solidFill>
                <a:schemeClr val="accent1"/>
              </a:solidFill>
            </a:endParaRPr>
          </a:p>
          <a:p>
            <a:r>
              <a:rPr lang="en-US" altLang="ko-KR" sz="1600" dirty="0" err="1">
                <a:solidFill>
                  <a:schemeClr val="accent1"/>
                </a:solidFill>
              </a:rPr>
              <a:t>data$Q_AWR_YN</a:t>
            </a:r>
            <a:r>
              <a:rPr lang="en-US" altLang="ko-KR" sz="1600" dirty="0">
                <a:solidFill>
                  <a:schemeClr val="accent1"/>
                </a:solidFill>
              </a:rPr>
              <a:t> &lt;- factor(</a:t>
            </a:r>
            <a:r>
              <a:rPr lang="en-US" altLang="ko-KR" sz="1600" dirty="0" err="1">
                <a:solidFill>
                  <a:schemeClr val="accent1"/>
                </a:solidFill>
              </a:rPr>
              <a:t>data$Q_AWR_YN</a:t>
            </a:r>
            <a:r>
              <a:rPr lang="en-US" altLang="ko-KR" sz="1600" dirty="0">
                <a:solidFill>
                  <a:schemeClr val="accent1"/>
                </a:solidFill>
              </a:rPr>
              <a:t>, levels=c(1,2), labels = c("</a:t>
            </a:r>
            <a:r>
              <a:rPr lang="ko-KR" altLang="en-US" sz="1600" dirty="0">
                <a:solidFill>
                  <a:schemeClr val="accent1"/>
                </a:solidFill>
              </a:rPr>
              <a:t>없음</a:t>
            </a:r>
            <a:r>
              <a:rPr lang="en-US" altLang="ko-KR" sz="1600" dirty="0">
                <a:solidFill>
                  <a:schemeClr val="accent1"/>
                </a:solidFill>
              </a:rPr>
              <a:t>", "</a:t>
            </a:r>
            <a:r>
              <a:rPr lang="ko-KR" altLang="en-US" sz="1600" dirty="0">
                <a:solidFill>
                  <a:schemeClr val="accent1"/>
                </a:solidFill>
              </a:rPr>
              <a:t>있음</a:t>
            </a:r>
            <a:r>
              <a:rPr lang="en-US" altLang="ko-KR" sz="1600" dirty="0">
                <a:solidFill>
                  <a:schemeClr val="accent1"/>
                </a:solidFill>
              </a:rPr>
              <a:t>"))  </a:t>
            </a:r>
            <a:r>
              <a:rPr lang="en-US" altLang="ko-KR" sz="1600" dirty="0">
                <a:solidFill>
                  <a:schemeClr val="accent3">
                    <a:lumMod val="75000"/>
                  </a:schemeClr>
                </a:solidFill>
              </a:rPr>
              <a:t>## </a:t>
            </a:r>
            <a:r>
              <a:rPr lang="ko-KR" altLang="en-US" sz="1600" dirty="0" err="1">
                <a:solidFill>
                  <a:schemeClr val="accent3">
                    <a:lumMod val="75000"/>
                  </a:schemeClr>
                </a:solidFill>
              </a:rPr>
              <a:t>숫자값을</a:t>
            </a:r>
            <a:r>
              <a:rPr lang="ko-KR" altLang="en-US" sz="1600" dirty="0">
                <a:solidFill>
                  <a:schemeClr val="accent3">
                    <a:lumMod val="75000"/>
                  </a:schemeClr>
                </a:solidFill>
              </a:rPr>
              <a:t> 문자로 변환</a:t>
            </a:r>
            <a:endParaRPr lang="en-US" altLang="ko-KR" sz="1600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en-US" altLang="ko-KR" sz="1600" dirty="0">
              <a:solidFill>
                <a:schemeClr val="accent1"/>
              </a:solidFill>
            </a:endParaRPr>
          </a:p>
          <a:p>
            <a:endParaRPr lang="en-US" altLang="ko-KR" sz="1600" dirty="0">
              <a:solidFill>
                <a:schemeClr val="accent1"/>
              </a:solidFill>
            </a:endParaRPr>
          </a:p>
          <a:p>
            <a:endParaRPr lang="en-US" altLang="ko-KR" sz="1600" dirty="0">
              <a:solidFill>
                <a:schemeClr val="accent1"/>
              </a:solidFill>
            </a:endParaRPr>
          </a:p>
          <a:p>
            <a:r>
              <a:rPr lang="ko-KR" altLang="en-US" sz="1600" dirty="0" err="1">
                <a:solidFill>
                  <a:schemeClr val="accent1"/>
                </a:solidFill>
              </a:rPr>
              <a:t>table</a:t>
            </a:r>
            <a:r>
              <a:rPr lang="ko-KR" altLang="en-US" sz="1600" dirty="0">
                <a:solidFill>
                  <a:schemeClr val="accent1"/>
                </a:solidFill>
              </a:rPr>
              <a:t>(</a:t>
            </a:r>
            <a:r>
              <a:rPr lang="en-US" altLang="ko-KR" sz="1600" dirty="0" err="1">
                <a:solidFill>
                  <a:schemeClr val="accent1"/>
                </a:solidFill>
              </a:rPr>
              <a:t>data$Q_SMK_YN</a:t>
            </a:r>
            <a:r>
              <a:rPr lang="en-US" altLang="ko-KR" sz="1600" dirty="0">
                <a:solidFill>
                  <a:schemeClr val="accent1"/>
                </a:solidFill>
              </a:rPr>
              <a:t>, </a:t>
            </a:r>
            <a:r>
              <a:rPr lang="en-US" altLang="ko-KR" sz="1600" dirty="0" err="1">
                <a:solidFill>
                  <a:schemeClr val="accent1"/>
                </a:solidFill>
              </a:rPr>
              <a:t>data$Q_AWR_YN</a:t>
            </a:r>
            <a:r>
              <a:rPr lang="ko-KR" altLang="en-US" sz="1600" dirty="0">
                <a:solidFill>
                  <a:schemeClr val="accent1"/>
                </a:solidFill>
              </a:rPr>
              <a:t>)      </a:t>
            </a:r>
            <a:r>
              <a:rPr lang="en-US" altLang="ko-KR" sz="1600" dirty="0">
                <a:solidFill>
                  <a:schemeClr val="accent3">
                    <a:lumMod val="75000"/>
                  </a:schemeClr>
                </a:solidFill>
              </a:rPr>
              <a:t>## </a:t>
            </a:r>
            <a:r>
              <a:rPr lang="ko-KR" altLang="en-US" sz="1600" dirty="0">
                <a:solidFill>
                  <a:schemeClr val="accent3">
                    <a:lumMod val="75000"/>
                  </a:schemeClr>
                </a:solidFill>
              </a:rPr>
              <a:t>교차분석</a:t>
            </a:r>
            <a:endParaRPr lang="en-US" altLang="ko-KR" sz="1600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en-US" altLang="ko-KR" sz="1600" dirty="0">
              <a:solidFill>
                <a:schemeClr val="accent1"/>
              </a:solidFill>
            </a:endParaRPr>
          </a:p>
          <a:p>
            <a:endParaRPr lang="en-US" altLang="ko-KR" sz="1600" dirty="0">
              <a:solidFill>
                <a:schemeClr val="accent1"/>
              </a:solidFill>
            </a:endParaRPr>
          </a:p>
          <a:p>
            <a:endParaRPr lang="en-US" altLang="ko-KR" sz="1600" dirty="0">
              <a:solidFill>
                <a:schemeClr val="accent1"/>
              </a:solidFill>
            </a:endParaRPr>
          </a:p>
          <a:p>
            <a:endParaRPr lang="en-US" altLang="ko-KR" sz="1600" dirty="0">
              <a:solidFill>
                <a:schemeClr val="accent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2C91D9F-9BE6-B590-A2CA-EEB885AB7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2624" y="4981797"/>
            <a:ext cx="4039164" cy="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664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">
            <a:extLst>
              <a:ext uri="{FF2B5EF4-FFF2-40B4-BE49-F238E27FC236}">
                <a16:creationId xmlns:a16="http://schemas.microsoft.com/office/drawing/2014/main" id="{3C62768E-C168-0E4D-86E5-FDA24CCA88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670" y="332656"/>
            <a:ext cx="63043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bg2">
                <a:alpha val="50000"/>
              </a:schemeClr>
            </a:prstShdw>
          </a:effec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2000" b="1" i="0" dirty="0">
                <a:solidFill>
                  <a:schemeClr val="bg1"/>
                </a:solidFill>
                <a:effectLst/>
                <a:latin typeface="Helvetica Neue"/>
              </a:rPr>
              <a:t>흡연 상태에 따른 질환 유무</a:t>
            </a:r>
            <a:endParaRPr lang="ko-KR" altLang="en-US" sz="195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F07526-FD8A-2016-ECED-1CFC5E4E3DE9}"/>
              </a:ext>
            </a:extLst>
          </p:cNvPr>
          <p:cNvSpPr txBox="1"/>
          <p:nvPr/>
        </p:nvSpPr>
        <p:spPr>
          <a:xfrm>
            <a:off x="783728" y="1278219"/>
            <a:ext cx="791289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i="0" dirty="0" err="1">
                <a:solidFill>
                  <a:srgbClr val="000000"/>
                </a:solidFill>
                <a:effectLst/>
                <a:latin typeface="Helvetica Neue"/>
              </a:rPr>
              <a:t>귀무가설</a:t>
            </a:r>
            <a:r>
              <a:rPr lang="en-US" altLang="ko-KR" sz="1600" b="1" i="0" dirty="0">
                <a:solidFill>
                  <a:srgbClr val="000000"/>
                </a:solidFill>
                <a:effectLst/>
                <a:latin typeface="Helvetica Neue"/>
              </a:rPr>
              <a:t> : </a:t>
            </a:r>
            <a:r>
              <a:rPr lang="ko-KR" altLang="en-US" sz="1600" b="1" i="0" dirty="0">
                <a:solidFill>
                  <a:srgbClr val="000000"/>
                </a:solidFill>
                <a:effectLst/>
                <a:latin typeface="Helvetica Neue"/>
              </a:rPr>
              <a:t>흡연 상태에 따른 질환 유무의 차이가 없을 것이다</a:t>
            </a:r>
            <a:endParaRPr lang="ko-KR" altLang="en-US" sz="1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EC628A-1954-8050-B8DB-2E2C2B558166}"/>
              </a:ext>
            </a:extLst>
          </p:cNvPr>
          <p:cNvSpPr txBox="1"/>
          <p:nvPr/>
        </p:nvSpPr>
        <p:spPr>
          <a:xfrm>
            <a:off x="919758" y="1881435"/>
            <a:ext cx="8344942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 err="1">
                <a:solidFill>
                  <a:schemeClr val="accent1"/>
                </a:solidFill>
              </a:rPr>
              <a:t>ggplot</a:t>
            </a:r>
            <a:r>
              <a:rPr lang="en-US" altLang="ko-KR" sz="1600" dirty="0">
                <a:solidFill>
                  <a:schemeClr val="accent1"/>
                </a:solidFill>
              </a:rPr>
              <a:t>(data, </a:t>
            </a:r>
            <a:r>
              <a:rPr lang="en-US" altLang="ko-KR" sz="1600" dirty="0" err="1">
                <a:solidFill>
                  <a:schemeClr val="accent1"/>
                </a:solidFill>
              </a:rPr>
              <a:t>aes</a:t>
            </a:r>
            <a:r>
              <a:rPr lang="en-US" altLang="ko-KR" sz="1600" dirty="0">
                <a:solidFill>
                  <a:schemeClr val="accent1"/>
                </a:solidFill>
              </a:rPr>
              <a:t>(x=</a:t>
            </a:r>
            <a:r>
              <a:rPr lang="en-US" altLang="ko-KR" sz="1600" dirty="0" err="1">
                <a:solidFill>
                  <a:schemeClr val="accent1"/>
                </a:solidFill>
              </a:rPr>
              <a:t>data$Q_AWR_YN,fill</a:t>
            </a:r>
            <a:r>
              <a:rPr lang="en-US" altLang="ko-KR" sz="1600" dirty="0">
                <a:solidFill>
                  <a:schemeClr val="accent1"/>
                </a:solidFill>
              </a:rPr>
              <a:t>=</a:t>
            </a:r>
            <a:r>
              <a:rPr lang="en-US" altLang="ko-KR" sz="1600" dirty="0" err="1">
                <a:solidFill>
                  <a:schemeClr val="accent1"/>
                </a:solidFill>
              </a:rPr>
              <a:t>data$Q_SMK_YN</a:t>
            </a:r>
            <a:r>
              <a:rPr lang="en-US" altLang="ko-KR" sz="1600" dirty="0">
                <a:solidFill>
                  <a:schemeClr val="accent1"/>
                </a:solidFill>
              </a:rPr>
              <a:t>))</a:t>
            </a:r>
          </a:p>
          <a:p>
            <a:r>
              <a:rPr lang="en-US" altLang="ko-KR" sz="1600" dirty="0">
                <a:solidFill>
                  <a:schemeClr val="accent1"/>
                </a:solidFill>
              </a:rPr>
              <a:t> + </a:t>
            </a:r>
            <a:r>
              <a:rPr lang="en-US" altLang="ko-KR" sz="1600" dirty="0" err="1">
                <a:solidFill>
                  <a:schemeClr val="accent1"/>
                </a:solidFill>
              </a:rPr>
              <a:t>geom_bar</a:t>
            </a:r>
            <a:r>
              <a:rPr lang="en-US" altLang="ko-KR" sz="1600" dirty="0">
                <a:solidFill>
                  <a:schemeClr val="accent1"/>
                </a:solidFill>
              </a:rPr>
              <a:t>()</a:t>
            </a:r>
          </a:p>
          <a:p>
            <a:r>
              <a:rPr lang="en-US" altLang="ko-KR" sz="1600" dirty="0">
                <a:solidFill>
                  <a:schemeClr val="accent3">
                    <a:lumMod val="75000"/>
                  </a:schemeClr>
                </a:solidFill>
              </a:rPr>
              <a:t>## </a:t>
            </a:r>
            <a:r>
              <a:rPr lang="ko-KR" altLang="en-US" sz="1600" dirty="0">
                <a:solidFill>
                  <a:schemeClr val="accent3">
                    <a:lumMod val="75000"/>
                  </a:schemeClr>
                </a:solidFill>
              </a:rPr>
              <a:t>누적 바 차트</a:t>
            </a:r>
            <a:endParaRPr lang="en-US" altLang="ko-KR" sz="1600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en-US" altLang="ko-KR" sz="1600" dirty="0">
              <a:solidFill>
                <a:schemeClr val="accent1"/>
              </a:solidFill>
            </a:endParaRPr>
          </a:p>
          <a:p>
            <a:endParaRPr lang="en-US" altLang="ko-KR" sz="1600" dirty="0">
              <a:solidFill>
                <a:schemeClr val="accent1"/>
              </a:solidFill>
            </a:endParaRPr>
          </a:p>
          <a:p>
            <a:endParaRPr lang="en-US" altLang="ko-KR" sz="1600" dirty="0">
              <a:solidFill>
                <a:schemeClr val="accent1"/>
              </a:solidFill>
            </a:endParaRPr>
          </a:p>
          <a:p>
            <a:endParaRPr lang="en-US" altLang="ko-KR" sz="1600" dirty="0">
              <a:solidFill>
                <a:schemeClr val="accent1"/>
              </a:solidFill>
            </a:endParaRPr>
          </a:p>
          <a:p>
            <a:r>
              <a:rPr lang="en-US" altLang="ko-KR" sz="1600" dirty="0" err="1">
                <a:solidFill>
                  <a:schemeClr val="accent1"/>
                </a:solidFill>
              </a:rPr>
              <a:t>chisq.test</a:t>
            </a:r>
            <a:r>
              <a:rPr lang="en-US" altLang="ko-KR" sz="1600" dirty="0">
                <a:solidFill>
                  <a:schemeClr val="accent1"/>
                </a:solidFill>
              </a:rPr>
              <a:t>(</a:t>
            </a:r>
            <a:r>
              <a:rPr lang="en-US" altLang="ko-KR" sz="1600" dirty="0" err="1">
                <a:solidFill>
                  <a:schemeClr val="accent1"/>
                </a:solidFill>
              </a:rPr>
              <a:t>data$Q_SMK_YN</a:t>
            </a:r>
            <a:r>
              <a:rPr lang="en-US" altLang="ko-KR" sz="1600" dirty="0">
                <a:solidFill>
                  <a:schemeClr val="accent1"/>
                </a:solidFill>
              </a:rPr>
              <a:t>, </a:t>
            </a:r>
            <a:r>
              <a:rPr lang="en-US" altLang="ko-KR" sz="1600" dirty="0" err="1">
                <a:solidFill>
                  <a:schemeClr val="accent1"/>
                </a:solidFill>
              </a:rPr>
              <a:t>data$Q_AWR_YN</a:t>
            </a:r>
            <a:r>
              <a:rPr lang="en-US" altLang="ko-KR" sz="1600" dirty="0">
                <a:solidFill>
                  <a:schemeClr val="accent1"/>
                </a:solidFill>
              </a:rPr>
              <a:t>) </a:t>
            </a:r>
          </a:p>
          <a:p>
            <a:r>
              <a:rPr lang="en-US" altLang="ko-KR" sz="1600" dirty="0">
                <a:solidFill>
                  <a:schemeClr val="accent3">
                    <a:lumMod val="75000"/>
                  </a:schemeClr>
                </a:solidFill>
              </a:rPr>
              <a:t>## </a:t>
            </a:r>
            <a:r>
              <a:rPr lang="ko-KR" altLang="en-US" sz="1600" dirty="0">
                <a:solidFill>
                  <a:schemeClr val="accent3">
                    <a:lumMod val="75000"/>
                  </a:schemeClr>
                </a:solidFill>
              </a:rPr>
              <a:t>동질성 검정</a:t>
            </a:r>
            <a:endParaRPr lang="en-US" altLang="ko-KR" sz="1600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en-US" altLang="ko-KR" sz="1600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en-US" altLang="ko-KR" sz="1600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en-US" altLang="ko-KR" sz="1600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en-US" altLang="ko-KR" sz="1600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en-US" altLang="ko-KR" sz="1600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en-US" altLang="ko-KR" sz="1600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altLang="ko-KR" sz="1600" b="1" i="0" dirty="0">
                <a:solidFill>
                  <a:srgbClr val="000000"/>
                </a:solidFill>
                <a:effectLst/>
                <a:latin typeface="inherit"/>
              </a:rPr>
              <a:t>p-value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Helvetica Neue"/>
              </a:rPr>
              <a:t>가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Helvetica Neue"/>
              </a:rPr>
              <a:t>0.05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Helvetica Neue"/>
              </a:rPr>
              <a:t>보다 작으므로 </a:t>
            </a:r>
            <a:r>
              <a:rPr lang="ko-KR" altLang="en-US" sz="1600" b="0" i="0" dirty="0" err="1">
                <a:solidFill>
                  <a:srgbClr val="000000"/>
                </a:solidFill>
                <a:effectLst/>
                <a:latin typeface="Helvetica Neue"/>
              </a:rPr>
              <a:t>귀무가설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Helvetica Neue"/>
              </a:rPr>
              <a:t> 기각</a:t>
            </a:r>
            <a:endParaRPr lang="en-US" altLang="ko-KR" sz="1600" dirty="0">
              <a:solidFill>
                <a:srgbClr val="000000"/>
              </a:solidFill>
              <a:latin typeface="Helvetica Neue"/>
            </a:endParaRPr>
          </a:p>
          <a:p>
            <a:r>
              <a:rPr lang="en-US" altLang="ko-KR" sz="1600" b="0" i="0" dirty="0">
                <a:solidFill>
                  <a:srgbClr val="000000"/>
                </a:solidFill>
                <a:effectLst/>
                <a:latin typeface="Helvetica Neue"/>
              </a:rPr>
              <a:t>=&gt;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Helvetica Neue"/>
              </a:rPr>
              <a:t>대립가설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Helvetica Neue"/>
              </a:rPr>
              <a:t>(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Helvetica Neue"/>
              </a:rPr>
              <a:t>흡연 상태에 따라 질환 유무의 차이가 있다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Helvetica Neue"/>
              </a:rPr>
              <a:t>)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Helvetica Neue"/>
              </a:rPr>
              <a:t>채택</a:t>
            </a:r>
            <a:endParaRPr lang="en-US" altLang="ko-KR" sz="1600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C3BC956-8D3F-B86B-BCEB-D9C0797B9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787" y="4365104"/>
            <a:ext cx="4420217" cy="82879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B302351-2006-00D6-AA6D-7215B4E264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6063" y="1525215"/>
            <a:ext cx="3096000" cy="335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907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">
            <a:extLst>
              <a:ext uri="{FF2B5EF4-FFF2-40B4-BE49-F238E27FC236}">
                <a16:creationId xmlns:a16="http://schemas.microsoft.com/office/drawing/2014/main" id="{3C62768E-C168-0E4D-86E5-FDA24CCA88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670" y="332656"/>
            <a:ext cx="6304306" cy="392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bg2">
                <a:alpha val="50000"/>
              </a:schemeClr>
            </a:prstShdw>
          </a:effec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950" b="1" dirty="0">
                <a:solidFill>
                  <a:schemeClr val="bg1"/>
                </a:solidFill>
                <a:latin typeface="+mn-ea"/>
                <a:ea typeface="+mn-ea"/>
              </a:rPr>
              <a:t>성별에 따른 신장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54A41D-3BEE-0A8C-A591-27ECCC2EF43B}"/>
              </a:ext>
            </a:extLst>
          </p:cNvPr>
          <p:cNvSpPr txBox="1"/>
          <p:nvPr/>
        </p:nvSpPr>
        <p:spPr>
          <a:xfrm>
            <a:off x="1351806" y="1124744"/>
            <a:ext cx="7704856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>
                <a:solidFill>
                  <a:schemeClr val="accent1"/>
                </a:solidFill>
              </a:rPr>
              <a:t>data</a:t>
            </a:r>
            <a:r>
              <a:rPr lang="ko-KR" altLang="en-US" sz="1400" dirty="0">
                <a:solidFill>
                  <a:schemeClr val="accent1"/>
                </a:solidFill>
              </a:rPr>
              <a:t> &lt;- </a:t>
            </a:r>
            <a:r>
              <a:rPr lang="ko-KR" altLang="en-US" sz="1400" dirty="0" err="1">
                <a:solidFill>
                  <a:schemeClr val="accent1"/>
                </a:solidFill>
              </a:rPr>
              <a:t>data</a:t>
            </a:r>
            <a:r>
              <a:rPr lang="ko-KR" altLang="en-US" sz="1400" dirty="0">
                <a:solidFill>
                  <a:schemeClr val="accent1"/>
                </a:solidFill>
              </a:rPr>
              <a:t>[c("SEX", "G1E_HGHT")]</a:t>
            </a:r>
            <a:endParaRPr lang="en-US" altLang="ko-KR" sz="1400" dirty="0">
              <a:solidFill>
                <a:schemeClr val="accent1"/>
              </a:solidFill>
            </a:endParaRPr>
          </a:p>
          <a:p>
            <a:r>
              <a:rPr lang="ko-KR" altLang="en-US" sz="1400" dirty="0" err="1">
                <a:solidFill>
                  <a:schemeClr val="accent1"/>
                </a:solidFill>
              </a:rPr>
              <a:t>data</a:t>
            </a:r>
            <a:r>
              <a:rPr lang="ko-KR" altLang="en-US" sz="1400" dirty="0">
                <a:solidFill>
                  <a:schemeClr val="accent1"/>
                </a:solidFill>
              </a:rPr>
              <a:t> &lt;- </a:t>
            </a:r>
            <a:r>
              <a:rPr lang="ko-KR" altLang="en-US" sz="1400" dirty="0" err="1">
                <a:solidFill>
                  <a:schemeClr val="accent1"/>
                </a:solidFill>
              </a:rPr>
              <a:t>na.omit</a:t>
            </a:r>
            <a:r>
              <a:rPr lang="ko-KR" altLang="en-US" sz="1400" dirty="0">
                <a:solidFill>
                  <a:schemeClr val="accent1"/>
                </a:solidFill>
              </a:rPr>
              <a:t>(</a:t>
            </a:r>
            <a:r>
              <a:rPr lang="ko-KR" altLang="en-US" sz="1400" dirty="0" err="1">
                <a:solidFill>
                  <a:schemeClr val="accent1"/>
                </a:solidFill>
              </a:rPr>
              <a:t>data</a:t>
            </a:r>
            <a:r>
              <a:rPr lang="ko-KR" altLang="en-US" sz="1400" dirty="0">
                <a:solidFill>
                  <a:schemeClr val="accent1"/>
                </a:solidFill>
              </a:rPr>
              <a:t>)</a:t>
            </a:r>
            <a:endParaRPr lang="en-US" altLang="ko-KR" sz="1400" dirty="0">
              <a:solidFill>
                <a:schemeClr val="accent1"/>
              </a:solidFill>
            </a:endParaRPr>
          </a:p>
          <a:p>
            <a:r>
              <a:rPr lang="ko-KR" altLang="en-US" sz="1400" dirty="0">
                <a:solidFill>
                  <a:schemeClr val="accent1"/>
                </a:solidFill>
              </a:rPr>
              <a:t>data$SEX1 &lt;- </a:t>
            </a:r>
            <a:r>
              <a:rPr lang="ko-KR" altLang="en-US" sz="1400" dirty="0" err="1">
                <a:solidFill>
                  <a:schemeClr val="accent1"/>
                </a:solidFill>
              </a:rPr>
              <a:t>factor</a:t>
            </a:r>
            <a:r>
              <a:rPr lang="ko-KR" altLang="en-US" sz="1400" dirty="0">
                <a:solidFill>
                  <a:schemeClr val="accent1"/>
                </a:solidFill>
              </a:rPr>
              <a:t>(</a:t>
            </a:r>
            <a:r>
              <a:rPr lang="ko-KR" altLang="en-US" sz="1400" dirty="0" err="1">
                <a:solidFill>
                  <a:schemeClr val="accent1"/>
                </a:solidFill>
              </a:rPr>
              <a:t>data$SEX</a:t>
            </a:r>
            <a:r>
              <a:rPr lang="ko-KR" altLang="en-US" sz="1400" dirty="0">
                <a:solidFill>
                  <a:schemeClr val="accent1"/>
                </a:solidFill>
              </a:rPr>
              <a:t>, </a:t>
            </a:r>
            <a:r>
              <a:rPr lang="ko-KR" altLang="en-US" sz="1400" dirty="0" err="1">
                <a:solidFill>
                  <a:schemeClr val="accent1"/>
                </a:solidFill>
              </a:rPr>
              <a:t>levels</a:t>
            </a:r>
            <a:r>
              <a:rPr lang="ko-KR" altLang="en-US" sz="1400" dirty="0">
                <a:solidFill>
                  <a:schemeClr val="accent1"/>
                </a:solidFill>
              </a:rPr>
              <a:t>=c(1,2), </a:t>
            </a:r>
            <a:r>
              <a:rPr lang="ko-KR" altLang="en-US" sz="1400" dirty="0" err="1">
                <a:solidFill>
                  <a:schemeClr val="accent1"/>
                </a:solidFill>
              </a:rPr>
              <a:t>labels</a:t>
            </a:r>
            <a:r>
              <a:rPr lang="ko-KR" altLang="en-US" sz="1400" dirty="0">
                <a:solidFill>
                  <a:schemeClr val="accent1"/>
                </a:solidFill>
              </a:rPr>
              <a:t>=c("</a:t>
            </a:r>
            <a:r>
              <a:rPr lang="ko-KR" altLang="en-US" sz="1400" dirty="0" err="1">
                <a:solidFill>
                  <a:schemeClr val="accent1"/>
                </a:solidFill>
              </a:rPr>
              <a:t>남","여</a:t>
            </a:r>
            <a:r>
              <a:rPr lang="ko-KR" altLang="en-US" sz="1400" dirty="0">
                <a:solidFill>
                  <a:schemeClr val="accent1"/>
                </a:solidFill>
              </a:rPr>
              <a:t>"))</a:t>
            </a:r>
            <a:endParaRPr lang="en-US" altLang="ko-KR" sz="1400" dirty="0">
              <a:solidFill>
                <a:schemeClr val="accent1"/>
              </a:solidFill>
            </a:endParaRPr>
          </a:p>
          <a:p>
            <a:r>
              <a:rPr lang="ko-KR" altLang="en-US" sz="1400" dirty="0" err="1">
                <a:solidFill>
                  <a:schemeClr val="accent1"/>
                </a:solidFill>
              </a:rPr>
              <a:t>ggplot</a:t>
            </a:r>
            <a:r>
              <a:rPr lang="ko-KR" altLang="en-US" sz="1400" dirty="0">
                <a:solidFill>
                  <a:schemeClr val="accent1"/>
                </a:solidFill>
              </a:rPr>
              <a:t>(</a:t>
            </a:r>
            <a:r>
              <a:rPr lang="ko-KR" altLang="en-US" sz="1400" dirty="0" err="1">
                <a:solidFill>
                  <a:schemeClr val="accent1"/>
                </a:solidFill>
              </a:rPr>
              <a:t>data</a:t>
            </a:r>
            <a:r>
              <a:rPr lang="ko-KR" altLang="en-US" sz="1400" dirty="0">
                <a:solidFill>
                  <a:schemeClr val="accent1"/>
                </a:solidFill>
              </a:rPr>
              <a:t>, </a:t>
            </a:r>
            <a:r>
              <a:rPr lang="ko-KR" altLang="en-US" sz="1400" dirty="0" err="1">
                <a:solidFill>
                  <a:schemeClr val="accent1"/>
                </a:solidFill>
              </a:rPr>
              <a:t>aes</a:t>
            </a:r>
            <a:r>
              <a:rPr lang="ko-KR" altLang="en-US" sz="1400" dirty="0">
                <a:solidFill>
                  <a:schemeClr val="accent1"/>
                </a:solidFill>
              </a:rPr>
              <a:t>(G1E_HGHT)) + </a:t>
            </a:r>
            <a:r>
              <a:rPr lang="ko-KR" altLang="en-US" sz="1400" dirty="0" err="1">
                <a:solidFill>
                  <a:schemeClr val="accent1"/>
                </a:solidFill>
              </a:rPr>
              <a:t>geom_bar</a:t>
            </a:r>
            <a:r>
              <a:rPr lang="ko-KR" altLang="en-US" sz="1400" dirty="0">
                <a:solidFill>
                  <a:schemeClr val="accent1"/>
                </a:solidFill>
              </a:rPr>
              <a:t>(</a:t>
            </a:r>
            <a:r>
              <a:rPr lang="ko-KR" altLang="en-US" sz="1400" dirty="0" err="1">
                <a:solidFill>
                  <a:schemeClr val="accent1"/>
                </a:solidFill>
              </a:rPr>
              <a:t>aes</a:t>
            </a:r>
            <a:r>
              <a:rPr lang="ko-KR" altLang="en-US" sz="1400" dirty="0">
                <a:solidFill>
                  <a:schemeClr val="accent1"/>
                </a:solidFill>
              </a:rPr>
              <a:t>(</a:t>
            </a:r>
            <a:r>
              <a:rPr lang="ko-KR" altLang="en-US" sz="1400" dirty="0" err="1">
                <a:solidFill>
                  <a:schemeClr val="accent1"/>
                </a:solidFill>
              </a:rPr>
              <a:t>fill</a:t>
            </a:r>
            <a:r>
              <a:rPr lang="ko-KR" altLang="en-US" sz="1400" dirty="0">
                <a:solidFill>
                  <a:schemeClr val="accent1"/>
                </a:solidFill>
              </a:rPr>
              <a:t>=SEX1), </a:t>
            </a:r>
            <a:r>
              <a:rPr lang="ko-KR" altLang="en-US" sz="1400" dirty="0" err="1">
                <a:solidFill>
                  <a:schemeClr val="accent1"/>
                </a:solidFill>
              </a:rPr>
              <a:t>colour</a:t>
            </a:r>
            <a:r>
              <a:rPr lang="ko-KR" altLang="en-US" sz="1400" dirty="0">
                <a:solidFill>
                  <a:schemeClr val="accent1"/>
                </a:solidFill>
              </a:rPr>
              <a:t>="</a:t>
            </a:r>
            <a:r>
              <a:rPr lang="ko-KR" altLang="en-US" sz="1400" dirty="0" err="1">
                <a:solidFill>
                  <a:schemeClr val="accent1"/>
                </a:solidFill>
              </a:rPr>
              <a:t>black</a:t>
            </a:r>
            <a:r>
              <a:rPr lang="ko-KR" altLang="en-US" sz="1400" dirty="0">
                <a:solidFill>
                  <a:schemeClr val="accent1"/>
                </a:solidFill>
              </a:rPr>
              <a:t>") + </a:t>
            </a:r>
            <a:endParaRPr lang="en-US" altLang="ko-KR" sz="1400" dirty="0">
              <a:solidFill>
                <a:schemeClr val="accent1"/>
              </a:solidFill>
            </a:endParaRPr>
          </a:p>
          <a:p>
            <a:r>
              <a:rPr lang="en-US" altLang="ko-KR" sz="1400" dirty="0">
                <a:solidFill>
                  <a:schemeClr val="accent1"/>
                </a:solidFill>
              </a:rPr>
              <a:t>    </a:t>
            </a:r>
            <a:r>
              <a:rPr lang="ko-KR" altLang="en-US" sz="1400" dirty="0" err="1">
                <a:solidFill>
                  <a:schemeClr val="accent1"/>
                </a:solidFill>
              </a:rPr>
              <a:t>ggtitle</a:t>
            </a:r>
            <a:r>
              <a:rPr lang="ko-KR" altLang="en-US" sz="1400" dirty="0">
                <a:solidFill>
                  <a:schemeClr val="accent1"/>
                </a:solidFill>
              </a:rPr>
              <a:t>("누적 </a:t>
            </a:r>
            <a:r>
              <a:rPr lang="ko-KR" altLang="en-US" sz="1400" dirty="0" err="1">
                <a:solidFill>
                  <a:schemeClr val="accent1"/>
                </a:solidFill>
              </a:rPr>
              <a:t>바차트</a:t>
            </a:r>
            <a:r>
              <a:rPr lang="ko-KR" altLang="en-US" sz="1400" dirty="0">
                <a:solidFill>
                  <a:schemeClr val="accent1"/>
                </a:solidFill>
              </a:rPr>
              <a:t>")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7432CC4-D1E7-31D9-89A9-9F9E744A2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5573" y="2422851"/>
            <a:ext cx="3953266" cy="4281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311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">
            <a:extLst>
              <a:ext uri="{FF2B5EF4-FFF2-40B4-BE49-F238E27FC236}">
                <a16:creationId xmlns:a16="http://schemas.microsoft.com/office/drawing/2014/main" id="{3C62768E-C168-0E4D-86E5-FDA24CCA88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670" y="332656"/>
            <a:ext cx="6304306" cy="392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bg2">
                <a:alpha val="50000"/>
              </a:schemeClr>
            </a:prstShdw>
          </a:effec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950" b="1" dirty="0">
                <a:solidFill>
                  <a:schemeClr val="bg1"/>
                </a:solidFill>
                <a:latin typeface="+mn-ea"/>
                <a:ea typeface="+mn-ea"/>
              </a:rPr>
              <a:t>성별에 따른 체중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69959C-77F1-898A-F7E3-6DF4269DBF43}"/>
              </a:ext>
            </a:extLst>
          </p:cNvPr>
          <p:cNvSpPr txBox="1"/>
          <p:nvPr/>
        </p:nvSpPr>
        <p:spPr>
          <a:xfrm>
            <a:off x="1351806" y="1124744"/>
            <a:ext cx="770485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>
                <a:solidFill>
                  <a:schemeClr val="accent1"/>
                </a:solidFill>
              </a:rPr>
              <a:t>data</a:t>
            </a:r>
            <a:r>
              <a:rPr lang="ko-KR" altLang="en-US" sz="1400" dirty="0">
                <a:solidFill>
                  <a:schemeClr val="accent1"/>
                </a:solidFill>
              </a:rPr>
              <a:t> &lt;- </a:t>
            </a:r>
            <a:r>
              <a:rPr lang="ko-KR" altLang="en-US" sz="1400" dirty="0" err="1">
                <a:solidFill>
                  <a:schemeClr val="accent1"/>
                </a:solidFill>
              </a:rPr>
              <a:t>data</a:t>
            </a:r>
            <a:r>
              <a:rPr lang="ko-KR" altLang="en-US" sz="1400" dirty="0">
                <a:solidFill>
                  <a:schemeClr val="accent1"/>
                </a:solidFill>
              </a:rPr>
              <a:t>[c("SEX", "G1E_WGHT")]</a:t>
            </a:r>
            <a:endParaRPr lang="en-US" altLang="ko-KR" sz="1400" dirty="0">
              <a:solidFill>
                <a:schemeClr val="accent1"/>
              </a:solidFill>
            </a:endParaRPr>
          </a:p>
          <a:p>
            <a:r>
              <a:rPr lang="ko-KR" altLang="en-US" sz="1400" dirty="0" err="1">
                <a:solidFill>
                  <a:schemeClr val="accent1"/>
                </a:solidFill>
              </a:rPr>
              <a:t>data</a:t>
            </a:r>
            <a:r>
              <a:rPr lang="ko-KR" altLang="en-US" sz="1400" dirty="0">
                <a:solidFill>
                  <a:schemeClr val="accent1"/>
                </a:solidFill>
              </a:rPr>
              <a:t> &lt;- </a:t>
            </a:r>
            <a:r>
              <a:rPr lang="ko-KR" altLang="en-US" sz="1400" dirty="0" err="1">
                <a:solidFill>
                  <a:schemeClr val="accent1"/>
                </a:solidFill>
              </a:rPr>
              <a:t>na.omit</a:t>
            </a:r>
            <a:r>
              <a:rPr lang="ko-KR" altLang="en-US" sz="1400" dirty="0">
                <a:solidFill>
                  <a:schemeClr val="accent1"/>
                </a:solidFill>
              </a:rPr>
              <a:t>(</a:t>
            </a:r>
            <a:r>
              <a:rPr lang="ko-KR" altLang="en-US" sz="1400" dirty="0" err="1">
                <a:solidFill>
                  <a:schemeClr val="accent1"/>
                </a:solidFill>
              </a:rPr>
              <a:t>data</a:t>
            </a:r>
            <a:r>
              <a:rPr lang="ko-KR" altLang="en-US" sz="1400" dirty="0">
                <a:solidFill>
                  <a:schemeClr val="accent1"/>
                </a:solidFill>
              </a:rPr>
              <a:t>)</a:t>
            </a:r>
            <a:endParaRPr lang="en-US" altLang="ko-KR" sz="1400" dirty="0">
              <a:solidFill>
                <a:schemeClr val="accent1"/>
              </a:solidFill>
            </a:endParaRPr>
          </a:p>
          <a:p>
            <a:r>
              <a:rPr lang="ko-KR" altLang="en-US" sz="1400" dirty="0">
                <a:solidFill>
                  <a:schemeClr val="accent1"/>
                </a:solidFill>
              </a:rPr>
              <a:t>data$SEX1 &lt;- </a:t>
            </a:r>
            <a:r>
              <a:rPr lang="ko-KR" altLang="en-US" sz="1400" dirty="0" err="1">
                <a:solidFill>
                  <a:schemeClr val="accent1"/>
                </a:solidFill>
              </a:rPr>
              <a:t>factor</a:t>
            </a:r>
            <a:r>
              <a:rPr lang="ko-KR" altLang="en-US" sz="1400" dirty="0">
                <a:solidFill>
                  <a:schemeClr val="accent1"/>
                </a:solidFill>
              </a:rPr>
              <a:t>(</a:t>
            </a:r>
            <a:r>
              <a:rPr lang="ko-KR" altLang="en-US" sz="1400" dirty="0" err="1">
                <a:solidFill>
                  <a:schemeClr val="accent1"/>
                </a:solidFill>
              </a:rPr>
              <a:t>data$SEX</a:t>
            </a:r>
            <a:r>
              <a:rPr lang="ko-KR" altLang="en-US" sz="1400" dirty="0">
                <a:solidFill>
                  <a:schemeClr val="accent1"/>
                </a:solidFill>
              </a:rPr>
              <a:t>, </a:t>
            </a:r>
            <a:r>
              <a:rPr lang="ko-KR" altLang="en-US" sz="1400" dirty="0" err="1">
                <a:solidFill>
                  <a:schemeClr val="accent1"/>
                </a:solidFill>
              </a:rPr>
              <a:t>levels</a:t>
            </a:r>
            <a:r>
              <a:rPr lang="ko-KR" altLang="en-US" sz="1400" dirty="0">
                <a:solidFill>
                  <a:schemeClr val="accent1"/>
                </a:solidFill>
              </a:rPr>
              <a:t>=c(1,2), </a:t>
            </a:r>
            <a:r>
              <a:rPr lang="ko-KR" altLang="en-US" sz="1400" dirty="0" err="1">
                <a:solidFill>
                  <a:schemeClr val="accent1"/>
                </a:solidFill>
              </a:rPr>
              <a:t>labels</a:t>
            </a:r>
            <a:r>
              <a:rPr lang="ko-KR" altLang="en-US" sz="1400" dirty="0">
                <a:solidFill>
                  <a:schemeClr val="accent1"/>
                </a:solidFill>
              </a:rPr>
              <a:t>=c("</a:t>
            </a:r>
            <a:r>
              <a:rPr lang="ko-KR" altLang="en-US" sz="1400" dirty="0" err="1">
                <a:solidFill>
                  <a:schemeClr val="accent1"/>
                </a:solidFill>
              </a:rPr>
              <a:t>남","여</a:t>
            </a:r>
            <a:r>
              <a:rPr lang="ko-KR" altLang="en-US" sz="1400" dirty="0">
                <a:solidFill>
                  <a:schemeClr val="accent1"/>
                </a:solidFill>
              </a:rPr>
              <a:t>"))</a:t>
            </a:r>
            <a:endParaRPr lang="en-US" altLang="ko-KR" sz="1400" dirty="0">
              <a:solidFill>
                <a:schemeClr val="accent1"/>
              </a:solidFill>
            </a:endParaRPr>
          </a:p>
          <a:p>
            <a:r>
              <a:rPr lang="ko-KR" altLang="en-US" sz="1400" dirty="0" err="1">
                <a:solidFill>
                  <a:schemeClr val="accent1"/>
                </a:solidFill>
              </a:rPr>
              <a:t>ggplot</a:t>
            </a:r>
            <a:r>
              <a:rPr lang="ko-KR" altLang="en-US" sz="1400" dirty="0">
                <a:solidFill>
                  <a:schemeClr val="accent1"/>
                </a:solidFill>
              </a:rPr>
              <a:t>(</a:t>
            </a:r>
            <a:r>
              <a:rPr lang="ko-KR" altLang="en-US" sz="1400" dirty="0" err="1">
                <a:solidFill>
                  <a:schemeClr val="accent1"/>
                </a:solidFill>
              </a:rPr>
              <a:t>data</a:t>
            </a:r>
            <a:r>
              <a:rPr lang="ko-KR" altLang="en-US" sz="1400" dirty="0">
                <a:solidFill>
                  <a:schemeClr val="accent1"/>
                </a:solidFill>
              </a:rPr>
              <a:t>, </a:t>
            </a:r>
            <a:r>
              <a:rPr lang="ko-KR" altLang="en-US" sz="1400" dirty="0" err="1">
                <a:solidFill>
                  <a:schemeClr val="accent1"/>
                </a:solidFill>
              </a:rPr>
              <a:t>aes</a:t>
            </a:r>
            <a:r>
              <a:rPr lang="ko-KR" altLang="en-US" sz="1400" dirty="0">
                <a:solidFill>
                  <a:schemeClr val="accent1"/>
                </a:solidFill>
              </a:rPr>
              <a:t>(G1E_WGHT)) + </a:t>
            </a:r>
            <a:r>
              <a:rPr lang="ko-KR" altLang="en-US" sz="1400" dirty="0" err="1">
                <a:solidFill>
                  <a:schemeClr val="accent1"/>
                </a:solidFill>
              </a:rPr>
              <a:t>geom_bar</a:t>
            </a:r>
            <a:r>
              <a:rPr lang="ko-KR" altLang="en-US" sz="1400" dirty="0">
                <a:solidFill>
                  <a:schemeClr val="accent1"/>
                </a:solidFill>
              </a:rPr>
              <a:t>(</a:t>
            </a:r>
            <a:r>
              <a:rPr lang="ko-KR" altLang="en-US" sz="1400" dirty="0" err="1">
                <a:solidFill>
                  <a:schemeClr val="accent1"/>
                </a:solidFill>
              </a:rPr>
              <a:t>aes</a:t>
            </a:r>
            <a:r>
              <a:rPr lang="ko-KR" altLang="en-US" sz="1400" dirty="0">
                <a:solidFill>
                  <a:schemeClr val="accent1"/>
                </a:solidFill>
              </a:rPr>
              <a:t>(</a:t>
            </a:r>
            <a:r>
              <a:rPr lang="ko-KR" altLang="en-US" sz="1400" dirty="0" err="1">
                <a:solidFill>
                  <a:schemeClr val="accent1"/>
                </a:solidFill>
              </a:rPr>
              <a:t>fill</a:t>
            </a:r>
            <a:r>
              <a:rPr lang="ko-KR" altLang="en-US" sz="1400" dirty="0">
                <a:solidFill>
                  <a:schemeClr val="accent1"/>
                </a:solidFill>
              </a:rPr>
              <a:t>=SEX1), </a:t>
            </a:r>
            <a:r>
              <a:rPr lang="ko-KR" altLang="en-US" sz="1400" dirty="0" err="1">
                <a:solidFill>
                  <a:schemeClr val="accent1"/>
                </a:solidFill>
              </a:rPr>
              <a:t>colour</a:t>
            </a:r>
            <a:r>
              <a:rPr lang="ko-KR" altLang="en-US" sz="1400" dirty="0">
                <a:solidFill>
                  <a:schemeClr val="accent1"/>
                </a:solidFill>
              </a:rPr>
              <a:t>="</a:t>
            </a:r>
            <a:r>
              <a:rPr lang="ko-KR" altLang="en-US" sz="1400" dirty="0" err="1">
                <a:solidFill>
                  <a:schemeClr val="accent1"/>
                </a:solidFill>
              </a:rPr>
              <a:t>black</a:t>
            </a:r>
            <a:r>
              <a:rPr lang="ko-KR" altLang="en-US" sz="1400" dirty="0">
                <a:solidFill>
                  <a:schemeClr val="accent1"/>
                </a:solidFill>
              </a:rPr>
              <a:t>")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F70773F-BC3B-C2EE-F08D-33819C58E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5982" y="2276872"/>
            <a:ext cx="4032448" cy="4367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435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">
            <a:extLst>
              <a:ext uri="{FF2B5EF4-FFF2-40B4-BE49-F238E27FC236}">
                <a16:creationId xmlns:a16="http://schemas.microsoft.com/office/drawing/2014/main" id="{3C62768E-C168-0E4D-86E5-FDA24CCA88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670" y="332656"/>
            <a:ext cx="6304306" cy="392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bg2">
                <a:alpha val="50000"/>
              </a:schemeClr>
            </a:prstShdw>
          </a:effec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950" b="1" dirty="0">
                <a:solidFill>
                  <a:schemeClr val="bg1"/>
                </a:solidFill>
                <a:latin typeface="+mn-ea"/>
                <a:ea typeface="+mn-ea"/>
              </a:rPr>
              <a:t>성별에 따른 체질량지수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13F244-E9FF-41FA-040F-D3034009AA59}"/>
              </a:ext>
            </a:extLst>
          </p:cNvPr>
          <p:cNvSpPr txBox="1"/>
          <p:nvPr/>
        </p:nvSpPr>
        <p:spPr>
          <a:xfrm>
            <a:off x="1351806" y="1124744"/>
            <a:ext cx="770485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accent1"/>
                </a:solidFill>
              </a:rPr>
              <a:t>data &lt;- data[c("SEX", "G1E_BMI")]</a:t>
            </a:r>
          </a:p>
          <a:p>
            <a:r>
              <a:rPr lang="en-US" altLang="ko-KR" sz="1400" dirty="0">
                <a:solidFill>
                  <a:schemeClr val="accent1"/>
                </a:solidFill>
              </a:rPr>
              <a:t>data &lt;- </a:t>
            </a:r>
            <a:r>
              <a:rPr lang="en-US" altLang="ko-KR" sz="1400" dirty="0" err="1">
                <a:solidFill>
                  <a:schemeClr val="accent1"/>
                </a:solidFill>
              </a:rPr>
              <a:t>na.omit</a:t>
            </a:r>
            <a:r>
              <a:rPr lang="en-US" altLang="ko-KR" sz="1400" dirty="0">
                <a:solidFill>
                  <a:schemeClr val="accent1"/>
                </a:solidFill>
              </a:rPr>
              <a:t>(data)</a:t>
            </a:r>
          </a:p>
          <a:p>
            <a:r>
              <a:rPr lang="en-US" altLang="ko-KR" sz="1400" dirty="0">
                <a:solidFill>
                  <a:schemeClr val="accent1"/>
                </a:solidFill>
              </a:rPr>
              <a:t>data$SEX1 &lt;- factor(</a:t>
            </a:r>
            <a:r>
              <a:rPr lang="en-US" altLang="ko-KR" sz="1400" dirty="0" err="1">
                <a:solidFill>
                  <a:schemeClr val="accent1"/>
                </a:solidFill>
              </a:rPr>
              <a:t>data$SEX</a:t>
            </a:r>
            <a:r>
              <a:rPr lang="en-US" altLang="ko-KR" sz="1400" dirty="0">
                <a:solidFill>
                  <a:schemeClr val="accent1"/>
                </a:solidFill>
              </a:rPr>
              <a:t>, levels=c(1,2), labels=c("</a:t>
            </a:r>
            <a:r>
              <a:rPr lang="ko-KR" altLang="en-US" sz="1400" dirty="0">
                <a:solidFill>
                  <a:schemeClr val="accent1"/>
                </a:solidFill>
              </a:rPr>
              <a:t>남</a:t>
            </a:r>
            <a:r>
              <a:rPr lang="en-US" altLang="ko-KR" sz="1400" dirty="0">
                <a:solidFill>
                  <a:schemeClr val="accent1"/>
                </a:solidFill>
              </a:rPr>
              <a:t>","</a:t>
            </a:r>
            <a:r>
              <a:rPr lang="ko-KR" altLang="en-US" sz="1400" dirty="0">
                <a:solidFill>
                  <a:schemeClr val="accent1"/>
                </a:solidFill>
              </a:rPr>
              <a:t>여</a:t>
            </a:r>
            <a:r>
              <a:rPr lang="en-US" altLang="ko-KR" sz="1400" dirty="0">
                <a:solidFill>
                  <a:schemeClr val="accent1"/>
                </a:solidFill>
              </a:rPr>
              <a:t>"))</a:t>
            </a:r>
          </a:p>
          <a:p>
            <a:r>
              <a:rPr lang="en-US" altLang="ko-KR" sz="1400" dirty="0" err="1">
                <a:solidFill>
                  <a:schemeClr val="accent1"/>
                </a:solidFill>
              </a:rPr>
              <a:t>ggplot</a:t>
            </a:r>
            <a:r>
              <a:rPr lang="en-US" altLang="ko-KR" sz="1400" dirty="0">
                <a:solidFill>
                  <a:schemeClr val="accent1"/>
                </a:solidFill>
              </a:rPr>
              <a:t>(data, </a:t>
            </a:r>
            <a:r>
              <a:rPr lang="en-US" altLang="ko-KR" sz="1400" dirty="0" err="1">
                <a:solidFill>
                  <a:schemeClr val="accent1"/>
                </a:solidFill>
              </a:rPr>
              <a:t>aes</a:t>
            </a:r>
            <a:r>
              <a:rPr lang="en-US" altLang="ko-KR" sz="1400" dirty="0">
                <a:solidFill>
                  <a:schemeClr val="accent1"/>
                </a:solidFill>
              </a:rPr>
              <a:t>(G1E_BMI)) + </a:t>
            </a:r>
            <a:r>
              <a:rPr lang="en-US" altLang="ko-KR" sz="1400" dirty="0" err="1">
                <a:solidFill>
                  <a:schemeClr val="accent1"/>
                </a:solidFill>
              </a:rPr>
              <a:t>geom_bar</a:t>
            </a:r>
            <a:r>
              <a:rPr lang="en-US" altLang="ko-KR" sz="1400" dirty="0">
                <a:solidFill>
                  <a:schemeClr val="accent1"/>
                </a:solidFill>
              </a:rPr>
              <a:t>(</a:t>
            </a:r>
            <a:r>
              <a:rPr lang="en-US" altLang="ko-KR" sz="1400" dirty="0" err="1">
                <a:solidFill>
                  <a:schemeClr val="accent1"/>
                </a:solidFill>
              </a:rPr>
              <a:t>aes</a:t>
            </a:r>
            <a:r>
              <a:rPr lang="en-US" altLang="ko-KR" sz="1400" dirty="0">
                <a:solidFill>
                  <a:schemeClr val="accent1"/>
                </a:solidFill>
              </a:rPr>
              <a:t>(fill=SEX1), </a:t>
            </a:r>
            <a:r>
              <a:rPr lang="en-US" altLang="ko-KR" sz="1400" dirty="0" err="1">
                <a:solidFill>
                  <a:schemeClr val="accent1"/>
                </a:solidFill>
              </a:rPr>
              <a:t>colour</a:t>
            </a:r>
            <a:r>
              <a:rPr lang="en-US" altLang="ko-KR" sz="1400" dirty="0">
                <a:solidFill>
                  <a:schemeClr val="accent1"/>
                </a:solidFill>
              </a:rPr>
              <a:t>="black")</a:t>
            </a:r>
            <a:endParaRPr lang="ko-KR" altLang="en-US" sz="1400" dirty="0">
              <a:solidFill>
                <a:schemeClr val="accent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6414721-0FD0-2264-87FD-17A627CA2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2206" y="2107305"/>
            <a:ext cx="4320000" cy="4750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219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">
            <a:extLst>
              <a:ext uri="{FF2B5EF4-FFF2-40B4-BE49-F238E27FC236}">
                <a16:creationId xmlns:a16="http://schemas.microsoft.com/office/drawing/2014/main" id="{3C62768E-C168-0E4D-86E5-FDA24CCA88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670" y="332656"/>
            <a:ext cx="6304306" cy="392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bg2">
                <a:alpha val="50000"/>
              </a:schemeClr>
            </a:prstShdw>
          </a:effec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950" b="1" dirty="0">
                <a:solidFill>
                  <a:schemeClr val="bg1"/>
                </a:solidFill>
                <a:latin typeface="+mn-ea"/>
                <a:ea typeface="+mn-ea"/>
              </a:rPr>
              <a:t>성별에 따른 허리둘레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92120E-EE09-AAAA-795E-ED492EBF7903}"/>
              </a:ext>
            </a:extLst>
          </p:cNvPr>
          <p:cNvSpPr txBox="1"/>
          <p:nvPr/>
        </p:nvSpPr>
        <p:spPr>
          <a:xfrm>
            <a:off x="1351806" y="1124744"/>
            <a:ext cx="770485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accent1"/>
                </a:solidFill>
              </a:rPr>
              <a:t>data &lt;- data[c("SEX", "G1E_WSTC")]</a:t>
            </a:r>
          </a:p>
          <a:p>
            <a:r>
              <a:rPr lang="en-US" altLang="ko-KR" sz="1400" dirty="0">
                <a:solidFill>
                  <a:schemeClr val="accent1"/>
                </a:solidFill>
              </a:rPr>
              <a:t>data &lt;- </a:t>
            </a:r>
            <a:r>
              <a:rPr lang="en-US" altLang="ko-KR" sz="1400" dirty="0" err="1">
                <a:solidFill>
                  <a:schemeClr val="accent1"/>
                </a:solidFill>
              </a:rPr>
              <a:t>na.omit</a:t>
            </a:r>
            <a:r>
              <a:rPr lang="en-US" altLang="ko-KR" sz="1400" dirty="0">
                <a:solidFill>
                  <a:schemeClr val="accent1"/>
                </a:solidFill>
              </a:rPr>
              <a:t>(data)</a:t>
            </a:r>
          </a:p>
          <a:p>
            <a:r>
              <a:rPr lang="en-US" altLang="ko-KR" sz="1400" dirty="0">
                <a:solidFill>
                  <a:schemeClr val="accent1"/>
                </a:solidFill>
              </a:rPr>
              <a:t>data$SEX1 &lt;- factor(</a:t>
            </a:r>
            <a:r>
              <a:rPr lang="en-US" altLang="ko-KR" sz="1400" dirty="0" err="1">
                <a:solidFill>
                  <a:schemeClr val="accent1"/>
                </a:solidFill>
              </a:rPr>
              <a:t>data$SEX</a:t>
            </a:r>
            <a:r>
              <a:rPr lang="en-US" altLang="ko-KR" sz="1400" dirty="0">
                <a:solidFill>
                  <a:schemeClr val="accent1"/>
                </a:solidFill>
              </a:rPr>
              <a:t>, levels=c(1,2), labels=c("</a:t>
            </a:r>
            <a:r>
              <a:rPr lang="ko-KR" altLang="en-US" sz="1400" dirty="0">
                <a:solidFill>
                  <a:schemeClr val="accent1"/>
                </a:solidFill>
              </a:rPr>
              <a:t>남</a:t>
            </a:r>
            <a:r>
              <a:rPr lang="en-US" altLang="ko-KR" sz="1400" dirty="0">
                <a:solidFill>
                  <a:schemeClr val="accent1"/>
                </a:solidFill>
              </a:rPr>
              <a:t>","</a:t>
            </a:r>
            <a:r>
              <a:rPr lang="ko-KR" altLang="en-US" sz="1400" dirty="0">
                <a:solidFill>
                  <a:schemeClr val="accent1"/>
                </a:solidFill>
              </a:rPr>
              <a:t>여</a:t>
            </a:r>
            <a:r>
              <a:rPr lang="en-US" altLang="ko-KR" sz="1400" dirty="0">
                <a:solidFill>
                  <a:schemeClr val="accent1"/>
                </a:solidFill>
              </a:rPr>
              <a:t>"))</a:t>
            </a:r>
          </a:p>
          <a:p>
            <a:r>
              <a:rPr lang="en-US" altLang="ko-KR" sz="1400" dirty="0" err="1">
                <a:solidFill>
                  <a:schemeClr val="accent1"/>
                </a:solidFill>
              </a:rPr>
              <a:t>ggplot</a:t>
            </a:r>
            <a:r>
              <a:rPr lang="en-US" altLang="ko-KR" sz="1400" dirty="0">
                <a:solidFill>
                  <a:schemeClr val="accent1"/>
                </a:solidFill>
              </a:rPr>
              <a:t>(data, </a:t>
            </a:r>
            <a:r>
              <a:rPr lang="en-US" altLang="ko-KR" sz="1400" dirty="0" err="1">
                <a:solidFill>
                  <a:schemeClr val="accent1"/>
                </a:solidFill>
              </a:rPr>
              <a:t>aes</a:t>
            </a:r>
            <a:r>
              <a:rPr lang="en-US" altLang="ko-KR" sz="1400" dirty="0">
                <a:solidFill>
                  <a:schemeClr val="accent1"/>
                </a:solidFill>
              </a:rPr>
              <a:t>(G1E_WSTC)) + </a:t>
            </a:r>
            <a:r>
              <a:rPr lang="en-US" altLang="ko-KR" sz="1400" dirty="0" err="1">
                <a:solidFill>
                  <a:schemeClr val="accent1"/>
                </a:solidFill>
              </a:rPr>
              <a:t>geom_bar</a:t>
            </a:r>
            <a:r>
              <a:rPr lang="en-US" altLang="ko-KR" sz="1400" dirty="0">
                <a:solidFill>
                  <a:schemeClr val="accent1"/>
                </a:solidFill>
              </a:rPr>
              <a:t>(</a:t>
            </a:r>
            <a:r>
              <a:rPr lang="en-US" altLang="ko-KR" sz="1400" dirty="0" err="1">
                <a:solidFill>
                  <a:schemeClr val="accent1"/>
                </a:solidFill>
              </a:rPr>
              <a:t>aes</a:t>
            </a:r>
            <a:r>
              <a:rPr lang="en-US" altLang="ko-KR" sz="1400" dirty="0">
                <a:solidFill>
                  <a:schemeClr val="accent1"/>
                </a:solidFill>
              </a:rPr>
              <a:t>(fill=SEX1), </a:t>
            </a:r>
            <a:r>
              <a:rPr lang="en-US" altLang="ko-KR" sz="1400" dirty="0" err="1">
                <a:solidFill>
                  <a:schemeClr val="accent1"/>
                </a:solidFill>
              </a:rPr>
              <a:t>colour</a:t>
            </a:r>
            <a:r>
              <a:rPr lang="en-US" altLang="ko-KR" sz="1400" dirty="0">
                <a:solidFill>
                  <a:schemeClr val="accent1"/>
                </a:solidFill>
              </a:rPr>
              <a:t>="black")</a:t>
            </a:r>
            <a:endParaRPr lang="ko-KR" altLang="en-US" sz="1400" dirty="0">
              <a:solidFill>
                <a:schemeClr val="accent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D9B8681-EA46-026C-51BB-EB95EC72A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2206" y="2078851"/>
            <a:ext cx="4320000" cy="4750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071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">
            <a:extLst>
              <a:ext uri="{FF2B5EF4-FFF2-40B4-BE49-F238E27FC236}">
                <a16:creationId xmlns:a16="http://schemas.microsoft.com/office/drawing/2014/main" id="{3C62768E-C168-0E4D-86E5-FDA24CCA88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670" y="332656"/>
            <a:ext cx="6304306" cy="392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bg2">
                <a:alpha val="50000"/>
              </a:schemeClr>
            </a:prstShdw>
          </a:effec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950" b="1" dirty="0">
                <a:solidFill>
                  <a:schemeClr val="bg1"/>
                </a:solidFill>
                <a:latin typeface="+mn-ea"/>
                <a:ea typeface="+mn-ea"/>
              </a:rPr>
              <a:t>성별에 따른 흡연 상태의 차이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F07526-FD8A-2016-ECED-1CFC5E4E3DE9}"/>
              </a:ext>
            </a:extLst>
          </p:cNvPr>
          <p:cNvSpPr txBox="1"/>
          <p:nvPr/>
        </p:nvSpPr>
        <p:spPr>
          <a:xfrm>
            <a:off x="783728" y="1278219"/>
            <a:ext cx="791289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i="0" dirty="0" err="1">
                <a:solidFill>
                  <a:srgbClr val="000000"/>
                </a:solidFill>
                <a:effectLst/>
                <a:latin typeface="Helvetica Neue"/>
              </a:rPr>
              <a:t>귀무가설</a:t>
            </a:r>
            <a:r>
              <a:rPr lang="en-US" altLang="ko-KR" sz="1600" b="1" i="0" dirty="0">
                <a:solidFill>
                  <a:srgbClr val="000000"/>
                </a:solidFill>
                <a:effectLst/>
                <a:latin typeface="Helvetica Neue"/>
              </a:rPr>
              <a:t> : </a:t>
            </a:r>
            <a:r>
              <a:rPr lang="ko-KR" altLang="en-US" sz="1600" b="1" i="0" dirty="0">
                <a:solidFill>
                  <a:srgbClr val="000000"/>
                </a:solidFill>
                <a:effectLst/>
                <a:latin typeface="Helvetica Neue"/>
              </a:rPr>
              <a:t>성별에 따라 흡연 상태에 차이가 없을 것이다</a:t>
            </a:r>
            <a:endParaRPr lang="ko-KR" altLang="en-US" sz="1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EC628A-1954-8050-B8DB-2E2C2B558166}"/>
              </a:ext>
            </a:extLst>
          </p:cNvPr>
          <p:cNvSpPr txBox="1"/>
          <p:nvPr/>
        </p:nvSpPr>
        <p:spPr>
          <a:xfrm>
            <a:off x="919758" y="1613342"/>
            <a:ext cx="8344942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ko-KR" sz="1600" dirty="0">
              <a:solidFill>
                <a:schemeClr val="accent1"/>
              </a:solidFill>
            </a:endParaRPr>
          </a:p>
          <a:p>
            <a:r>
              <a:rPr lang="ko-KR" altLang="en-US" sz="1600" dirty="0" err="1">
                <a:solidFill>
                  <a:schemeClr val="accent1"/>
                </a:solidFill>
              </a:rPr>
              <a:t>data</a:t>
            </a:r>
            <a:r>
              <a:rPr lang="ko-KR" altLang="en-US" sz="1600" dirty="0">
                <a:solidFill>
                  <a:schemeClr val="accent1"/>
                </a:solidFill>
              </a:rPr>
              <a:t> &lt;- </a:t>
            </a:r>
            <a:r>
              <a:rPr lang="ko-KR" altLang="en-US" sz="1600" dirty="0" err="1">
                <a:solidFill>
                  <a:schemeClr val="accent1"/>
                </a:solidFill>
              </a:rPr>
              <a:t>data</a:t>
            </a:r>
            <a:r>
              <a:rPr lang="ko-KR" altLang="en-US" sz="1600" dirty="0">
                <a:solidFill>
                  <a:schemeClr val="accent1"/>
                </a:solidFill>
              </a:rPr>
              <a:t>[c("SEX", 'Q_SMK_YN’)]     </a:t>
            </a:r>
            <a:r>
              <a:rPr lang="en-US" altLang="ko-KR" sz="1600" dirty="0">
                <a:solidFill>
                  <a:schemeClr val="accent3">
                    <a:lumMod val="75000"/>
                  </a:schemeClr>
                </a:solidFill>
              </a:rPr>
              <a:t>## </a:t>
            </a:r>
            <a:r>
              <a:rPr lang="ko-KR" altLang="en-US" sz="1600" dirty="0">
                <a:solidFill>
                  <a:schemeClr val="accent3">
                    <a:lumMod val="75000"/>
                  </a:schemeClr>
                </a:solidFill>
              </a:rPr>
              <a:t>성별과 흡연 상태 데이터 사용</a:t>
            </a:r>
            <a:endParaRPr lang="en-US" altLang="ko-KR" sz="1600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altLang="ko-KR" sz="1600" dirty="0">
                <a:solidFill>
                  <a:schemeClr val="accent1"/>
                </a:solidFill>
              </a:rPr>
              <a:t>d</a:t>
            </a:r>
            <a:r>
              <a:rPr lang="ko-KR" altLang="en-US" sz="1600" dirty="0" err="1">
                <a:solidFill>
                  <a:schemeClr val="accent1"/>
                </a:solidFill>
              </a:rPr>
              <a:t>ata</a:t>
            </a:r>
            <a:r>
              <a:rPr lang="ko-KR" altLang="en-US" sz="1600" dirty="0">
                <a:solidFill>
                  <a:schemeClr val="accent1"/>
                </a:solidFill>
              </a:rPr>
              <a:t> &lt;- </a:t>
            </a:r>
            <a:r>
              <a:rPr lang="ko-KR" altLang="en-US" sz="1600" dirty="0" err="1">
                <a:solidFill>
                  <a:schemeClr val="accent1"/>
                </a:solidFill>
              </a:rPr>
              <a:t>na.omit</a:t>
            </a:r>
            <a:r>
              <a:rPr lang="ko-KR" altLang="en-US" sz="1600" dirty="0">
                <a:solidFill>
                  <a:schemeClr val="accent1"/>
                </a:solidFill>
              </a:rPr>
              <a:t>(</a:t>
            </a:r>
            <a:r>
              <a:rPr lang="ko-KR" altLang="en-US" sz="1600" dirty="0" err="1">
                <a:solidFill>
                  <a:schemeClr val="accent1"/>
                </a:solidFill>
              </a:rPr>
              <a:t>data</a:t>
            </a:r>
            <a:r>
              <a:rPr lang="ko-KR" altLang="en-US" sz="1600" dirty="0">
                <a:solidFill>
                  <a:schemeClr val="accent1"/>
                </a:solidFill>
              </a:rPr>
              <a:t>)                       </a:t>
            </a:r>
            <a:r>
              <a:rPr lang="en-US" altLang="ko-KR" sz="1600" dirty="0">
                <a:solidFill>
                  <a:schemeClr val="accent3">
                    <a:lumMod val="75000"/>
                  </a:schemeClr>
                </a:solidFill>
              </a:rPr>
              <a:t>## </a:t>
            </a:r>
            <a:r>
              <a:rPr lang="ko-KR" altLang="en-US" sz="1600" dirty="0">
                <a:solidFill>
                  <a:schemeClr val="accent3">
                    <a:lumMod val="75000"/>
                  </a:schemeClr>
                </a:solidFill>
              </a:rPr>
              <a:t>데이터에서 </a:t>
            </a:r>
            <a:r>
              <a:rPr lang="en-US" altLang="ko-KR" sz="1600" dirty="0">
                <a:solidFill>
                  <a:schemeClr val="accent3">
                    <a:lumMod val="75000"/>
                  </a:schemeClr>
                </a:solidFill>
              </a:rPr>
              <a:t>NA</a:t>
            </a:r>
            <a:r>
              <a:rPr lang="ko-KR" altLang="en-US" sz="1600" dirty="0">
                <a:solidFill>
                  <a:schemeClr val="accent3">
                    <a:lumMod val="75000"/>
                  </a:schemeClr>
                </a:solidFill>
              </a:rPr>
              <a:t>값 제거</a:t>
            </a:r>
            <a:endParaRPr lang="en-US" altLang="ko-KR" sz="1600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en-US" altLang="ko-KR" sz="1600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altLang="ko-KR" sz="1600" dirty="0">
                <a:solidFill>
                  <a:schemeClr val="accent1"/>
                </a:solidFill>
              </a:rPr>
              <a:t>d</a:t>
            </a:r>
            <a:r>
              <a:rPr lang="ko-KR" altLang="en-US" sz="1600" dirty="0" err="1">
                <a:solidFill>
                  <a:schemeClr val="accent1"/>
                </a:solidFill>
              </a:rPr>
              <a:t>ata$SEX</a:t>
            </a:r>
            <a:r>
              <a:rPr lang="ko-KR" altLang="en-US" sz="1600" dirty="0">
                <a:solidFill>
                  <a:schemeClr val="accent1"/>
                </a:solidFill>
              </a:rPr>
              <a:t> &lt;- </a:t>
            </a:r>
            <a:r>
              <a:rPr lang="ko-KR" altLang="en-US" sz="1600" dirty="0" err="1">
                <a:solidFill>
                  <a:schemeClr val="accent1"/>
                </a:solidFill>
              </a:rPr>
              <a:t>factor</a:t>
            </a:r>
            <a:r>
              <a:rPr lang="ko-KR" altLang="en-US" sz="1600" dirty="0">
                <a:solidFill>
                  <a:schemeClr val="accent1"/>
                </a:solidFill>
              </a:rPr>
              <a:t>(</a:t>
            </a:r>
            <a:r>
              <a:rPr lang="ko-KR" altLang="en-US" sz="1600" dirty="0" err="1">
                <a:solidFill>
                  <a:schemeClr val="accent1"/>
                </a:solidFill>
              </a:rPr>
              <a:t>data$SEX</a:t>
            </a:r>
            <a:r>
              <a:rPr lang="ko-KR" altLang="en-US" sz="1600" dirty="0">
                <a:solidFill>
                  <a:schemeClr val="accent1"/>
                </a:solidFill>
              </a:rPr>
              <a:t>, </a:t>
            </a:r>
            <a:r>
              <a:rPr lang="ko-KR" altLang="en-US" sz="1600" dirty="0" err="1">
                <a:solidFill>
                  <a:schemeClr val="accent1"/>
                </a:solidFill>
              </a:rPr>
              <a:t>levels</a:t>
            </a:r>
            <a:r>
              <a:rPr lang="ko-KR" altLang="en-US" sz="1600" dirty="0">
                <a:solidFill>
                  <a:schemeClr val="accent1"/>
                </a:solidFill>
              </a:rPr>
              <a:t>=c(1,2), </a:t>
            </a:r>
            <a:r>
              <a:rPr lang="ko-KR" altLang="en-US" sz="1600" dirty="0" err="1">
                <a:solidFill>
                  <a:schemeClr val="accent1"/>
                </a:solidFill>
              </a:rPr>
              <a:t>labels</a:t>
            </a:r>
            <a:r>
              <a:rPr lang="ko-KR" altLang="en-US" sz="1600" dirty="0">
                <a:solidFill>
                  <a:schemeClr val="accent1"/>
                </a:solidFill>
              </a:rPr>
              <a:t>=c(＂남＂,＂여＂))     </a:t>
            </a:r>
            <a:endParaRPr lang="en-US" altLang="ko-KR" sz="1600" dirty="0">
              <a:solidFill>
                <a:schemeClr val="accent1"/>
              </a:solidFill>
            </a:endParaRPr>
          </a:p>
          <a:p>
            <a:r>
              <a:rPr lang="en-US" altLang="ko-KR" sz="1600" dirty="0">
                <a:solidFill>
                  <a:schemeClr val="accent3">
                    <a:lumMod val="75000"/>
                  </a:schemeClr>
                </a:solidFill>
              </a:rPr>
              <a:t>## </a:t>
            </a:r>
            <a:r>
              <a:rPr lang="ko-KR" altLang="en-US" sz="1600" dirty="0" err="1">
                <a:solidFill>
                  <a:schemeClr val="accent3">
                    <a:lumMod val="75000"/>
                  </a:schemeClr>
                </a:solidFill>
              </a:rPr>
              <a:t>숫자값을</a:t>
            </a:r>
            <a:r>
              <a:rPr lang="ko-KR" altLang="en-US" sz="1600" dirty="0">
                <a:solidFill>
                  <a:schemeClr val="accent3">
                    <a:lumMod val="75000"/>
                  </a:schemeClr>
                </a:solidFill>
              </a:rPr>
              <a:t> 문자로 변환</a:t>
            </a:r>
            <a:endParaRPr lang="en-US" altLang="ko-KR" sz="1600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en-US" altLang="ko-KR" sz="1600" dirty="0">
              <a:solidFill>
                <a:schemeClr val="accent1"/>
              </a:solidFill>
            </a:endParaRPr>
          </a:p>
          <a:p>
            <a:r>
              <a:rPr lang="ko-KR" altLang="en-US" sz="1600" dirty="0" err="1">
                <a:solidFill>
                  <a:schemeClr val="accent1"/>
                </a:solidFill>
              </a:rPr>
              <a:t>data$Q_SMK_YN</a:t>
            </a:r>
            <a:r>
              <a:rPr lang="ko-KR" altLang="en-US" sz="1600" dirty="0">
                <a:solidFill>
                  <a:schemeClr val="accent1"/>
                </a:solidFill>
              </a:rPr>
              <a:t> &lt;- </a:t>
            </a:r>
            <a:r>
              <a:rPr lang="ko-KR" altLang="en-US" sz="1600" dirty="0" err="1">
                <a:solidFill>
                  <a:schemeClr val="accent1"/>
                </a:solidFill>
              </a:rPr>
              <a:t>factor</a:t>
            </a:r>
            <a:r>
              <a:rPr lang="ko-KR" altLang="en-US" sz="1600" dirty="0">
                <a:solidFill>
                  <a:schemeClr val="accent1"/>
                </a:solidFill>
              </a:rPr>
              <a:t>(</a:t>
            </a:r>
            <a:r>
              <a:rPr lang="ko-KR" altLang="en-US" sz="1600" dirty="0" err="1">
                <a:solidFill>
                  <a:schemeClr val="accent1"/>
                </a:solidFill>
              </a:rPr>
              <a:t>data$Q_SMK_YN</a:t>
            </a:r>
            <a:r>
              <a:rPr lang="ko-KR" altLang="en-US" sz="1600" dirty="0">
                <a:solidFill>
                  <a:schemeClr val="accent1"/>
                </a:solidFill>
              </a:rPr>
              <a:t>, </a:t>
            </a:r>
            <a:r>
              <a:rPr lang="ko-KR" altLang="en-US" sz="1600" dirty="0" err="1">
                <a:solidFill>
                  <a:schemeClr val="accent1"/>
                </a:solidFill>
              </a:rPr>
              <a:t>levels</a:t>
            </a:r>
            <a:r>
              <a:rPr lang="ko-KR" altLang="en-US" sz="1600" dirty="0">
                <a:solidFill>
                  <a:schemeClr val="accent1"/>
                </a:solidFill>
              </a:rPr>
              <a:t>=c("1","2","3"),         </a:t>
            </a:r>
            <a:endParaRPr lang="en-US" altLang="ko-KR" sz="1600" dirty="0">
              <a:solidFill>
                <a:schemeClr val="accent1"/>
              </a:solidFill>
            </a:endParaRPr>
          </a:p>
          <a:p>
            <a:r>
              <a:rPr lang="ko-KR" altLang="en-US" sz="1600" dirty="0">
                <a:solidFill>
                  <a:schemeClr val="accent1"/>
                </a:solidFill>
              </a:rPr>
              <a:t>   </a:t>
            </a:r>
            <a:r>
              <a:rPr lang="ko-KR" altLang="en-US" sz="1600" dirty="0" err="1">
                <a:solidFill>
                  <a:schemeClr val="accent1"/>
                </a:solidFill>
              </a:rPr>
              <a:t>labels</a:t>
            </a:r>
            <a:r>
              <a:rPr lang="ko-KR" altLang="en-US" sz="1600" dirty="0">
                <a:solidFill>
                  <a:schemeClr val="accent1"/>
                </a:solidFill>
              </a:rPr>
              <a:t>=c("1: 피우지 않는다","2: 과거에 피웠으나 지금은 끊었다","3: 현재도 피운다"))      </a:t>
            </a:r>
            <a:r>
              <a:rPr lang="en-US" altLang="ko-KR" sz="1600" dirty="0">
                <a:solidFill>
                  <a:schemeClr val="accent3">
                    <a:lumMod val="75000"/>
                  </a:schemeClr>
                </a:solidFill>
              </a:rPr>
              <a:t>## </a:t>
            </a:r>
            <a:r>
              <a:rPr lang="ko-KR" altLang="en-US" sz="1600" dirty="0" err="1">
                <a:solidFill>
                  <a:schemeClr val="accent3">
                    <a:lumMod val="75000"/>
                  </a:schemeClr>
                </a:solidFill>
              </a:rPr>
              <a:t>숫자값을</a:t>
            </a:r>
            <a:r>
              <a:rPr lang="ko-KR" altLang="en-US" sz="1600" dirty="0">
                <a:solidFill>
                  <a:schemeClr val="accent3">
                    <a:lumMod val="75000"/>
                  </a:schemeClr>
                </a:solidFill>
              </a:rPr>
              <a:t> 문자로 변환</a:t>
            </a:r>
            <a:endParaRPr lang="en-US" altLang="ko-KR" sz="1600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en-US" altLang="ko-KR" sz="1600" dirty="0">
              <a:solidFill>
                <a:schemeClr val="accent1"/>
              </a:solidFill>
            </a:endParaRPr>
          </a:p>
          <a:p>
            <a:endParaRPr lang="en-US" altLang="ko-KR" sz="1600" dirty="0">
              <a:solidFill>
                <a:schemeClr val="accent1"/>
              </a:solidFill>
            </a:endParaRPr>
          </a:p>
          <a:p>
            <a:r>
              <a:rPr lang="ko-KR" altLang="en-US" sz="1600" dirty="0" err="1">
                <a:solidFill>
                  <a:schemeClr val="accent1"/>
                </a:solidFill>
              </a:rPr>
              <a:t>table</a:t>
            </a:r>
            <a:r>
              <a:rPr lang="ko-KR" altLang="en-US" sz="1600" dirty="0">
                <a:solidFill>
                  <a:schemeClr val="accent1"/>
                </a:solidFill>
              </a:rPr>
              <a:t>(</a:t>
            </a:r>
            <a:r>
              <a:rPr lang="ko-KR" altLang="en-US" sz="1600" dirty="0" err="1">
                <a:solidFill>
                  <a:schemeClr val="accent1"/>
                </a:solidFill>
              </a:rPr>
              <a:t>data$SEX</a:t>
            </a:r>
            <a:r>
              <a:rPr lang="ko-KR" altLang="en-US" sz="1600" dirty="0">
                <a:solidFill>
                  <a:schemeClr val="accent1"/>
                </a:solidFill>
              </a:rPr>
              <a:t>, </a:t>
            </a:r>
            <a:r>
              <a:rPr lang="ko-KR" altLang="en-US" sz="1600" dirty="0" err="1">
                <a:solidFill>
                  <a:schemeClr val="accent1"/>
                </a:solidFill>
              </a:rPr>
              <a:t>data$Q_SMK_YN</a:t>
            </a:r>
            <a:r>
              <a:rPr lang="ko-KR" altLang="en-US" sz="1600" dirty="0">
                <a:solidFill>
                  <a:schemeClr val="accent1"/>
                </a:solidFill>
              </a:rPr>
              <a:t>)      </a:t>
            </a:r>
            <a:r>
              <a:rPr lang="en-US" altLang="ko-KR" sz="1600" dirty="0">
                <a:solidFill>
                  <a:schemeClr val="accent3">
                    <a:lumMod val="75000"/>
                  </a:schemeClr>
                </a:solidFill>
              </a:rPr>
              <a:t>## </a:t>
            </a:r>
            <a:r>
              <a:rPr lang="ko-KR" altLang="en-US" sz="1600" dirty="0">
                <a:solidFill>
                  <a:schemeClr val="accent3">
                    <a:lumMod val="75000"/>
                  </a:schemeClr>
                </a:solidFill>
              </a:rPr>
              <a:t>교차분석</a:t>
            </a:r>
            <a:endParaRPr lang="en-US" altLang="ko-KR" sz="1600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en-US" altLang="ko-KR" sz="1600" dirty="0">
              <a:solidFill>
                <a:schemeClr val="accent1"/>
              </a:solidFill>
            </a:endParaRPr>
          </a:p>
          <a:p>
            <a:endParaRPr lang="en-US" altLang="ko-KR" sz="1600" dirty="0">
              <a:solidFill>
                <a:schemeClr val="accent1"/>
              </a:solidFill>
            </a:endParaRPr>
          </a:p>
          <a:p>
            <a:endParaRPr lang="en-US" altLang="ko-KR" sz="1600" dirty="0">
              <a:solidFill>
                <a:schemeClr val="accent1"/>
              </a:solidFill>
            </a:endParaRPr>
          </a:p>
          <a:p>
            <a:endParaRPr lang="en-US" altLang="ko-KR" sz="1600" dirty="0">
              <a:solidFill>
                <a:schemeClr val="accent1"/>
              </a:solidFill>
            </a:endParaRPr>
          </a:p>
          <a:p>
            <a:endParaRPr lang="en-US" altLang="ko-KR" sz="1600" dirty="0">
              <a:solidFill>
                <a:schemeClr val="accent1"/>
              </a:solidFill>
            </a:endParaRPr>
          </a:p>
          <a:p>
            <a:endParaRPr lang="en-US" altLang="ko-KR" sz="1600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25F134D-531E-E256-B9E1-3F690DC18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221" y="5085184"/>
            <a:ext cx="6839905" cy="62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663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">
            <a:extLst>
              <a:ext uri="{FF2B5EF4-FFF2-40B4-BE49-F238E27FC236}">
                <a16:creationId xmlns:a16="http://schemas.microsoft.com/office/drawing/2014/main" id="{3C62768E-C168-0E4D-86E5-FDA24CCA88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670" y="332656"/>
            <a:ext cx="6304306" cy="392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bg2">
                <a:alpha val="50000"/>
              </a:schemeClr>
            </a:prstShdw>
          </a:effec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950" b="1" dirty="0">
                <a:solidFill>
                  <a:schemeClr val="bg1"/>
                </a:solidFill>
                <a:latin typeface="+mn-ea"/>
                <a:ea typeface="+mn-ea"/>
              </a:rPr>
              <a:t>성별에 따른 흡연 상태의 차이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F07526-FD8A-2016-ECED-1CFC5E4E3DE9}"/>
              </a:ext>
            </a:extLst>
          </p:cNvPr>
          <p:cNvSpPr txBox="1"/>
          <p:nvPr/>
        </p:nvSpPr>
        <p:spPr>
          <a:xfrm>
            <a:off x="783728" y="1278219"/>
            <a:ext cx="791289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i="0" dirty="0" err="1">
                <a:solidFill>
                  <a:srgbClr val="000000"/>
                </a:solidFill>
                <a:effectLst/>
                <a:latin typeface="Helvetica Neue"/>
              </a:rPr>
              <a:t>귀무가설</a:t>
            </a:r>
            <a:r>
              <a:rPr lang="en-US" altLang="ko-KR" sz="1600" b="1" i="0" dirty="0">
                <a:solidFill>
                  <a:srgbClr val="000000"/>
                </a:solidFill>
                <a:effectLst/>
                <a:latin typeface="Helvetica Neue"/>
              </a:rPr>
              <a:t> : </a:t>
            </a:r>
            <a:r>
              <a:rPr lang="ko-KR" altLang="en-US" sz="1600" b="1" i="0" dirty="0">
                <a:solidFill>
                  <a:srgbClr val="000000"/>
                </a:solidFill>
                <a:effectLst/>
                <a:latin typeface="Helvetica Neue"/>
              </a:rPr>
              <a:t>성별에 따라 흡연 상태에 차이가 없을 것이다</a:t>
            </a:r>
            <a:endParaRPr lang="ko-KR" altLang="en-US" sz="1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EC628A-1954-8050-B8DB-2E2C2B558166}"/>
              </a:ext>
            </a:extLst>
          </p:cNvPr>
          <p:cNvSpPr txBox="1"/>
          <p:nvPr/>
        </p:nvSpPr>
        <p:spPr>
          <a:xfrm>
            <a:off x="919758" y="1881435"/>
            <a:ext cx="8344942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 err="1">
                <a:solidFill>
                  <a:schemeClr val="accent1"/>
                </a:solidFill>
              </a:rPr>
              <a:t>ggplot</a:t>
            </a:r>
            <a:r>
              <a:rPr lang="en-US" altLang="ko-KR" sz="1600" dirty="0">
                <a:solidFill>
                  <a:schemeClr val="accent1"/>
                </a:solidFill>
              </a:rPr>
              <a:t>(data, </a:t>
            </a:r>
            <a:r>
              <a:rPr lang="en-US" altLang="ko-KR" sz="1600" dirty="0" err="1">
                <a:solidFill>
                  <a:schemeClr val="accent1"/>
                </a:solidFill>
              </a:rPr>
              <a:t>aes</a:t>
            </a:r>
            <a:r>
              <a:rPr lang="en-US" altLang="ko-KR" sz="1600" dirty="0">
                <a:solidFill>
                  <a:schemeClr val="accent1"/>
                </a:solidFill>
              </a:rPr>
              <a:t>(x=</a:t>
            </a:r>
            <a:r>
              <a:rPr lang="en-US" altLang="ko-KR" sz="1600" dirty="0" err="1">
                <a:solidFill>
                  <a:schemeClr val="accent1"/>
                </a:solidFill>
              </a:rPr>
              <a:t>data$SEX</a:t>
            </a:r>
            <a:r>
              <a:rPr lang="en-US" altLang="ko-KR" sz="1600" dirty="0">
                <a:solidFill>
                  <a:schemeClr val="accent1"/>
                </a:solidFill>
              </a:rPr>
              <a:t>, fill=</a:t>
            </a:r>
            <a:r>
              <a:rPr lang="en-US" altLang="ko-KR" sz="1600" dirty="0" err="1">
                <a:solidFill>
                  <a:schemeClr val="accent1"/>
                </a:solidFill>
              </a:rPr>
              <a:t>data$Q_SMK_YN</a:t>
            </a:r>
            <a:r>
              <a:rPr lang="en-US" altLang="ko-KR" sz="1600" dirty="0">
                <a:solidFill>
                  <a:schemeClr val="accent1"/>
                </a:solidFill>
              </a:rPr>
              <a:t>))</a:t>
            </a:r>
          </a:p>
          <a:p>
            <a:r>
              <a:rPr lang="en-US" altLang="ko-KR" sz="1600" dirty="0">
                <a:solidFill>
                  <a:schemeClr val="accent1"/>
                </a:solidFill>
              </a:rPr>
              <a:t>  + </a:t>
            </a:r>
            <a:r>
              <a:rPr lang="en-US" altLang="ko-KR" sz="1600" dirty="0" err="1">
                <a:solidFill>
                  <a:schemeClr val="accent1"/>
                </a:solidFill>
              </a:rPr>
              <a:t>geom_bar</a:t>
            </a:r>
            <a:r>
              <a:rPr lang="en-US" altLang="ko-KR" sz="1600" dirty="0">
                <a:solidFill>
                  <a:schemeClr val="accent1"/>
                </a:solidFill>
              </a:rPr>
              <a:t>()</a:t>
            </a:r>
          </a:p>
          <a:p>
            <a:r>
              <a:rPr lang="en-US" altLang="ko-KR" sz="1600" dirty="0">
                <a:solidFill>
                  <a:schemeClr val="accent3">
                    <a:lumMod val="75000"/>
                  </a:schemeClr>
                </a:solidFill>
              </a:rPr>
              <a:t>## </a:t>
            </a:r>
            <a:r>
              <a:rPr lang="ko-KR" altLang="en-US" sz="1600" dirty="0">
                <a:solidFill>
                  <a:schemeClr val="accent3">
                    <a:lumMod val="75000"/>
                  </a:schemeClr>
                </a:solidFill>
              </a:rPr>
              <a:t>누적 바 차트</a:t>
            </a:r>
            <a:endParaRPr lang="en-US" altLang="ko-KR" sz="1600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en-US" altLang="ko-KR" sz="1600" dirty="0">
              <a:solidFill>
                <a:schemeClr val="accent1"/>
              </a:solidFill>
            </a:endParaRPr>
          </a:p>
          <a:p>
            <a:endParaRPr lang="en-US" altLang="ko-KR" sz="1600" dirty="0">
              <a:solidFill>
                <a:schemeClr val="accent1"/>
              </a:solidFill>
            </a:endParaRPr>
          </a:p>
          <a:p>
            <a:endParaRPr lang="en-US" altLang="ko-KR" sz="1600" dirty="0">
              <a:solidFill>
                <a:schemeClr val="accent1"/>
              </a:solidFill>
            </a:endParaRPr>
          </a:p>
          <a:p>
            <a:endParaRPr lang="en-US" altLang="ko-KR" sz="1600" dirty="0">
              <a:solidFill>
                <a:schemeClr val="accent1"/>
              </a:solidFill>
            </a:endParaRPr>
          </a:p>
          <a:p>
            <a:r>
              <a:rPr lang="ko-KR" altLang="en-US" sz="1600" dirty="0" err="1">
                <a:solidFill>
                  <a:schemeClr val="accent1"/>
                </a:solidFill>
              </a:rPr>
              <a:t>chisq.test</a:t>
            </a:r>
            <a:r>
              <a:rPr lang="ko-KR" altLang="en-US" sz="1600" dirty="0">
                <a:solidFill>
                  <a:schemeClr val="accent1"/>
                </a:solidFill>
              </a:rPr>
              <a:t>(</a:t>
            </a:r>
            <a:r>
              <a:rPr lang="ko-KR" altLang="en-US" sz="1600" dirty="0" err="1">
                <a:solidFill>
                  <a:schemeClr val="accent1"/>
                </a:solidFill>
              </a:rPr>
              <a:t>data$SEX</a:t>
            </a:r>
            <a:r>
              <a:rPr lang="ko-KR" altLang="en-US" sz="1600" dirty="0">
                <a:solidFill>
                  <a:schemeClr val="accent1"/>
                </a:solidFill>
              </a:rPr>
              <a:t>, </a:t>
            </a:r>
            <a:r>
              <a:rPr lang="ko-KR" altLang="en-US" sz="1600" dirty="0" err="1">
                <a:solidFill>
                  <a:schemeClr val="accent1"/>
                </a:solidFill>
              </a:rPr>
              <a:t>data$Q_SMK_YN</a:t>
            </a:r>
            <a:r>
              <a:rPr lang="ko-KR" altLang="en-US" sz="1600" dirty="0">
                <a:solidFill>
                  <a:schemeClr val="accent1"/>
                </a:solidFill>
              </a:rPr>
              <a:t>)    </a:t>
            </a:r>
            <a:r>
              <a:rPr lang="en-US" altLang="ko-KR" sz="1600" dirty="0">
                <a:solidFill>
                  <a:schemeClr val="accent3">
                    <a:lumMod val="75000"/>
                  </a:schemeClr>
                </a:solidFill>
              </a:rPr>
              <a:t>## </a:t>
            </a:r>
            <a:r>
              <a:rPr lang="ko-KR" altLang="en-US" sz="1600" dirty="0">
                <a:solidFill>
                  <a:schemeClr val="accent3">
                    <a:lumMod val="75000"/>
                  </a:schemeClr>
                </a:solidFill>
              </a:rPr>
              <a:t>동질성 검정</a:t>
            </a:r>
            <a:endParaRPr lang="en-US" altLang="ko-KR" sz="1600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en-US" altLang="ko-KR" sz="1600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en-US" altLang="ko-KR" sz="1600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en-US" altLang="ko-KR" sz="1600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en-US" altLang="ko-KR" sz="1600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en-US" altLang="ko-KR" sz="1600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en-US" altLang="ko-KR" sz="1600" b="1" i="0" dirty="0">
              <a:solidFill>
                <a:srgbClr val="000000"/>
              </a:solidFill>
              <a:effectLst/>
              <a:latin typeface="inherit"/>
            </a:endParaRPr>
          </a:p>
          <a:p>
            <a:r>
              <a:rPr lang="en-US" altLang="ko-KR" sz="1600" b="1" i="0" dirty="0">
                <a:solidFill>
                  <a:srgbClr val="000000"/>
                </a:solidFill>
                <a:effectLst/>
                <a:latin typeface="inherit"/>
              </a:rPr>
              <a:t>p-value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Helvetica Neue"/>
              </a:rPr>
              <a:t>가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Helvetica Neue"/>
              </a:rPr>
              <a:t>0.05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Helvetica Neue"/>
              </a:rPr>
              <a:t>보다 작으므로 </a:t>
            </a:r>
            <a:r>
              <a:rPr lang="ko-KR" altLang="en-US" sz="1600" b="0" i="0" dirty="0" err="1">
                <a:solidFill>
                  <a:srgbClr val="000000"/>
                </a:solidFill>
                <a:effectLst/>
                <a:latin typeface="Helvetica Neue"/>
              </a:rPr>
              <a:t>귀무가설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Helvetica Neue"/>
              </a:rPr>
              <a:t> 기각</a:t>
            </a:r>
            <a:endParaRPr lang="en-US" altLang="ko-KR" sz="1600" dirty="0">
              <a:solidFill>
                <a:srgbClr val="000000"/>
              </a:solidFill>
              <a:latin typeface="Helvetica Neue"/>
            </a:endParaRPr>
          </a:p>
          <a:p>
            <a:r>
              <a:rPr lang="en-US" altLang="ko-KR" sz="1600" b="0" i="0" dirty="0">
                <a:solidFill>
                  <a:srgbClr val="000000"/>
                </a:solidFill>
                <a:effectLst/>
                <a:latin typeface="Helvetica Neue"/>
              </a:rPr>
              <a:t>=&gt;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Helvetica Neue"/>
              </a:rPr>
              <a:t>대립가설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Helvetica Neue"/>
              </a:rPr>
              <a:t>(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Helvetica Neue"/>
              </a:rPr>
              <a:t>성별에 따라 흡연상태에 차이가 있다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Helvetica Neue"/>
              </a:rPr>
              <a:t>)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Helvetica Neue"/>
              </a:rPr>
              <a:t>채택</a:t>
            </a:r>
            <a:endParaRPr lang="en-US" altLang="ko-KR" sz="1600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6F5B456-CB0D-8BA4-D631-59A991BACA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300" y="4030593"/>
            <a:ext cx="6963747" cy="84784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517A033-8E15-0B3A-6AB4-4F680DBEA0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6063" y="1524842"/>
            <a:ext cx="3096345" cy="3353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332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">
            <a:extLst>
              <a:ext uri="{FF2B5EF4-FFF2-40B4-BE49-F238E27FC236}">
                <a16:creationId xmlns:a16="http://schemas.microsoft.com/office/drawing/2014/main" id="{3C62768E-C168-0E4D-86E5-FDA24CCA88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670" y="332656"/>
            <a:ext cx="6304306" cy="392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bg2">
                <a:alpha val="50000"/>
              </a:schemeClr>
            </a:prstShdw>
          </a:effec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950" b="1" dirty="0">
                <a:solidFill>
                  <a:schemeClr val="bg1"/>
                </a:solidFill>
                <a:latin typeface="+mn-ea"/>
                <a:ea typeface="+mn-ea"/>
              </a:rPr>
              <a:t>성별에 따른 </a:t>
            </a:r>
            <a:r>
              <a:rPr lang="en-US" altLang="ko-KR" sz="1950" b="1" dirty="0">
                <a:solidFill>
                  <a:schemeClr val="bg1"/>
                </a:solidFill>
                <a:latin typeface="+mn-ea"/>
                <a:ea typeface="+mn-ea"/>
              </a:rPr>
              <a:t>1</a:t>
            </a:r>
            <a:r>
              <a:rPr lang="ko-KR" altLang="en-US" sz="1950" b="1" dirty="0">
                <a:solidFill>
                  <a:schemeClr val="bg1"/>
                </a:solidFill>
                <a:latin typeface="+mn-ea"/>
                <a:ea typeface="+mn-ea"/>
              </a:rPr>
              <a:t>주일간 음주 일수의 차이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F07526-FD8A-2016-ECED-1CFC5E4E3DE9}"/>
              </a:ext>
            </a:extLst>
          </p:cNvPr>
          <p:cNvSpPr txBox="1"/>
          <p:nvPr/>
        </p:nvSpPr>
        <p:spPr>
          <a:xfrm>
            <a:off x="783728" y="1278219"/>
            <a:ext cx="640072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i="0" dirty="0" err="1">
                <a:solidFill>
                  <a:srgbClr val="000000"/>
                </a:solidFill>
                <a:effectLst/>
                <a:latin typeface="Helvetica Neue"/>
              </a:rPr>
              <a:t>귀무가설</a:t>
            </a:r>
            <a:r>
              <a:rPr lang="en-US" altLang="ko-KR" sz="1600" b="1" i="0" dirty="0">
                <a:solidFill>
                  <a:srgbClr val="000000"/>
                </a:solidFill>
                <a:effectLst/>
                <a:latin typeface="Helvetica Neue"/>
              </a:rPr>
              <a:t> : </a:t>
            </a:r>
            <a:r>
              <a:rPr lang="ko-KR" altLang="en-US" sz="1600" b="1" i="0" dirty="0">
                <a:solidFill>
                  <a:srgbClr val="000000"/>
                </a:solidFill>
                <a:effectLst/>
                <a:latin typeface="Helvetica Neue"/>
              </a:rPr>
              <a:t>성별에 따라 </a:t>
            </a:r>
            <a:r>
              <a:rPr lang="en-US" altLang="ko-KR" sz="1600" b="1" i="0" dirty="0">
                <a:solidFill>
                  <a:srgbClr val="000000"/>
                </a:solidFill>
                <a:effectLst/>
                <a:latin typeface="Helvetica Neue"/>
              </a:rPr>
              <a:t>1</a:t>
            </a:r>
            <a:r>
              <a:rPr lang="ko-KR" altLang="en-US" sz="1600" b="1" i="0" dirty="0">
                <a:solidFill>
                  <a:srgbClr val="000000"/>
                </a:solidFill>
                <a:effectLst/>
                <a:latin typeface="Helvetica Neue"/>
              </a:rPr>
              <a:t>주일간 음주 일수에 차이가 없을 것이다</a:t>
            </a:r>
            <a:endParaRPr lang="ko-KR" altLang="en-US" sz="1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EC628A-1954-8050-B8DB-2E2C2B558166}"/>
              </a:ext>
            </a:extLst>
          </p:cNvPr>
          <p:cNvSpPr txBox="1"/>
          <p:nvPr/>
        </p:nvSpPr>
        <p:spPr>
          <a:xfrm>
            <a:off x="919758" y="1613342"/>
            <a:ext cx="8344942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ko-KR" sz="1600" dirty="0">
              <a:solidFill>
                <a:schemeClr val="accent1"/>
              </a:solidFill>
            </a:endParaRPr>
          </a:p>
          <a:p>
            <a:r>
              <a:rPr lang="ko-KR" altLang="en-US" sz="1600" dirty="0" err="1">
                <a:solidFill>
                  <a:schemeClr val="accent1"/>
                </a:solidFill>
              </a:rPr>
              <a:t>data</a:t>
            </a:r>
            <a:r>
              <a:rPr lang="ko-KR" altLang="en-US" sz="1600" dirty="0">
                <a:solidFill>
                  <a:schemeClr val="accent1"/>
                </a:solidFill>
              </a:rPr>
              <a:t> &lt;- </a:t>
            </a:r>
            <a:r>
              <a:rPr lang="ko-KR" altLang="en-US" sz="1600" dirty="0" err="1">
                <a:solidFill>
                  <a:schemeClr val="accent1"/>
                </a:solidFill>
              </a:rPr>
              <a:t>data</a:t>
            </a:r>
            <a:r>
              <a:rPr lang="ko-KR" altLang="en-US" sz="1600" dirty="0">
                <a:solidFill>
                  <a:schemeClr val="accent1"/>
                </a:solidFill>
              </a:rPr>
              <a:t>[c("SEX", </a:t>
            </a:r>
            <a:r>
              <a:rPr lang="en-US" altLang="ko-KR" sz="1600" dirty="0">
                <a:solidFill>
                  <a:schemeClr val="accent1"/>
                </a:solidFill>
              </a:rPr>
              <a:t>"Q_DRK_FRQ_V09N"</a:t>
            </a:r>
            <a:r>
              <a:rPr lang="ko-KR" altLang="en-US" sz="1600" dirty="0">
                <a:solidFill>
                  <a:schemeClr val="accent1"/>
                </a:solidFill>
              </a:rPr>
              <a:t>)]     </a:t>
            </a:r>
            <a:r>
              <a:rPr lang="en-US" altLang="ko-KR" sz="1600" dirty="0">
                <a:solidFill>
                  <a:schemeClr val="accent3">
                    <a:lumMod val="75000"/>
                  </a:schemeClr>
                </a:solidFill>
              </a:rPr>
              <a:t>## </a:t>
            </a:r>
            <a:r>
              <a:rPr lang="ko-KR" altLang="en-US" sz="1600" dirty="0">
                <a:solidFill>
                  <a:schemeClr val="accent3">
                    <a:lumMod val="75000"/>
                  </a:schemeClr>
                </a:solidFill>
              </a:rPr>
              <a:t>성별과 음주 일수데이터 사용</a:t>
            </a:r>
            <a:endParaRPr lang="en-US" altLang="ko-KR" sz="1600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altLang="ko-KR" sz="1600" dirty="0">
                <a:solidFill>
                  <a:schemeClr val="accent1"/>
                </a:solidFill>
              </a:rPr>
              <a:t>d</a:t>
            </a:r>
            <a:r>
              <a:rPr lang="ko-KR" altLang="en-US" sz="1600" dirty="0" err="1">
                <a:solidFill>
                  <a:schemeClr val="accent1"/>
                </a:solidFill>
              </a:rPr>
              <a:t>ata</a:t>
            </a:r>
            <a:r>
              <a:rPr lang="ko-KR" altLang="en-US" sz="1600" dirty="0">
                <a:solidFill>
                  <a:schemeClr val="accent1"/>
                </a:solidFill>
              </a:rPr>
              <a:t> &lt;- </a:t>
            </a:r>
            <a:r>
              <a:rPr lang="ko-KR" altLang="en-US" sz="1600" dirty="0" err="1">
                <a:solidFill>
                  <a:schemeClr val="accent1"/>
                </a:solidFill>
              </a:rPr>
              <a:t>na.omit</a:t>
            </a:r>
            <a:r>
              <a:rPr lang="ko-KR" altLang="en-US" sz="1600" dirty="0">
                <a:solidFill>
                  <a:schemeClr val="accent1"/>
                </a:solidFill>
              </a:rPr>
              <a:t>(</a:t>
            </a:r>
            <a:r>
              <a:rPr lang="ko-KR" altLang="en-US" sz="1600" dirty="0" err="1">
                <a:solidFill>
                  <a:schemeClr val="accent1"/>
                </a:solidFill>
              </a:rPr>
              <a:t>data</a:t>
            </a:r>
            <a:r>
              <a:rPr lang="ko-KR" altLang="en-US" sz="1600" dirty="0">
                <a:solidFill>
                  <a:schemeClr val="accent1"/>
                </a:solidFill>
              </a:rPr>
              <a:t>)                                 </a:t>
            </a:r>
            <a:r>
              <a:rPr lang="en-US" altLang="ko-KR" sz="1600" dirty="0">
                <a:solidFill>
                  <a:schemeClr val="accent3">
                    <a:lumMod val="75000"/>
                  </a:schemeClr>
                </a:solidFill>
              </a:rPr>
              <a:t>## </a:t>
            </a:r>
            <a:r>
              <a:rPr lang="ko-KR" altLang="en-US" sz="1600" dirty="0">
                <a:solidFill>
                  <a:schemeClr val="accent3">
                    <a:lumMod val="75000"/>
                  </a:schemeClr>
                </a:solidFill>
              </a:rPr>
              <a:t>데이터에서 </a:t>
            </a:r>
            <a:r>
              <a:rPr lang="en-US" altLang="ko-KR" sz="1600" dirty="0">
                <a:solidFill>
                  <a:schemeClr val="accent3">
                    <a:lumMod val="75000"/>
                  </a:schemeClr>
                </a:solidFill>
              </a:rPr>
              <a:t>NA</a:t>
            </a:r>
            <a:r>
              <a:rPr lang="ko-KR" altLang="en-US" sz="1600" dirty="0">
                <a:solidFill>
                  <a:schemeClr val="accent3">
                    <a:lumMod val="75000"/>
                  </a:schemeClr>
                </a:solidFill>
              </a:rPr>
              <a:t>값 제거</a:t>
            </a:r>
            <a:endParaRPr lang="en-US" altLang="ko-KR" sz="1600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en-US" altLang="ko-KR" sz="1600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altLang="ko-KR" sz="1600" dirty="0">
                <a:solidFill>
                  <a:schemeClr val="accent1"/>
                </a:solidFill>
              </a:rPr>
              <a:t>d</a:t>
            </a:r>
            <a:r>
              <a:rPr lang="ko-KR" altLang="en-US" sz="1600" dirty="0" err="1">
                <a:solidFill>
                  <a:schemeClr val="accent1"/>
                </a:solidFill>
              </a:rPr>
              <a:t>ata$SEX</a:t>
            </a:r>
            <a:r>
              <a:rPr lang="ko-KR" altLang="en-US" sz="1600" dirty="0">
                <a:solidFill>
                  <a:schemeClr val="accent1"/>
                </a:solidFill>
              </a:rPr>
              <a:t> &lt;- </a:t>
            </a:r>
            <a:r>
              <a:rPr lang="ko-KR" altLang="en-US" sz="1600" dirty="0" err="1">
                <a:solidFill>
                  <a:schemeClr val="accent1"/>
                </a:solidFill>
              </a:rPr>
              <a:t>factor</a:t>
            </a:r>
            <a:r>
              <a:rPr lang="ko-KR" altLang="en-US" sz="1600" dirty="0">
                <a:solidFill>
                  <a:schemeClr val="accent1"/>
                </a:solidFill>
              </a:rPr>
              <a:t>(</a:t>
            </a:r>
            <a:r>
              <a:rPr lang="ko-KR" altLang="en-US" sz="1600" dirty="0" err="1">
                <a:solidFill>
                  <a:schemeClr val="accent1"/>
                </a:solidFill>
              </a:rPr>
              <a:t>data$SEX</a:t>
            </a:r>
            <a:r>
              <a:rPr lang="ko-KR" altLang="en-US" sz="1600" dirty="0">
                <a:solidFill>
                  <a:schemeClr val="accent1"/>
                </a:solidFill>
              </a:rPr>
              <a:t>, </a:t>
            </a:r>
            <a:r>
              <a:rPr lang="ko-KR" altLang="en-US" sz="1600" dirty="0" err="1">
                <a:solidFill>
                  <a:schemeClr val="accent1"/>
                </a:solidFill>
              </a:rPr>
              <a:t>levels</a:t>
            </a:r>
            <a:r>
              <a:rPr lang="ko-KR" altLang="en-US" sz="1600" dirty="0">
                <a:solidFill>
                  <a:schemeClr val="accent1"/>
                </a:solidFill>
              </a:rPr>
              <a:t>=c(1,2), </a:t>
            </a:r>
            <a:r>
              <a:rPr lang="ko-KR" altLang="en-US" sz="1600" dirty="0" err="1">
                <a:solidFill>
                  <a:schemeClr val="accent1"/>
                </a:solidFill>
              </a:rPr>
              <a:t>labels</a:t>
            </a:r>
            <a:r>
              <a:rPr lang="ko-KR" altLang="en-US" sz="1600" dirty="0">
                <a:solidFill>
                  <a:schemeClr val="accent1"/>
                </a:solidFill>
              </a:rPr>
              <a:t>=c(＂남＂,＂여＂))   </a:t>
            </a:r>
            <a:endParaRPr lang="en-US" altLang="ko-KR" sz="1600" dirty="0">
              <a:solidFill>
                <a:schemeClr val="accent1"/>
              </a:solidFill>
            </a:endParaRPr>
          </a:p>
          <a:p>
            <a:r>
              <a:rPr lang="en-US" altLang="ko-KR" sz="1600" dirty="0">
                <a:solidFill>
                  <a:schemeClr val="accent3">
                    <a:lumMod val="75000"/>
                  </a:schemeClr>
                </a:solidFill>
              </a:rPr>
              <a:t>## </a:t>
            </a:r>
            <a:r>
              <a:rPr lang="ko-KR" altLang="en-US" sz="1600" dirty="0" err="1">
                <a:solidFill>
                  <a:schemeClr val="accent3">
                    <a:lumMod val="75000"/>
                  </a:schemeClr>
                </a:solidFill>
              </a:rPr>
              <a:t>숫자값을</a:t>
            </a:r>
            <a:r>
              <a:rPr lang="ko-KR" altLang="en-US" sz="1600" dirty="0">
                <a:solidFill>
                  <a:schemeClr val="accent3">
                    <a:lumMod val="75000"/>
                  </a:schemeClr>
                </a:solidFill>
              </a:rPr>
              <a:t> 문자로 변환</a:t>
            </a:r>
            <a:endParaRPr lang="en-US" altLang="ko-KR" sz="1600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en-US" altLang="ko-KR" sz="1600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altLang="ko-KR" sz="1600" dirty="0" err="1">
                <a:solidFill>
                  <a:schemeClr val="accent1"/>
                </a:solidFill>
              </a:rPr>
              <a:t>data$DRK</a:t>
            </a:r>
            <a:r>
              <a:rPr lang="en-US" altLang="ko-KR" sz="1600" dirty="0">
                <a:solidFill>
                  <a:schemeClr val="accent1"/>
                </a:solidFill>
              </a:rPr>
              <a:t> &lt;- factor(data$Q_DRK_FRQ_V09N, levels=c(0,1,2,3,4,5,6,7),</a:t>
            </a:r>
          </a:p>
          <a:p>
            <a:r>
              <a:rPr lang="en-US" altLang="ko-KR" sz="1600" dirty="0">
                <a:solidFill>
                  <a:schemeClr val="accent1"/>
                </a:solidFill>
              </a:rPr>
              <a:t>    labels=c("0</a:t>
            </a:r>
            <a:r>
              <a:rPr lang="ko-KR" altLang="en-US" sz="1600" dirty="0">
                <a:solidFill>
                  <a:schemeClr val="accent1"/>
                </a:solidFill>
              </a:rPr>
              <a:t>일</a:t>
            </a:r>
            <a:r>
              <a:rPr lang="en-US" altLang="ko-KR" sz="1600" dirty="0">
                <a:solidFill>
                  <a:schemeClr val="accent1"/>
                </a:solidFill>
              </a:rPr>
              <a:t>","1</a:t>
            </a:r>
            <a:r>
              <a:rPr lang="ko-KR" altLang="en-US" sz="1600" dirty="0">
                <a:solidFill>
                  <a:schemeClr val="accent1"/>
                </a:solidFill>
              </a:rPr>
              <a:t>일</a:t>
            </a:r>
            <a:r>
              <a:rPr lang="en-US" altLang="ko-KR" sz="1600" dirty="0">
                <a:solidFill>
                  <a:schemeClr val="accent1"/>
                </a:solidFill>
              </a:rPr>
              <a:t>","2</a:t>
            </a:r>
            <a:r>
              <a:rPr lang="ko-KR" altLang="en-US" sz="1600" dirty="0">
                <a:solidFill>
                  <a:schemeClr val="accent1"/>
                </a:solidFill>
              </a:rPr>
              <a:t>일</a:t>
            </a:r>
            <a:r>
              <a:rPr lang="en-US" altLang="ko-KR" sz="1600" dirty="0">
                <a:solidFill>
                  <a:schemeClr val="accent1"/>
                </a:solidFill>
              </a:rPr>
              <a:t>","3</a:t>
            </a:r>
            <a:r>
              <a:rPr lang="ko-KR" altLang="en-US" sz="1600" dirty="0">
                <a:solidFill>
                  <a:schemeClr val="accent1"/>
                </a:solidFill>
              </a:rPr>
              <a:t>일</a:t>
            </a:r>
            <a:r>
              <a:rPr lang="en-US" altLang="ko-KR" sz="1600" dirty="0">
                <a:solidFill>
                  <a:schemeClr val="accent1"/>
                </a:solidFill>
              </a:rPr>
              <a:t>","4</a:t>
            </a:r>
            <a:r>
              <a:rPr lang="ko-KR" altLang="en-US" sz="1600" dirty="0">
                <a:solidFill>
                  <a:schemeClr val="accent1"/>
                </a:solidFill>
              </a:rPr>
              <a:t>일</a:t>
            </a:r>
            <a:r>
              <a:rPr lang="en-US" altLang="ko-KR" sz="1600" dirty="0">
                <a:solidFill>
                  <a:schemeClr val="accent1"/>
                </a:solidFill>
              </a:rPr>
              <a:t>","5</a:t>
            </a:r>
            <a:r>
              <a:rPr lang="ko-KR" altLang="en-US" sz="1600" dirty="0">
                <a:solidFill>
                  <a:schemeClr val="accent1"/>
                </a:solidFill>
              </a:rPr>
              <a:t>일</a:t>
            </a:r>
            <a:r>
              <a:rPr lang="en-US" altLang="ko-KR" sz="1600" dirty="0">
                <a:solidFill>
                  <a:schemeClr val="accent1"/>
                </a:solidFill>
              </a:rPr>
              <a:t>","6</a:t>
            </a:r>
            <a:r>
              <a:rPr lang="ko-KR" altLang="en-US" sz="1600" dirty="0">
                <a:solidFill>
                  <a:schemeClr val="accent1"/>
                </a:solidFill>
              </a:rPr>
              <a:t>일</a:t>
            </a:r>
            <a:r>
              <a:rPr lang="en-US" altLang="ko-KR" sz="1600" dirty="0">
                <a:solidFill>
                  <a:schemeClr val="accent1"/>
                </a:solidFill>
              </a:rPr>
              <a:t>","7</a:t>
            </a:r>
            <a:r>
              <a:rPr lang="ko-KR" altLang="en-US" sz="1600" dirty="0">
                <a:solidFill>
                  <a:schemeClr val="accent1"/>
                </a:solidFill>
              </a:rPr>
              <a:t>일</a:t>
            </a:r>
            <a:r>
              <a:rPr lang="en-US" altLang="ko-KR" sz="1600" dirty="0">
                <a:solidFill>
                  <a:schemeClr val="accent1"/>
                </a:solidFill>
              </a:rPr>
              <a:t>"))</a:t>
            </a:r>
            <a:r>
              <a:rPr lang="ko-KR" altLang="en-US" sz="1600" dirty="0">
                <a:solidFill>
                  <a:schemeClr val="accent1"/>
                </a:solidFill>
              </a:rPr>
              <a:t> </a:t>
            </a:r>
            <a:endParaRPr lang="en-US" altLang="ko-KR" sz="1600" dirty="0">
              <a:solidFill>
                <a:schemeClr val="accent1"/>
              </a:solidFill>
            </a:endParaRPr>
          </a:p>
          <a:p>
            <a:r>
              <a:rPr lang="en-US" altLang="ko-KR" sz="1600" dirty="0">
                <a:solidFill>
                  <a:schemeClr val="accent3">
                    <a:lumMod val="75000"/>
                  </a:schemeClr>
                </a:solidFill>
              </a:rPr>
              <a:t>## </a:t>
            </a:r>
            <a:r>
              <a:rPr lang="ko-KR" altLang="en-US" sz="1600" dirty="0" err="1">
                <a:solidFill>
                  <a:schemeClr val="accent3">
                    <a:lumMod val="75000"/>
                  </a:schemeClr>
                </a:solidFill>
              </a:rPr>
              <a:t>숫자값을</a:t>
            </a:r>
            <a:r>
              <a:rPr lang="ko-KR" altLang="en-US" sz="1600" dirty="0">
                <a:solidFill>
                  <a:schemeClr val="accent3">
                    <a:lumMod val="75000"/>
                  </a:schemeClr>
                </a:solidFill>
              </a:rPr>
              <a:t> 문자로 변환</a:t>
            </a:r>
            <a:endParaRPr lang="en-US" altLang="ko-KR" sz="1600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en-US" altLang="ko-KR" sz="1600" dirty="0">
              <a:solidFill>
                <a:schemeClr val="accent1"/>
              </a:solidFill>
            </a:endParaRPr>
          </a:p>
          <a:p>
            <a:endParaRPr lang="en-US" altLang="ko-KR" sz="1600" dirty="0">
              <a:solidFill>
                <a:schemeClr val="accent1"/>
              </a:solidFill>
            </a:endParaRPr>
          </a:p>
          <a:p>
            <a:r>
              <a:rPr lang="ko-KR" altLang="en-US" sz="1600" dirty="0" err="1">
                <a:solidFill>
                  <a:schemeClr val="accent1"/>
                </a:solidFill>
              </a:rPr>
              <a:t>table</a:t>
            </a:r>
            <a:r>
              <a:rPr lang="ko-KR" altLang="en-US" sz="1600" dirty="0">
                <a:solidFill>
                  <a:schemeClr val="accent1"/>
                </a:solidFill>
              </a:rPr>
              <a:t>(</a:t>
            </a:r>
            <a:r>
              <a:rPr lang="ko-KR" altLang="en-US" sz="1600" dirty="0" err="1">
                <a:solidFill>
                  <a:schemeClr val="accent1"/>
                </a:solidFill>
              </a:rPr>
              <a:t>data$SEX</a:t>
            </a:r>
            <a:r>
              <a:rPr lang="ko-KR" altLang="en-US" sz="1600" dirty="0">
                <a:solidFill>
                  <a:schemeClr val="accent1"/>
                </a:solidFill>
              </a:rPr>
              <a:t>, </a:t>
            </a:r>
            <a:r>
              <a:rPr lang="ko-KR" altLang="en-US" sz="1600" dirty="0" err="1">
                <a:solidFill>
                  <a:schemeClr val="accent1"/>
                </a:solidFill>
              </a:rPr>
              <a:t>data</a:t>
            </a:r>
            <a:r>
              <a:rPr lang="ko-KR" altLang="en-US" sz="1600" dirty="0">
                <a:solidFill>
                  <a:schemeClr val="accent1"/>
                </a:solidFill>
              </a:rPr>
              <a:t>$</a:t>
            </a:r>
            <a:r>
              <a:rPr lang="en-US" altLang="ko-KR" sz="1600" dirty="0">
                <a:solidFill>
                  <a:schemeClr val="accent1"/>
                </a:solidFill>
              </a:rPr>
              <a:t>DRK</a:t>
            </a:r>
            <a:r>
              <a:rPr lang="ko-KR" altLang="en-US" sz="1600" dirty="0">
                <a:solidFill>
                  <a:schemeClr val="accent1"/>
                </a:solidFill>
              </a:rPr>
              <a:t>)      </a:t>
            </a:r>
            <a:r>
              <a:rPr lang="en-US" altLang="ko-KR" sz="1600" dirty="0">
                <a:solidFill>
                  <a:schemeClr val="accent3">
                    <a:lumMod val="75000"/>
                  </a:schemeClr>
                </a:solidFill>
              </a:rPr>
              <a:t>## </a:t>
            </a:r>
            <a:r>
              <a:rPr lang="ko-KR" altLang="en-US" sz="1600" dirty="0">
                <a:solidFill>
                  <a:schemeClr val="accent3">
                    <a:lumMod val="75000"/>
                  </a:schemeClr>
                </a:solidFill>
              </a:rPr>
              <a:t>교차분석</a:t>
            </a:r>
            <a:endParaRPr lang="en-US" altLang="ko-KR" sz="1600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en-US" altLang="ko-KR" sz="1600" dirty="0">
              <a:solidFill>
                <a:schemeClr val="accent1"/>
              </a:solidFill>
            </a:endParaRPr>
          </a:p>
          <a:p>
            <a:endParaRPr lang="en-US" altLang="ko-KR" sz="1600" dirty="0">
              <a:solidFill>
                <a:schemeClr val="accent1"/>
              </a:solidFill>
            </a:endParaRPr>
          </a:p>
          <a:p>
            <a:endParaRPr lang="en-US" altLang="ko-KR" sz="1600" dirty="0">
              <a:solidFill>
                <a:schemeClr val="accent1"/>
              </a:solidFill>
            </a:endParaRPr>
          </a:p>
          <a:p>
            <a:endParaRPr lang="en-US" altLang="ko-KR" sz="1600" dirty="0">
              <a:solidFill>
                <a:schemeClr val="accent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3EA0550-CA2E-3A63-1268-E3D73F063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4992" y="5013176"/>
            <a:ext cx="4134427" cy="62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809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">
            <a:extLst>
              <a:ext uri="{FF2B5EF4-FFF2-40B4-BE49-F238E27FC236}">
                <a16:creationId xmlns:a16="http://schemas.microsoft.com/office/drawing/2014/main" id="{3C62768E-C168-0E4D-86E5-FDA24CCA88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670" y="332656"/>
            <a:ext cx="6304306" cy="392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bg2">
                <a:alpha val="50000"/>
              </a:schemeClr>
            </a:prstShdw>
          </a:effec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950" b="1" dirty="0">
                <a:solidFill>
                  <a:schemeClr val="bg1"/>
                </a:solidFill>
                <a:latin typeface="+mn-ea"/>
                <a:ea typeface="+mn-ea"/>
              </a:rPr>
              <a:t>성별에 따른 흡연 상태의 차이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F07526-FD8A-2016-ECED-1CFC5E4E3DE9}"/>
              </a:ext>
            </a:extLst>
          </p:cNvPr>
          <p:cNvSpPr txBox="1"/>
          <p:nvPr/>
        </p:nvSpPr>
        <p:spPr>
          <a:xfrm>
            <a:off x="783728" y="1278219"/>
            <a:ext cx="791289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i="0" dirty="0" err="1">
                <a:solidFill>
                  <a:srgbClr val="000000"/>
                </a:solidFill>
                <a:effectLst/>
                <a:latin typeface="Helvetica Neue"/>
              </a:rPr>
              <a:t>귀무가설</a:t>
            </a:r>
            <a:r>
              <a:rPr lang="en-US" altLang="ko-KR" sz="1600" b="1" i="0" dirty="0">
                <a:solidFill>
                  <a:srgbClr val="000000"/>
                </a:solidFill>
                <a:effectLst/>
                <a:latin typeface="Helvetica Neue"/>
              </a:rPr>
              <a:t> : </a:t>
            </a:r>
            <a:r>
              <a:rPr lang="ko-KR" altLang="en-US" sz="1600" b="1" i="0" dirty="0">
                <a:solidFill>
                  <a:srgbClr val="000000"/>
                </a:solidFill>
                <a:effectLst/>
                <a:latin typeface="Helvetica Neue"/>
              </a:rPr>
              <a:t>성별에 따라 </a:t>
            </a:r>
            <a:r>
              <a:rPr lang="en-US" altLang="ko-KR" sz="1600" b="1" i="0" dirty="0">
                <a:solidFill>
                  <a:srgbClr val="000000"/>
                </a:solidFill>
                <a:effectLst/>
                <a:latin typeface="Helvetica Neue"/>
              </a:rPr>
              <a:t>1</a:t>
            </a:r>
            <a:r>
              <a:rPr lang="ko-KR" altLang="en-US" sz="1600" b="1" i="0" dirty="0">
                <a:solidFill>
                  <a:srgbClr val="000000"/>
                </a:solidFill>
                <a:effectLst/>
                <a:latin typeface="Helvetica Neue"/>
              </a:rPr>
              <a:t>주일간 음주 일수에 차이가 없을 것이다</a:t>
            </a:r>
            <a:endParaRPr lang="ko-KR" altLang="en-US" sz="1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EC628A-1954-8050-B8DB-2E2C2B558166}"/>
              </a:ext>
            </a:extLst>
          </p:cNvPr>
          <p:cNvSpPr txBox="1"/>
          <p:nvPr/>
        </p:nvSpPr>
        <p:spPr>
          <a:xfrm>
            <a:off x="919758" y="1881435"/>
            <a:ext cx="8344942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 err="1">
                <a:solidFill>
                  <a:schemeClr val="accent1"/>
                </a:solidFill>
              </a:rPr>
              <a:t>ggplot</a:t>
            </a:r>
            <a:r>
              <a:rPr lang="en-US" altLang="ko-KR" sz="1600" dirty="0">
                <a:solidFill>
                  <a:schemeClr val="accent1"/>
                </a:solidFill>
              </a:rPr>
              <a:t>(data, </a:t>
            </a:r>
            <a:r>
              <a:rPr lang="en-US" altLang="ko-KR" sz="1600" dirty="0" err="1">
                <a:solidFill>
                  <a:schemeClr val="accent1"/>
                </a:solidFill>
              </a:rPr>
              <a:t>aes</a:t>
            </a:r>
            <a:r>
              <a:rPr lang="en-US" altLang="ko-KR" sz="1600" dirty="0">
                <a:solidFill>
                  <a:schemeClr val="accent1"/>
                </a:solidFill>
              </a:rPr>
              <a:t>(x=</a:t>
            </a:r>
            <a:r>
              <a:rPr lang="en-US" altLang="ko-KR" sz="1600" dirty="0" err="1">
                <a:solidFill>
                  <a:schemeClr val="accent1"/>
                </a:solidFill>
              </a:rPr>
              <a:t>data$SEX</a:t>
            </a:r>
            <a:r>
              <a:rPr lang="en-US" altLang="ko-KR" sz="1600" dirty="0">
                <a:solidFill>
                  <a:schemeClr val="accent1"/>
                </a:solidFill>
              </a:rPr>
              <a:t>, fill=</a:t>
            </a:r>
            <a:r>
              <a:rPr lang="en-US" altLang="ko-KR" sz="1600" dirty="0" err="1">
                <a:solidFill>
                  <a:schemeClr val="accent1"/>
                </a:solidFill>
              </a:rPr>
              <a:t>data$DRK</a:t>
            </a:r>
            <a:r>
              <a:rPr lang="en-US" altLang="ko-KR" sz="1600" dirty="0">
                <a:solidFill>
                  <a:schemeClr val="accent1"/>
                </a:solidFill>
              </a:rPr>
              <a:t>)) +</a:t>
            </a:r>
          </a:p>
          <a:p>
            <a:r>
              <a:rPr lang="en-US" altLang="ko-KR" sz="1600" dirty="0">
                <a:solidFill>
                  <a:schemeClr val="accent1"/>
                </a:solidFill>
              </a:rPr>
              <a:t> </a:t>
            </a:r>
            <a:r>
              <a:rPr lang="en-US" altLang="ko-KR" sz="1600" dirty="0" err="1">
                <a:solidFill>
                  <a:schemeClr val="accent1"/>
                </a:solidFill>
              </a:rPr>
              <a:t>geom_bar</a:t>
            </a:r>
            <a:r>
              <a:rPr lang="en-US" altLang="ko-KR" sz="1600" dirty="0">
                <a:solidFill>
                  <a:schemeClr val="accent1"/>
                </a:solidFill>
              </a:rPr>
              <a:t>()</a:t>
            </a:r>
          </a:p>
          <a:p>
            <a:r>
              <a:rPr lang="en-US" altLang="ko-KR" sz="1600" dirty="0">
                <a:solidFill>
                  <a:schemeClr val="accent3">
                    <a:lumMod val="75000"/>
                  </a:schemeClr>
                </a:solidFill>
              </a:rPr>
              <a:t>## </a:t>
            </a:r>
            <a:r>
              <a:rPr lang="ko-KR" altLang="en-US" sz="1600" dirty="0">
                <a:solidFill>
                  <a:schemeClr val="accent3">
                    <a:lumMod val="75000"/>
                  </a:schemeClr>
                </a:solidFill>
              </a:rPr>
              <a:t>누적 바 차트</a:t>
            </a:r>
            <a:endParaRPr lang="en-US" altLang="ko-KR" sz="1600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en-US" altLang="ko-KR" sz="1600" dirty="0">
              <a:solidFill>
                <a:schemeClr val="accent1"/>
              </a:solidFill>
            </a:endParaRPr>
          </a:p>
          <a:p>
            <a:endParaRPr lang="en-US" altLang="ko-KR" sz="1600" dirty="0">
              <a:solidFill>
                <a:schemeClr val="accent1"/>
              </a:solidFill>
            </a:endParaRPr>
          </a:p>
          <a:p>
            <a:endParaRPr lang="en-US" altLang="ko-KR" sz="1600" dirty="0">
              <a:solidFill>
                <a:schemeClr val="accent1"/>
              </a:solidFill>
            </a:endParaRPr>
          </a:p>
          <a:p>
            <a:endParaRPr lang="en-US" altLang="ko-KR" sz="1600" dirty="0">
              <a:solidFill>
                <a:schemeClr val="accent1"/>
              </a:solidFill>
            </a:endParaRPr>
          </a:p>
          <a:p>
            <a:r>
              <a:rPr lang="en-US" altLang="ko-KR" sz="1600" dirty="0" err="1">
                <a:solidFill>
                  <a:schemeClr val="accent1"/>
                </a:solidFill>
              </a:rPr>
              <a:t>chisq.test</a:t>
            </a:r>
            <a:r>
              <a:rPr lang="en-US" altLang="ko-KR" sz="1600" dirty="0">
                <a:solidFill>
                  <a:schemeClr val="accent1"/>
                </a:solidFill>
              </a:rPr>
              <a:t>(</a:t>
            </a:r>
            <a:r>
              <a:rPr lang="en-US" altLang="ko-KR" sz="1600" dirty="0" err="1">
                <a:solidFill>
                  <a:schemeClr val="accent1"/>
                </a:solidFill>
              </a:rPr>
              <a:t>data$SEX</a:t>
            </a:r>
            <a:r>
              <a:rPr lang="en-US" altLang="ko-KR" sz="1600" dirty="0">
                <a:solidFill>
                  <a:schemeClr val="accent1"/>
                </a:solidFill>
              </a:rPr>
              <a:t>, </a:t>
            </a:r>
            <a:r>
              <a:rPr lang="en-US" altLang="ko-KR" sz="1600" dirty="0" err="1">
                <a:solidFill>
                  <a:schemeClr val="accent1"/>
                </a:solidFill>
              </a:rPr>
              <a:t>data$DRK</a:t>
            </a:r>
            <a:r>
              <a:rPr lang="en-US" altLang="ko-KR" sz="1600" dirty="0">
                <a:solidFill>
                  <a:schemeClr val="accent1"/>
                </a:solidFill>
              </a:rPr>
              <a:t>)</a:t>
            </a:r>
            <a:r>
              <a:rPr lang="ko-KR" altLang="en-US" sz="1600" dirty="0">
                <a:solidFill>
                  <a:schemeClr val="accent1"/>
                </a:solidFill>
              </a:rPr>
              <a:t>    </a:t>
            </a:r>
            <a:r>
              <a:rPr lang="en-US" altLang="ko-KR" sz="1600" dirty="0">
                <a:solidFill>
                  <a:schemeClr val="accent3">
                    <a:lumMod val="75000"/>
                  </a:schemeClr>
                </a:solidFill>
              </a:rPr>
              <a:t>## </a:t>
            </a:r>
            <a:r>
              <a:rPr lang="ko-KR" altLang="en-US" sz="1600" dirty="0">
                <a:solidFill>
                  <a:schemeClr val="accent3">
                    <a:lumMod val="75000"/>
                  </a:schemeClr>
                </a:solidFill>
              </a:rPr>
              <a:t>동질성 검정</a:t>
            </a:r>
            <a:endParaRPr lang="en-US" altLang="ko-KR" sz="1600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en-US" altLang="ko-KR" sz="1600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en-US" altLang="ko-KR" sz="1600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en-US" altLang="ko-KR" sz="1600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en-US" altLang="ko-KR" sz="1600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en-US" altLang="ko-KR" sz="1600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en-US" altLang="ko-KR" sz="1600" b="1" i="0" dirty="0">
              <a:solidFill>
                <a:srgbClr val="000000"/>
              </a:solidFill>
              <a:effectLst/>
              <a:latin typeface="inherit"/>
            </a:endParaRPr>
          </a:p>
          <a:p>
            <a:r>
              <a:rPr lang="en-US" altLang="ko-KR" sz="1600" b="1" i="0" dirty="0">
                <a:solidFill>
                  <a:srgbClr val="000000"/>
                </a:solidFill>
                <a:effectLst/>
                <a:latin typeface="inherit"/>
              </a:rPr>
              <a:t>p-value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Helvetica Neue"/>
              </a:rPr>
              <a:t>가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Helvetica Neue"/>
              </a:rPr>
              <a:t>0.05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Helvetica Neue"/>
              </a:rPr>
              <a:t>보다 작으므로 </a:t>
            </a:r>
            <a:r>
              <a:rPr lang="ko-KR" altLang="en-US" sz="1600" b="0" i="0" dirty="0" err="1">
                <a:solidFill>
                  <a:srgbClr val="000000"/>
                </a:solidFill>
                <a:effectLst/>
                <a:latin typeface="Helvetica Neue"/>
              </a:rPr>
              <a:t>귀무가설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Helvetica Neue"/>
              </a:rPr>
              <a:t> 기각</a:t>
            </a:r>
            <a:endParaRPr lang="en-US" altLang="ko-KR" sz="1600" dirty="0">
              <a:solidFill>
                <a:srgbClr val="000000"/>
              </a:solidFill>
              <a:latin typeface="Helvetica Neue"/>
            </a:endParaRPr>
          </a:p>
          <a:p>
            <a:r>
              <a:rPr lang="en-US" altLang="ko-KR" sz="1600" b="0" i="0" dirty="0">
                <a:solidFill>
                  <a:srgbClr val="000000"/>
                </a:solidFill>
                <a:effectLst/>
                <a:latin typeface="Helvetica Neue"/>
              </a:rPr>
              <a:t>=&gt;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Helvetica Neue"/>
              </a:rPr>
              <a:t>대립가설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Helvetica Neue"/>
              </a:rPr>
              <a:t>(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Helvetica Neue"/>
              </a:rPr>
              <a:t>성별에 따라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Helvetica Neue"/>
              </a:rPr>
              <a:t>1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Helvetica Neue"/>
              </a:rPr>
              <a:t>주일간 음주일수의 차이가 있다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Helvetica Neue"/>
              </a:rPr>
              <a:t>)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Helvetica Neue"/>
              </a:rPr>
              <a:t>채택</a:t>
            </a:r>
            <a:endParaRPr lang="en-US" altLang="ko-KR" sz="1600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845AC1B-91E4-2B85-C1DF-B95AAF75E7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6063" y="1525215"/>
            <a:ext cx="3096000" cy="335322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BF02007-23E4-EFFD-5E57-BD75557D5E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9838" y="4002014"/>
            <a:ext cx="4324954" cy="87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441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err="1" smtClean="0">
            <a:latin typeface="+mn-ea"/>
            <a:ea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73303</TotalTime>
  <Words>1125</Words>
  <Application>Microsoft Office PowerPoint</Application>
  <PresentationFormat>사용자 지정</PresentationFormat>
  <Paragraphs>133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9" baseType="lpstr">
      <vt:lpstr>Helvetica Neue</vt:lpstr>
      <vt:lpstr>inherit</vt:lpstr>
      <vt:lpstr>가는각진제목체</vt:lpstr>
      <vt:lpstr>굴림</vt:lpstr>
      <vt:lpstr>맑은 고딕</vt:lpstr>
      <vt:lpstr>Arial</vt:lpstr>
      <vt:lpstr>Tahoma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삼성카드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삼성카드</dc:creator>
  <cp:lastModifiedBy>조민석</cp:lastModifiedBy>
  <cp:revision>2003</cp:revision>
  <cp:lastPrinted>2018-04-02T12:08:19Z</cp:lastPrinted>
  <dcterms:created xsi:type="dcterms:W3CDTF">2003-12-03T02:10:03Z</dcterms:created>
  <dcterms:modified xsi:type="dcterms:W3CDTF">2023-02-05T10:20:13Z</dcterms:modified>
</cp:coreProperties>
</file>