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38"/>
  </p:notesMasterIdLst>
  <p:handoutMasterIdLst>
    <p:handoutMasterId r:id="rId39"/>
  </p:handoutMasterIdLst>
  <p:sldIdLst>
    <p:sldId id="510" r:id="rId3"/>
    <p:sldId id="480" r:id="rId4"/>
    <p:sldId id="493" r:id="rId5"/>
    <p:sldId id="511" r:id="rId6"/>
    <p:sldId id="512" r:id="rId7"/>
    <p:sldId id="543" r:id="rId8"/>
    <p:sldId id="496" r:id="rId9"/>
    <p:sldId id="515" r:id="rId10"/>
    <p:sldId id="516" r:id="rId11"/>
    <p:sldId id="517" r:id="rId12"/>
    <p:sldId id="533" r:id="rId13"/>
    <p:sldId id="538" r:id="rId14"/>
    <p:sldId id="547" r:id="rId15"/>
    <p:sldId id="536" r:id="rId16"/>
    <p:sldId id="548" r:id="rId17"/>
    <p:sldId id="520" r:id="rId18"/>
    <p:sldId id="539" r:id="rId19"/>
    <p:sldId id="546" r:id="rId20"/>
    <p:sldId id="498" r:id="rId21"/>
    <p:sldId id="521" r:id="rId22"/>
    <p:sldId id="522" r:id="rId23"/>
    <p:sldId id="555" r:id="rId24"/>
    <p:sldId id="550" r:id="rId25"/>
    <p:sldId id="549" r:id="rId26"/>
    <p:sldId id="542" r:id="rId27"/>
    <p:sldId id="552" r:id="rId28"/>
    <p:sldId id="545" r:id="rId29"/>
    <p:sldId id="525" r:id="rId30"/>
    <p:sldId id="526" r:id="rId31"/>
    <p:sldId id="553" r:id="rId32"/>
    <p:sldId id="554" r:id="rId33"/>
    <p:sldId id="527" r:id="rId34"/>
    <p:sldId id="499" r:id="rId35"/>
    <p:sldId id="528" r:id="rId36"/>
    <p:sldId id="481" r:id="rId37"/>
  </p:sldIdLst>
  <p:sldSz cx="13681075" cy="10080625"/>
  <p:notesSz cx="6802438" cy="9934575"/>
  <p:defaultTextStyle>
    <a:defPPr>
      <a:defRPr lang="ko-KR"/>
    </a:defPPr>
    <a:lvl1pPr marL="0" algn="l" defTabSz="135764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8820" algn="l" defTabSz="135764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7640" algn="l" defTabSz="135764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6459" algn="l" defTabSz="135764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5277" algn="l" defTabSz="135764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4098" algn="l" defTabSz="135764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2918" algn="l" defTabSz="135764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1738" algn="l" defTabSz="135764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0556" algn="l" defTabSz="135764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들어가기" id="{377D922B-C8C7-465F-B12B-FC234F11D63A}">
          <p14:sldIdLst>
            <p14:sldId id="510"/>
            <p14:sldId id="480"/>
          </p14:sldIdLst>
        </p14:section>
        <p14:section name="분석 배경" id="{27003635-B041-4CCE-B232-ED87B4DF0378}">
          <p14:sldIdLst>
            <p14:sldId id="493"/>
            <p14:sldId id="511"/>
            <p14:sldId id="512"/>
            <p14:sldId id="543"/>
          </p14:sldIdLst>
        </p14:section>
        <p14:section name="데이터 정의" id="{773E37E2-F15F-40FB-8751-910D04DED26F}">
          <p14:sldIdLst>
            <p14:sldId id="496"/>
            <p14:sldId id="515"/>
            <p14:sldId id="516"/>
            <p14:sldId id="517"/>
            <p14:sldId id="533"/>
            <p14:sldId id="538"/>
            <p14:sldId id="547"/>
            <p14:sldId id="536"/>
            <p14:sldId id="548"/>
            <p14:sldId id="520"/>
            <p14:sldId id="539"/>
            <p14:sldId id="546"/>
          </p14:sldIdLst>
        </p14:section>
        <p14:section name="주요 분석" id="{1E105BFA-C1A2-49F1-B7BA-EFFA577B969C}">
          <p14:sldIdLst>
            <p14:sldId id="498"/>
            <p14:sldId id="521"/>
            <p14:sldId id="522"/>
            <p14:sldId id="555"/>
            <p14:sldId id="550"/>
            <p14:sldId id="549"/>
            <p14:sldId id="542"/>
            <p14:sldId id="552"/>
            <p14:sldId id="545"/>
            <p14:sldId id="525"/>
            <p14:sldId id="526"/>
            <p14:sldId id="553"/>
            <p14:sldId id="554"/>
            <p14:sldId id="527"/>
          </p14:sldIdLst>
        </p14:section>
        <p14:section name="Key findings" id="{FE2EE6D6-A622-47DE-A125-801F74BFC9BF}">
          <p14:sldIdLst>
            <p14:sldId id="499"/>
            <p14:sldId id="52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56CBF5"/>
    <a:srgbClr val="FF020E"/>
    <a:srgbClr val="0000FF"/>
    <a:srgbClr val="FFFFFF"/>
    <a:srgbClr val="265365"/>
    <a:srgbClr val="537786"/>
    <a:srgbClr val="A58B35"/>
    <a:srgbClr val="B09B52"/>
    <a:srgbClr val="9D7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64" autoAdjust="0"/>
    <p:restoredTop sz="95103" autoAdjust="0"/>
  </p:normalViewPr>
  <p:slideViewPr>
    <p:cSldViewPr>
      <p:cViewPr varScale="1">
        <p:scale>
          <a:sx n="58" d="100"/>
          <a:sy n="58" d="100"/>
        </p:scale>
        <p:origin x="1718" y="82"/>
      </p:cViewPr>
      <p:guideLst>
        <p:guide orient="horz"/>
        <p:guide pos="2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인영" userId="58c6c09cc07280b2" providerId="LiveId" clId="{254A9344-16DC-45D8-ADCE-CDEB880FBB34}"/>
    <pc:docChg chg="modSld">
      <pc:chgData name="인영" userId="58c6c09cc07280b2" providerId="LiveId" clId="{254A9344-16DC-45D8-ADCE-CDEB880FBB34}" dt="2021-03-17T07:49:22.224" v="10" actId="20577"/>
      <pc:docMkLst>
        <pc:docMk/>
      </pc:docMkLst>
      <pc:sldChg chg="modSp mod">
        <pc:chgData name="인영" userId="58c6c09cc07280b2" providerId="LiveId" clId="{254A9344-16DC-45D8-ADCE-CDEB880FBB34}" dt="2021-03-17T07:49:09.946" v="8" actId="20577"/>
        <pc:sldMkLst>
          <pc:docMk/>
          <pc:sldMk cId="2427696236" sldId="520"/>
        </pc:sldMkLst>
        <pc:spChg chg="mod">
          <ac:chgData name="인영" userId="58c6c09cc07280b2" providerId="LiveId" clId="{254A9344-16DC-45D8-ADCE-CDEB880FBB34}" dt="2021-03-17T07:49:09.946" v="8" actId="20577"/>
          <ac:spMkLst>
            <pc:docMk/>
            <pc:sldMk cId="2427696236" sldId="520"/>
            <ac:spMk id="51" creationId="{2B1654E8-5684-4CE1-8175-940DDFE73FA9}"/>
          </ac:spMkLst>
        </pc:spChg>
      </pc:sldChg>
      <pc:sldChg chg="modSp mod">
        <pc:chgData name="인영" userId="58c6c09cc07280b2" providerId="LiveId" clId="{254A9344-16DC-45D8-ADCE-CDEB880FBB34}" dt="2021-03-17T07:49:17.953" v="9" actId="20577"/>
        <pc:sldMkLst>
          <pc:docMk/>
          <pc:sldMk cId="3545033748" sldId="539"/>
        </pc:sldMkLst>
        <pc:spChg chg="mod">
          <ac:chgData name="인영" userId="58c6c09cc07280b2" providerId="LiveId" clId="{254A9344-16DC-45D8-ADCE-CDEB880FBB34}" dt="2021-03-17T07:49:17.953" v="9" actId="20577"/>
          <ac:spMkLst>
            <pc:docMk/>
            <pc:sldMk cId="3545033748" sldId="539"/>
            <ac:spMk id="51" creationId="{2B1654E8-5684-4CE1-8175-940DDFE73FA9}"/>
          </ac:spMkLst>
        </pc:spChg>
      </pc:sldChg>
      <pc:sldChg chg="modSp mod">
        <pc:chgData name="인영" userId="58c6c09cc07280b2" providerId="LiveId" clId="{254A9344-16DC-45D8-ADCE-CDEB880FBB34}" dt="2021-03-17T07:49:22.224" v="10" actId="20577"/>
        <pc:sldMkLst>
          <pc:docMk/>
          <pc:sldMk cId="3286117628" sldId="546"/>
        </pc:sldMkLst>
        <pc:spChg chg="mod">
          <ac:chgData name="인영" userId="58c6c09cc07280b2" providerId="LiveId" clId="{254A9344-16DC-45D8-ADCE-CDEB880FBB34}" dt="2021-03-17T07:49:22.224" v="10" actId="20577"/>
          <ac:spMkLst>
            <pc:docMk/>
            <pc:sldMk cId="3286117628" sldId="546"/>
            <ac:spMk id="51" creationId="{2B1654E8-5684-4CE1-8175-940DDFE73FA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818389697016609E-2"/>
          <c:y val="0.16405978256203488"/>
          <c:w val="0.80525184543527806"/>
          <c:h val="0.74850071387947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E5794B"/>
              </a:solidFill>
            </c:spPr>
            <c:extLst>
              <c:ext xmlns:c16="http://schemas.microsoft.com/office/drawing/2014/chart" uri="{C3380CC4-5D6E-409C-BE32-E72D297353CC}">
                <c16:uniqueId val="{00000001-0C87-426B-A055-020F234FB56B}"/>
              </c:ext>
            </c:extLst>
          </c:dPt>
          <c:dPt>
            <c:idx val="1"/>
            <c:bubble3D val="0"/>
            <c:spPr>
              <a:solidFill>
                <a:srgbClr val="6CC5E5"/>
              </a:solidFill>
            </c:spPr>
            <c:extLst>
              <c:ext xmlns:c16="http://schemas.microsoft.com/office/drawing/2014/chart" uri="{C3380CC4-5D6E-409C-BE32-E72D297353CC}">
                <c16:uniqueId val="{00000003-0C87-426B-A055-020F234FB56B}"/>
              </c:ext>
            </c:extLst>
          </c:dPt>
          <c:dPt>
            <c:idx val="2"/>
            <c:bubble3D val="0"/>
            <c:spPr>
              <a:solidFill>
                <a:srgbClr val="83A343"/>
              </a:solidFill>
            </c:spPr>
            <c:extLst>
              <c:ext xmlns:c16="http://schemas.microsoft.com/office/drawing/2014/chart" uri="{C3380CC4-5D6E-409C-BE32-E72D297353CC}">
                <c16:uniqueId val="{00000005-0C87-426B-A055-020F234FB56B}"/>
              </c:ext>
            </c:extLst>
          </c:dPt>
          <c:dPt>
            <c:idx val="3"/>
            <c:bubble3D val="0"/>
            <c:spPr>
              <a:solidFill>
                <a:srgbClr val="A3A4A6"/>
              </a:solidFill>
            </c:spPr>
            <c:extLst>
              <c:ext xmlns:c16="http://schemas.microsoft.com/office/drawing/2014/chart" uri="{C3380CC4-5D6E-409C-BE32-E72D297353CC}">
                <c16:uniqueId val="{00000007-0C87-426B-A055-020F234FB56B}"/>
              </c:ext>
            </c:extLst>
          </c:dPt>
          <c:dLbls>
            <c:dLbl>
              <c:idx val="2"/>
              <c:layout>
                <c:manualLayout>
                  <c:x val="3.353885344128442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87-426B-A055-020F234FB5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AFE098E-7656-4A78-8A66-097A1DE60F99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C87-426B-A055-020F234FB5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0.26500000000000001</c:v>
                </c:pt>
                <c:pt idx="1">
                  <c:v>0.51700000000000002</c:v>
                </c:pt>
                <c:pt idx="2">
                  <c:v>5.8000000000000003E-2</c:v>
                </c:pt>
                <c:pt idx="3">
                  <c:v>0.16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다음</c:v>
                      </c:pt>
                      <c:pt idx="1">
                        <c:v>네이버</c:v>
                      </c:pt>
                      <c:pt idx="2">
                        <c:v>sns </c:v>
                      </c:pt>
                      <c:pt idx="3">
                        <c:v>지역신문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0C87-426B-A055-020F234FB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1"/>
        <c:holeSize val="6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800"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57403272390366"/>
          <c:y val="0.11962132155895233"/>
          <c:w val="0.76085191965103149"/>
          <c:h val="0.76075774431228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ECFCE"/>
            </a:solidFill>
            <a:ln>
              <a:noFill/>
            </a:ln>
          </c:spPr>
          <c:dPt>
            <c:idx val="0"/>
            <c:bubble3D val="0"/>
            <c:spPr>
              <a:solidFill>
                <a:srgbClr val="42C7F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782E-43BB-90E0-5D185348072D}"/>
              </c:ext>
            </c:extLst>
          </c:dPt>
          <c:dPt>
            <c:idx val="1"/>
            <c:bubble3D val="0"/>
            <c:spPr>
              <a:solidFill>
                <a:srgbClr val="BFBFB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782E-43BB-90E0-5D185348072D}"/>
              </c:ext>
            </c:extLst>
          </c:dPt>
          <c:dPt>
            <c:idx val="2"/>
            <c:bubble3D val="0"/>
            <c:spPr>
              <a:solidFill>
                <a:srgbClr val="EB6F6F"/>
              </a:solidFill>
            </c:spPr>
            <c:extLst>
              <c:ext xmlns:c16="http://schemas.microsoft.com/office/drawing/2014/chart" uri="{C3380CC4-5D6E-409C-BE32-E72D297353CC}">
                <c16:uniqueId val="{00000005-782E-43BB-90E0-5D18534807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latin typeface="+mj-ea"/>
                    <a:ea typeface="+mj-ea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긍정</c:v>
                </c:pt>
                <c:pt idx="1">
                  <c:v>중립</c:v>
                </c:pt>
                <c:pt idx="2">
                  <c:v>부정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0.35299999999999998</c:v>
                </c:pt>
                <c:pt idx="1">
                  <c:v>0.32900000000000001</c:v>
                </c:pt>
                <c:pt idx="2">
                  <c:v>0.318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2E-43BB-90E0-5D1853480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spPr>
    <a:ln w="9525">
      <a:noFill/>
    </a:ln>
  </c:spPr>
  <c:txPr>
    <a:bodyPr rot="0" vert="horz" wrap="none" lIns="0" tIns="0" rIns="0" bIns="0" anchor="ctr" anchorCtr="1"/>
    <a:lstStyle/>
    <a:p>
      <a:pPr algn="l">
        <a:defRPr sz="1800"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57403272390366"/>
          <c:y val="0.11962132155895233"/>
          <c:w val="0.76085191965103149"/>
          <c:h val="0.76075774431228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ECFCE"/>
            </a:solidFill>
            <a:ln>
              <a:noFill/>
            </a:ln>
          </c:spPr>
          <c:dPt>
            <c:idx val="0"/>
            <c:bubble3D val="0"/>
            <c:spPr>
              <a:solidFill>
                <a:srgbClr val="42C7F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A93-4AF2-9F60-73853A3D2640}"/>
              </c:ext>
            </c:extLst>
          </c:dPt>
          <c:dPt>
            <c:idx val="1"/>
            <c:bubble3D val="0"/>
            <c:spPr>
              <a:solidFill>
                <a:srgbClr val="BFBFB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FA93-4AF2-9F60-73853A3D2640}"/>
              </c:ext>
            </c:extLst>
          </c:dPt>
          <c:dPt>
            <c:idx val="2"/>
            <c:bubble3D val="0"/>
            <c:spPr>
              <a:solidFill>
                <a:srgbClr val="EB6F6F"/>
              </a:solidFill>
            </c:spPr>
            <c:extLst>
              <c:ext xmlns:c16="http://schemas.microsoft.com/office/drawing/2014/chart" uri="{C3380CC4-5D6E-409C-BE32-E72D297353CC}">
                <c16:uniqueId val="{00000005-FA93-4AF2-9F60-73853A3D26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latin typeface="+mj-ea"/>
                    <a:ea typeface="+mj-ea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긍정</c:v>
                </c:pt>
                <c:pt idx="1">
                  <c:v>중립</c:v>
                </c:pt>
                <c:pt idx="2">
                  <c:v>부정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0.66800000000000004</c:v>
                </c:pt>
                <c:pt idx="1">
                  <c:v>0.23200000000000001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93-4AF2-9F60-73853A3D2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spPr>
    <a:ln w="9525">
      <a:noFill/>
    </a:ln>
  </c:spPr>
  <c:txPr>
    <a:bodyPr rot="0" vert="horz" wrap="none" lIns="0" tIns="0" rIns="0" bIns="0" anchor="ctr" anchorCtr="1"/>
    <a:lstStyle/>
    <a:p>
      <a:pPr algn="l">
        <a:defRPr sz="1800"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57403272390366"/>
          <c:y val="0.11962132155895233"/>
          <c:w val="0.76085191965103149"/>
          <c:h val="0.76075774431228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ECFCE"/>
            </a:solidFill>
            <a:ln>
              <a:noFill/>
            </a:ln>
          </c:spPr>
          <c:dPt>
            <c:idx val="0"/>
            <c:bubble3D val="0"/>
            <c:spPr>
              <a:solidFill>
                <a:srgbClr val="42C7F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056-447B-B3C4-1DE7BF819232}"/>
              </c:ext>
            </c:extLst>
          </c:dPt>
          <c:dPt>
            <c:idx val="1"/>
            <c:bubble3D val="0"/>
            <c:spPr>
              <a:solidFill>
                <a:srgbClr val="BFBFB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0056-447B-B3C4-1DE7BF819232}"/>
              </c:ext>
            </c:extLst>
          </c:dPt>
          <c:dPt>
            <c:idx val="2"/>
            <c:bubble3D val="0"/>
            <c:spPr>
              <a:solidFill>
                <a:srgbClr val="EB6F6F"/>
              </a:solidFill>
            </c:spPr>
            <c:extLst>
              <c:ext xmlns:c16="http://schemas.microsoft.com/office/drawing/2014/chart" uri="{C3380CC4-5D6E-409C-BE32-E72D297353CC}">
                <c16:uniqueId val="{00000005-0056-447B-B3C4-1DE7BF8192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latin typeface="+mj-ea"/>
                    <a:ea typeface="+mj-ea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긍정</c:v>
                </c:pt>
                <c:pt idx="1">
                  <c:v>중립</c:v>
                </c:pt>
                <c:pt idx="2">
                  <c:v>부정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0.60699999999999998</c:v>
                </c:pt>
                <c:pt idx="1">
                  <c:v>0.22700000000000001</c:v>
                </c:pt>
                <c:pt idx="2">
                  <c:v>0.16600000000000001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56-447B-B3C4-1DE7BF819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spPr>
    <a:ln w="9525">
      <a:noFill/>
    </a:ln>
  </c:spPr>
  <c:txPr>
    <a:bodyPr rot="0" vert="horz" wrap="none" lIns="0" tIns="0" rIns="0" bIns="0" anchor="ctr" anchorCtr="1"/>
    <a:lstStyle/>
    <a:p>
      <a:pPr algn="l">
        <a:defRPr sz="1800"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57403272390366"/>
          <c:y val="0.11962132155895233"/>
          <c:w val="0.76085191965103149"/>
          <c:h val="0.76075774431228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ECFCE"/>
            </a:solidFill>
            <a:ln>
              <a:noFill/>
            </a:ln>
          </c:spPr>
          <c:dPt>
            <c:idx val="0"/>
            <c:bubble3D val="0"/>
            <c:spPr>
              <a:solidFill>
                <a:srgbClr val="42C7F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1A4-4BE4-B6A3-29169DB63E91}"/>
              </c:ext>
            </c:extLst>
          </c:dPt>
          <c:dPt>
            <c:idx val="1"/>
            <c:bubble3D val="0"/>
            <c:spPr>
              <a:solidFill>
                <a:srgbClr val="BFBFB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1A4-4BE4-B6A3-29169DB63E91}"/>
              </c:ext>
            </c:extLst>
          </c:dPt>
          <c:dPt>
            <c:idx val="2"/>
            <c:bubble3D val="0"/>
            <c:spPr>
              <a:solidFill>
                <a:srgbClr val="EB6F6F"/>
              </a:solidFill>
            </c:spPr>
            <c:extLst>
              <c:ext xmlns:c16="http://schemas.microsoft.com/office/drawing/2014/chart" uri="{C3380CC4-5D6E-409C-BE32-E72D297353CC}">
                <c16:uniqueId val="{00000005-E1A4-4BE4-B6A3-29169DB63E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latin typeface="+mj-ea"/>
                    <a:ea typeface="+mj-ea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긍정</c:v>
                </c:pt>
                <c:pt idx="1">
                  <c:v>중립</c:v>
                </c:pt>
                <c:pt idx="2">
                  <c:v>부정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0.51400000000000001</c:v>
                </c:pt>
                <c:pt idx="1">
                  <c:v>0.254</c:v>
                </c:pt>
                <c:pt idx="2">
                  <c:v>0.23200000000000001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A4-4BE4-B6A3-29169DB63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spPr>
    <a:ln w="9525">
      <a:noFill/>
    </a:ln>
  </c:spPr>
  <c:txPr>
    <a:bodyPr rot="0" vert="horz" wrap="none" lIns="0" tIns="0" rIns="0" bIns="0" anchor="ctr" anchorCtr="1"/>
    <a:lstStyle/>
    <a:p>
      <a:pPr algn="l">
        <a:defRPr sz="1800"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57403272390366"/>
          <c:y val="0.11962132155895233"/>
          <c:w val="0.76085191965103149"/>
          <c:h val="0.76075774431228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ECFCE"/>
            </a:solidFill>
            <a:ln>
              <a:noFill/>
            </a:ln>
          </c:spPr>
          <c:dPt>
            <c:idx val="0"/>
            <c:bubble3D val="0"/>
            <c:spPr>
              <a:solidFill>
                <a:srgbClr val="42C7F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21A-43F6-9F4D-1A19E46F1810}"/>
              </c:ext>
            </c:extLst>
          </c:dPt>
          <c:dPt>
            <c:idx val="1"/>
            <c:bubble3D val="0"/>
            <c:spPr>
              <a:solidFill>
                <a:srgbClr val="BFBFB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F21A-43F6-9F4D-1A19E46F1810}"/>
              </c:ext>
            </c:extLst>
          </c:dPt>
          <c:dPt>
            <c:idx val="2"/>
            <c:bubble3D val="0"/>
            <c:spPr>
              <a:solidFill>
                <a:srgbClr val="EB6F6F"/>
              </a:solidFill>
            </c:spPr>
            <c:extLst>
              <c:ext xmlns:c16="http://schemas.microsoft.com/office/drawing/2014/chart" uri="{C3380CC4-5D6E-409C-BE32-E72D297353CC}">
                <c16:uniqueId val="{00000005-F21A-43F6-9F4D-1A19E46F18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latin typeface="+mj-ea"/>
                    <a:ea typeface="+mj-ea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긍정</c:v>
                </c:pt>
                <c:pt idx="1">
                  <c:v>중립</c:v>
                </c:pt>
                <c:pt idx="2">
                  <c:v>부정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0.69199999999999995</c:v>
                </c:pt>
                <c:pt idx="1">
                  <c:v>0.193</c:v>
                </c:pt>
                <c:pt idx="2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1A-43F6-9F4D-1A19E46F1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spPr>
    <a:ln w="9525">
      <a:noFill/>
    </a:ln>
  </c:spPr>
  <c:txPr>
    <a:bodyPr rot="0" vert="horz" wrap="none" lIns="0" tIns="0" rIns="0" bIns="0" anchor="ctr" anchorCtr="1"/>
    <a:lstStyle/>
    <a:p>
      <a:pPr algn="l">
        <a:defRPr sz="1800"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E5794B"/>
              </a:solidFill>
            </c:spPr>
            <c:extLst>
              <c:ext xmlns:c16="http://schemas.microsoft.com/office/drawing/2014/chart" uri="{C3380CC4-5D6E-409C-BE32-E72D297353CC}">
                <c16:uniqueId val="{00000001-9DC4-42FA-956A-FF1AD2B4B28B}"/>
              </c:ext>
            </c:extLst>
          </c:dPt>
          <c:dPt>
            <c:idx val="1"/>
            <c:bubble3D val="0"/>
            <c:spPr>
              <a:solidFill>
                <a:srgbClr val="6CC5E5"/>
              </a:solidFill>
            </c:spPr>
            <c:extLst>
              <c:ext xmlns:c16="http://schemas.microsoft.com/office/drawing/2014/chart" uri="{C3380CC4-5D6E-409C-BE32-E72D297353CC}">
                <c16:uniqueId val="{00000003-9DC4-42FA-956A-FF1AD2B4B28B}"/>
              </c:ext>
            </c:extLst>
          </c:dPt>
          <c:dPt>
            <c:idx val="2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9DC4-42FA-956A-FF1AD2B4B28B}"/>
              </c:ext>
            </c:extLst>
          </c:dPt>
          <c:dPt>
            <c:idx val="3"/>
            <c:bubble3D val="0"/>
            <c:spPr>
              <a:solidFill>
                <a:srgbClr val="A3A4A6"/>
              </a:solidFill>
            </c:spPr>
            <c:extLst>
              <c:ext xmlns:c16="http://schemas.microsoft.com/office/drawing/2014/chart" uri="{C3380CC4-5D6E-409C-BE32-E72D297353CC}">
                <c16:uniqueId val="{00000007-9DC4-42FA-956A-FF1AD2B4B2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0.67600000000000005</c:v>
                </c:pt>
                <c:pt idx="1">
                  <c:v>0.32400000000000001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8-9DC4-42FA-956A-FF1AD2B4B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1"/>
        <c:holeSize val="6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800"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E5794B"/>
              </a:solidFill>
            </c:spPr>
            <c:extLst>
              <c:ext xmlns:c16="http://schemas.microsoft.com/office/drawing/2014/chart" uri="{C3380CC4-5D6E-409C-BE32-E72D297353CC}">
                <c16:uniqueId val="{00000001-A5D9-4E17-94C3-F5D84E43E32C}"/>
              </c:ext>
            </c:extLst>
          </c:dPt>
          <c:dPt>
            <c:idx val="1"/>
            <c:bubble3D val="0"/>
            <c:spPr>
              <a:solidFill>
                <a:srgbClr val="6CC5E5"/>
              </a:solidFill>
            </c:spPr>
            <c:extLst>
              <c:ext xmlns:c16="http://schemas.microsoft.com/office/drawing/2014/chart" uri="{C3380CC4-5D6E-409C-BE32-E72D297353CC}">
                <c16:uniqueId val="{00000003-A5D9-4E17-94C3-F5D84E43E32C}"/>
              </c:ext>
            </c:extLst>
          </c:dPt>
          <c:dPt>
            <c:idx val="2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A5D9-4E17-94C3-F5D84E43E32C}"/>
              </c:ext>
            </c:extLst>
          </c:dPt>
          <c:dPt>
            <c:idx val="3"/>
            <c:bubble3D val="0"/>
            <c:spPr>
              <a:solidFill>
                <a:srgbClr val="A3A4A6"/>
              </a:solidFill>
            </c:spPr>
            <c:extLst>
              <c:ext xmlns:c16="http://schemas.microsoft.com/office/drawing/2014/chart" uri="{C3380CC4-5D6E-409C-BE32-E72D297353CC}">
                <c16:uniqueId val="{00000007-A5D9-4E17-94C3-F5D84E43E3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0.32200000000000001</c:v>
                </c:pt>
                <c:pt idx="1">
                  <c:v>0.67800000000000005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8-A5D9-4E17-94C3-F5D84E43E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1"/>
        <c:holeSize val="6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800"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E5794B"/>
              </a:solidFill>
            </c:spPr>
            <c:extLst>
              <c:ext xmlns:c16="http://schemas.microsoft.com/office/drawing/2014/chart" uri="{C3380CC4-5D6E-409C-BE32-E72D297353CC}">
                <c16:uniqueId val="{00000001-6568-4EAC-9C41-78C318FF5F61}"/>
              </c:ext>
            </c:extLst>
          </c:dPt>
          <c:dPt>
            <c:idx val="1"/>
            <c:bubble3D val="0"/>
            <c:spPr>
              <a:solidFill>
                <a:srgbClr val="6CC5E5"/>
              </a:solidFill>
            </c:spPr>
            <c:extLst>
              <c:ext xmlns:c16="http://schemas.microsoft.com/office/drawing/2014/chart" uri="{C3380CC4-5D6E-409C-BE32-E72D297353CC}">
                <c16:uniqueId val="{00000003-6568-4EAC-9C41-78C318FF5F61}"/>
              </c:ext>
            </c:extLst>
          </c:dPt>
          <c:dPt>
            <c:idx val="2"/>
            <c:bubble3D val="0"/>
            <c:spPr>
              <a:solidFill>
                <a:srgbClr val="83A343"/>
              </a:solidFill>
            </c:spPr>
            <c:extLst>
              <c:ext xmlns:c16="http://schemas.microsoft.com/office/drawing/2014/chart" uri="{C3380CC4-5D6E-409C-BE32-E72D297353CC}">
                <c16:uniqueId val="{00000005-6568-4EAC-9C41-78C318FF5F61}"/>
              </c:ext>
            </c:extLst>
          </c:dPt>
          <c:dPt>
            <c:idx val="3"/>
            <c:bubble3D val="0"/>
            <c:spPr>
              <a:solidFill>
                <a:srgbClr val="A3A4A6"/>
              </a:solidFill>
            </c:spPr>
            <c:extLst>
              <c:ext xmlns:c16="http://schemas.microsoft.com/office/drawing/2014/chart" uri="{C3380CC4-5D6E-409C-BE32-E72D297353CC}">
                <c16:uniqueId val="{00000007-6568-4EAC-9C41-78C318FF5F61}"/>
              </c:ext>
            </c:extLst>
          </c:dPt>
          <c:dLbls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fld id="{4A8A7F12-72F3-4A36-BC21-3110E49A7164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568-4EAC-9C41-78C318FF5F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0.48499999999999999</c:v>
                </c:pt>
                <c:pt idx="1">
                  <c:v>0.51</c:v>
                </c:pt>
                <c:pt idx="2">
                  <c:v>5.0000000000000001E-3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8-6568-4EAC-9C41-78C318FF5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1"/>
        <c:holeSize val="6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800"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E5794B"/>
              </a:solidFill>
            </c:spPr>
            <c:extLst>
              <c:ext xmlns:c16="http://schemas.microsoft.com/office/drawing/2014/chart" uri="{C3380CC4-5D6E-409C-BE32-E72D297353CC}">
                <c16:uniqueId val="{00000001-7B60-4DDE-8A94-6DBCA5C6A46A}"/>
              </c:ext>
            </c:extLst>
          </c:dPt>
          <c:dPt>
            <c:idx val="1"/>
            <c:bubble3D val="0"/>
            <c:spPr>
              <a:solidFill>
                <a:srgbClr val="6CC5E5"/>
              </a:solidFill>
            </c:spPr>
            <c:extLst>
              <c:ext xmlns:c16="http://schemas.microsoft.com/office/drawing/2014/chart" uri="{C3380CC4-5D6E-409C-BE32-E72D297353CC}">
                <c16:uniqueId val="{00000003-7B60-4DDE-8A94-6DBCA5C6A46A}"/>
              </c:ext>
            </c:extLst>
          </c:dPt>
          <c:dPt>
            <c:idx val="2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7B60-4DDE-8A94-6DBCA5C6A46A}"/>
              </c:ext>
            </c:extLst>
          </c:dPt>
          <c:dPt>
            <c:idx val="3"/>
            <c:bubble3D val="0"/>
            <c:spPr>
              <a:solidFill>
                <a:srgbClr val="A3A4A6"/>
              </a:solidFill>
            </c:spPr>
            <c:extLst>
              <c:ext xmlns:c16="http://schemas.microsoft.com/office/drawing/2014/chart" uri="{C3380CC4-5D6E-409C-BE32-E72D297353CC}">
                <c16:uniqueId val="{00000007-7B60-4DDE-8A94-6DBCA5C6A4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0.64500000000000002</c:v>
                </c:pt>
                <c:pt idx="1">
                  <c:v>0.35499999999999998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8-7B60-4DDE-8A94-6DBCA5C6A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1"/>
        <c:holeSize val="6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800"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E5794B"/>
              </a:solidFill>
            </c:spPr>
            <c:extLst>
              <c:ext xmlns:c16="http://schemas.microsoft.com/office/drawing/2014/chart" uri="{C3380CC4-5D6E-409C-BE32-E72D297353CC}">
                <c16:uniqueId val="{00000001-9963-48E6-A767-09836AFB1F44}"/>
              </c:ext>
            </c:extLst>
          </c:dPt>
          <c:dPt>
            <c:idx val="1"/>
            <c:bubble3D val="0"/>
            <c:spPr>
              <a:solidFill>
                <a:srgbClr val="6CC5E5"/>
              </a:solidFill>
            </c:spPr>
            <c:extLst>
              <c:ext xmlns:c16="http://schemas.microsoft.com/office/drawing/2014/chart" uri="{C3380CC4-5D6E-409C-BE32-E72D297353CC}">
                <c16:uniqueId val="{00000003-9963-48E6-A767-09836AFB1F44}"/>
              </c:ext>
            </c:extLst>
          </c:dPt>
          <c:dPt>
            <c:idx val="2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9963-48E6-A767-09836AFB1F44}"/>
              </c:ext>
            </c:extLst>
          </c:dPt>
          <c:dPt>
            <c:idx val="3"/>
            <c:bubble3D val="0"/>
            <c:spPr>
              <a:solidFill>
                <a:srgbClr val="A3A4A6"/>
              </a:solidFill>
            </c:spPr>
            <c:extLst>
              <c:ext xmlns:c16="http://schemas.microsoft.com/office/drawing/2014/chart" uri="{C3380CC4-5D6E-409C-BE32-E72D297353CC}">
                <c16:uniqueId val="{00000007-9963-48E6-A767-09836AFB1F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0.33200000000000002</c:v>
                </c:pt>
                <c:pt idx="1">
                  <c:v>0.66800000000000004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8-9963-48E6-A767-09836AFB1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1"/>
        <c:holeSize val="6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800"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E5794B"/>
              </a:solidFill>
            </c:spPr>
            <c:extLst>
              <c:ext xmlns:c16="http://schemas.microsoft.com/office/drawing/2014/chart" uri="{C3380CC4-5D6E-409C-BE32-E72D297353CC}">
                <c16:uniqueId val="{00000001-89CA-4507-82A8-45C810E754E7}"/>
              </c:ext>
            </c:extLst>
          </c:dPt>
          <c:dPt>
            <c:idx val="1"/>
            <c:bubble3D val="0"/>
            <c:spPr>
              <a:solidFill>
                <a:srgbClr val="6CC5E5"/>
              </a:solidFill>
            </c:spPr>
            <c:extLst>
              <c:ext xmlns:c16="http://schemas.microsoft.com/office/drawing/2014/chart" uri="{C3380CC4-5D6E-409C-BE32-E72D297353CC}">
                <c16:uniqueId val="{00000003-89CA-4507-82A8-45C810E754E7}"/>
              </c:ext>
            </c:extLst>
          </c:dPt>
          <c:dPt>
            <c:idx val="2"/>
            <c:bubble3D val="0"/>
            <c:spPr>
              <a:solidFill>
                <a:srgbClr val="83A343"/>
              </a:solidFill>
            </c:spPr>
            <c:extLst>
              <c:ext xmlns:c16="http://schemas.microsoft.com/office/drawing/2014/chart" uri="{C3380CC4-5D6E-409C-BE32-E72D297353CC}">
                <c16:uniqueId val="{00000005-89CA-4507-82A8-45C810E754E7}"/>
              </c:ext>
            </c:extLst>
          </c:dPt>
          <c:dPt>
            <c:idx val="3"/>
            <c:bubble3D val="0"/>
            <c:spPr>
              <a:solidFill>
                <a:srgbClr val="A3A4A6"/>
              </a:solidFill>
            </c:spPr>
            <c:extLst>
              <c:ext xmlns:c16="http://schemas.microsoft.com/office/drawing/2014/chart" uri="{C3380CC4-5D6E-409C-BE32-E72D297353CC}">
                <c16:uniqueId val="{00000007-89CA-4507-82A8-45C810E754E7}"/>
              </c:ext>
            </c:extLst>
          </c:dPt>
          <c:dLbls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fld id="{4A8A7F12-72F3-4A36-BC21-3110E49A7164}" type="VALUE">
                      <a:rPr lang="en-US" altLang="ko-KR" smtClean="0"/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9CA-4507-82A8-45C810E754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0.495</c:v>
                </c:pt>
                <c:pt idx="1">
                  <c:v>0.501</c:v>
                </c:pt>
                <c:pt idx="2">
                  <c:v>4.0000000000000001E-3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8-89CA-4507-82A8-45C810E75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1"/>
        <c:holeSize val="6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800"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818389697016609E-2"/>
          <c:y val="0.16405978256203488"/>
          <c:w val="0.80525184543527806"/>
          <c:h val="0.74850071387947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E5794B"/>
              </a:solidFill>
            </c:spPr>
            <c:extLst>
              <c:ext xmlns:c16="http://schemas.microsoft.com/office/drawing/2014/chart" uri="{C3380CC4-5D6E-409C-BE32-E72D297353CC}">
                <c16:uniqueId val="{00000001-0588-45DE-9234-4C7B70695A2E}"/>
              </c:ext>
            </c:extLst>
          </c:dPt>
          <c:dPt>
            <c:idx val="1"/>
            <c:bubble3D val="0"/>
            <c:spPr>
              <a:solidFill>
                <a:srgbClr val="6CC5E5"/>
              </a:solidFill>
            </c:spPr>
            <c:extLst>
              <c:ext xmlns:c16="http://schemas.microsoft.com/office/drawing/2014/chart" uri="{C3380CC4-5D6E-409C-BE32-E72D297353CC}">
                <c16:uniqueId val="{00000003-0588-45DE-9234-4C7B70695A2E}"/>
              </c:ext>
            </c:extLst>
          </c:dPt>
          <c:dPt>
            <c:idx val="2"/>
            <c:bubble3D val="0"/>
            <c:spPr>
              <a:solidFill>
                <a:srgbClr val="83A343"/>
              </a:solidFill>
            </c:spPr>
            <c:extLst>
              <c:ext xmlns:c16="http://schemas.microsoft.com/office/drawing/2014/chart" uri="{C3380CC4-5D6E-409C-BE32-E72D297353CC}">
                <c16:uniqueId val="{00000005-0588-45DE-9234-4C7B70695A2E}"/>
              </c:ext>
            </c:extLst>
          </c:dPt>
          <c:dPt>
            <c:idx val="3"/>
            <c:bubble3D val="0"/>
            <c:spPr>
              <a:solidFill>
                <a:srgbClr val="A3A4A6"/>
              </a:solidFill>
            </c:spPr>
            <c:extLst>
              <c:ext xmlns:c16="http://schemas.microsoft.com/office/drawing/2014/chart" uri="{C3380CC4-5D6E-409C-BE32-E72D297353CC}">
                <c16:uniqueId val="{00000007-0588-45DE-9234-4C7B70695A2E}"/>
              </c:ext>
            </c:extLst>
          </c:dPt>
          <c:dLbls>
            <c:dLbl>
              <c:idx val="2"/>
              <c:layout>
                <c:manualLayout>
                  <c:x val="3.353885344128442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88-45DE-9234-4C7B70695A2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AFE098E-7656-4A78-8A66-097A1DE60F99}" type="VALUE">
                      <a:rPr lang="en-US" altLang="ko-KR" smtClean="0"/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588-45DE-9234-4C7B70695A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0.224</c:v>
                </c:pt>
                <c:pt idx="1">
                  <c:v>0.52500000000000002</c:v>
                </c:pt>
                <c:pt idx="2">
                  <c:v>6.6000000000000003E-2</c:v>
                </c:pt>
                <c:pt idx="3">
                  <c:v>0.185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다음</c:v>
                      </c:pt>
                      <c:pt idx="1">
                        <c:v>네이버</c:v>
                      </c:pt>
                      <c:pt idx="2">
                        <c:v>sns </c:v>
                      </c:pt>
                      <c:pt idx="3">
                        <c:v>지역신문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0588-45DE-9234-4C7B70695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1"/>
        <c:holeSize val="6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800"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57403272390366"/>
          <c:y val="0.11962132155895233"/>
          <c:w val="0.76085191965103149"/>
          <c:h val="0.76075774431228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ECFCE"/>
            </a:solidFill>
            <a:ln>
              <a:noFill/>
            </a:ln>
          </c:spPr>
          <c:dPt>
            <c:idx val="0"/>
            <c:bubble3D val="0"/>
            <c:spPr>
              <a:solidFill>
                <a:srgbClr val="42C7F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A11-4ADC-B1F8-0CC475517F91}"/>
              </c:ext>
            </c:extLst>
          </c:dPt>
          <c:dPt>
            <c:idx val="1"/>
            <c:bubble3D val="0"/>
            <c:spPr>
              <a:solidFill>
                <a:srgbClr val="BFBFB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A11-4ADC-B1F8-0CC475517F91}"/>
              </c:ext>
            </c:extLst>
          </c:dPt>
          <c:dPt>
            <c:idx val="2"/>
            <c:bubble3D val="0"/>
            <c:spPr>
              <a:solidFill>
                <a:srgbClr val="EB6F6F"/>
              </a:solidFill>
            </c:spPr>
            <c:extLst>
              <c:ext xmlns:c16="http://schemas.microsoft.com/office/drawing/2014/chart" uri="{C3380CC4-5D6E-409C-BE32-E72D297353CC}">
                <c16:uniqueId val="{00000005-4A11-4ADC-B1F8-0CC475517F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 b="0">
                    <a:latin typeface="+mj-ea"/>
                    <a:ea typeface="+mj-ea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긍정</c:v>
                </c:pt>
                <c:pt idx="1">
                  <c:v>중립</c:v>
                </c:pt>
                <c:pt idx="2">
                  <c:v>부정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0.54900000000000004</c:v>
                </c:pt>
                <c:pt idx="1">
                  <c:v>0.253</c:v>
                </c:pt>
                <c:pt idx="2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11-4ADC-B1F8-0CC475517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1"/>
    <c:dispBlanksAs val="gap"/>
    <c:showDLblsOverMax val="1"/>
  </c:chart>
  <c:spPr>
    <a:ln w="9525">
      <a:noFill/>
    </a:ln>
  </c:spPr>
  <c:txPr>
    <a:bodyPr rot="0" vert="horz" wrap="none" lIns="0" tIns="0" rIns="0" bIns="0" anchor="ctr" anchorCtr="1"/>
    <a:lstStyle/>
    <a:p>
      <a:pPr algn="l">
        <a:defRPr sz="800" b="1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BAEF2-5CA2-4061-9D5B-B9D0E053D9FE}" type="doc">
      <dgm:prSet loTypeId="urn:microsoft.com/office/officeart/2005/8/layout/v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951324A-0257-4FEE-A0AF-4EC5D2AC9481}">
      <dgm:prSet custT="1"/>
      <dgm:spPr/>
      <dgm:t>
        <a:bodyPr/>
        <a:lstStyle/>
        <a:p>
          <a:pPr rtl="0" latinLnBrk="1"/>
          <a:r>
            <a:rPr lang="ko-KR" altLang="en-US" sz="1600" dirty="0">
              <a:latin typeface="+mj-ea"/>
              <a:ea typeface="+mj-ea"/>
            </a:rPr>
            <a:t>데이터 수집 범위</a:t>
          </a:r>
        </a:p>
      </dgm:t>
    </dgm:pt>
    <dgm:pt modelId="{F84F8873-C613-430C-9310-9A3244641E56}" type="parTrans" cxnId="{7F145AD8-04C8-48E4-B91C-9A6BA6E51E7F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31D5CC17-7FF7-47C2-B39A-531BD385FE1E}" type="sibTrans" cxnId="{7F145AD8-04C8-48E4-B91C-9A6BA6E51E7F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92244CCB-402D-42EB-91D4-1905539FD2A9}">
      <dgm:prSet custT="1"/>
      <dgm:spPr/>
      <dgm:t>
        <a:bodyPr/>
        <a:lstStyle/>
        <a:p>
          <a:pPr rtl="0" latinLnBrk="1"/>
          <a:r>
            <a:rPr lang="ko-KR" altLang="en-US" sz="1600" dirty="0">
              <a:latin typeface="+mj-ea"/>
              <a:ea typeface="+mj-ea"/>
            </a:rPr>
            <a:t>데이터 수집 채널</a:t>
          </a:r>
        </a:p>
      </dgm:t>
    </dgm:pt>
    <dgm:pt modelId="{1A5AB5AE-EFE8-4985-A694-21FFAA8FBA7B}" type="parTrans" cxnId="{F0BA545A-6D90-434C-B4A0-74F500FE566A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056E267D-295A-4473-BF1E-03CC943DFCCD}" type="sibTrans" cxnId="{F0BA545A-6D90-434C-B4A0-74F500FE566A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D870630D-B8DE-44AD-AF2C-7373875538C6}">
      <dgm:prSet custT="1"/>
      <dgm:spPr/>
      <dgm:t>
        <a:bodyPr anchor="ctr"/>
        <a:lstStyle/>
        <a:p>
          <a:pPr algn="l" rtl="0" latinLnBrk="1">
            <a:lnSpc>
              <a:spcPct val="150000"/>
            </a:lnSpc>
          </a:pPr>
          <a:r>
            <a:rPr lang="en-US" sz="1400" dirty="0">
              <a:latin typeface="+mj-ea"/>
              <a:ea typeface="+mj-ea"/>
            </a:rPr>
            <a:t>2018.01.01</a:t>
          </a:r>
          <a:r>
            <a:rPr lang="ko-KR" sz="1400" dirty="0">
              <a:latin typeface="+mj-ea"/>
              <a:ea typeface="+mj-ea"/>
            </a:rPr>
            <a:t> </a:t>
          </a:r>
          <a:r>
            <a:rPr lang="en-US" sz="1400" dirty="0">
              <a:latin typeface="+mj-ea"/>
              <a:ea typeface="+mj-ea"/>
            </a:rPr>
            <a:t>~</a:t>
          </a:r>
          <a:r>
            <a:rPr lang="ko-KR" sz="1400" dirty="0">
              <a:latin typeface="+mj-ea"/>
              <a:ea typeface="+mj-ea"/>
            </a:rPr>
            <a:t> </a:t>
          </a:r>
          <a:r>
            <a:rPr lang="en-US" sz="1400" dirty="0">
              <a:latin typeface="+mj-ea"/>
              <a:ea typeface="+mj-ea"/>
            </a:rPr>
            <a:t>2020.12.31 (</a:t>
          </a:r>
          <a:r>
            <a:rPr lang="ko-KR" altLang="en-US" sz="1400" dirty="0">
              <a:latin typeface="+mj-ea"/>
              <a:ea typeface="+mj-ea"/>
            </a:rPr>
            <a:t>가장 최근 </a:t>
          </a:r>
          <a:r>
            <a:rPr lang="en-US" altLang="ko-KR" sz="1400" dirty="0">
              <a:latin typeface="+mj-ea"/>
              <a:ea typeface="+mj-ea"/>
            </a:rPr>
            <a:t>3</a:t>
          </a:r>
          <a:r>
            <a:rPr lang="ko-KR" altLang="en-US" sz="1400" dirty="0">
              <a:latin typeface="+mj-ea"/>
              <a:ea typeface="+mj-ea"/>
            </a:rPr>
            <a:t>개년간</a:t>
          </a:r>
          <a:r>
            <a:rPr lang="en-US" sz="1400" dirty="0">
              <a:latin typeface="+mj-ea"/>
              <a:ea typeface="+mj-ea"/>
            </a:rPr>
            <a:t>)</a:t>
          </a:r>
          <a:endParaRPr lang="ko-KR" altLang="en-US" sz="1400" dirty="0">
            <a:latin typeface="+mj-ea"/>
            <a:ea typeface="+mj-ea"/>
          </a:endParaRPr>
        </a:p>
      </dgm:t>
    </dgm:pt>
    <dgm:pt modelId="{39780197-2BB2-4E08-A2C5-E552742AE692}" type="parTrans" cxnId="{FCF2F233-6CBB-4F73-B30F-8CA03E02E1B4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706B51E9-C3DE-4AC5-B282-06198B6CDA07}" type="sibTrans" cxnId="{FCF2F233-6CBB-4F73-B30F-8CA03E02E1B4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E030B416-CE39-4B3E-8E9E-5A741815B53C}">
      <dgm:prSet custT="1"/>
      <dgm:spPr/>
      <dgm:t>
        <a:bodyPr anchor="ctr"/>
        <a:lstStyle/>
        <a:p>
          <a:pPr algn="l" latinLnBrk="1">
            <a:lnSpc>
              <a:spcPct val="100000"/>
            </a:lnSpc>
          </a:pPr>
          <a:r>
            <a:rPr lang="ko-KR" altLang="en-US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네이버</a:t>
          </a:r>
          <a:r>
            <a:rPr lang="en-US" altLang="ko-KR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(</a:t>
          </a:r>
          <a:r>
            <a:rPr lang="ko-KR" altLang="en-US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블로그</a:t>
          </a:r>
          <a:r>
            <a:rPr lang="en-US" altLang="ko-KR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, </a:t>
          </a:r>
          <a:r>
            <a:rPr lang="ko-KR" altLang="en-US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카페</a:t>
          </a:r>
          <a:r>
            <a:rPr lang="en-US" altLang="ko-KR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, </a:t>
          </a:r>
          <a:r>
            <a:rPr lang="ko-KR" altLang="en-US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뉴스</a:t>
          </a:r>
          <a:r>
            <a:rPr lang="en-US" altLang="ko-KR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) / </a:t>
          </a:r>
          <a:r>
            <a:rPr lang="ko-KR" altLang="en-US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다음</a:t>
          </a:r>
          <a:r>
            <a:rPr lang="en-US" altLang="ko-KR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(</a:t>
          </a:r>
          <a:r>
            <a:rPr lang="ko-KR" altLang="en-US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블로그</a:t>
          </a:r>
          <a:r>
            <a:rPr lang="en-US" altLang="ko-KR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, </a:t>
          </a:r>
          <a:r>
            <a:rPr lang="ko-KR" altLang="en-US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카페</a:t>
          </a:r>
          <a:r>
            <a:rPr lang="en-US" altLang="ko-KR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)</a:t>
          </a:r>
          <a:endParaRPr lang="ko-KR" altLang="en-US" sz="1200" dirty="0">
            <a:latin typeface="+mj-ea"/>
            <a:ea typeface="+mj-ea"/>
            <a:cs typeface="함초롬바탕" panose="02030604000101010101" pitchFamily="18" charset="-127"/>
          </a:endParaRPr>
        </a:p>
      </dgm:t>
    </dgm:pt>
    <dgm:pt modelId="{F987F5F1-F888-4D6C-B304-D9A7F6D1B9C6}" type="parTrans" cxnId="{81FA21E4-1960-4FE0-9C5C-9BCA80B88781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A5D62DBE-D4E4-4CD5-8AD1-B181D3573F85}" type="sibTrans" cxnId="{81FA21E4-1960-4FE0-9C5C-9BCA80B88781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16207D91-611A-4BFA-BAE8-86151D0E069F}">
      <dgm:prSet custT="1"/>
      <dgm:spPr/>
      <dgm:t>
        <a:bodyPr/>
        <a:lstStyle/>
        <a:p>
          <a:pPr rtl="0" latinLnBrk="1"/>
          <a:r>
            <a:rPr lang="ko-KR" sz="1600" dirty="0">
              <a:latin typeface="+mj-ea"/>
              <a:ea typeface="+mj-ea"/>
            </a:rPr>
            <a:t>수집 데이터</a:t>
          </a:r>
          <a:r>
            <a:rPr lang="en-US" sz="1600" dirty="0">
              <a:latin typeface="+mj-ea"/>
              <a:ea typeface="+mj-ea"/>
            </a:rPr>
            <a:t> </a:t>
          </a:r>
          <a:endParaRPr lang="ko-KR" sz="1600" dirty="0">
            <a:latin typeface="+mj-ea"/>
            <a:ea typeface="+mj-ea"/>
          </a:endParaRPr>
        </a:p>
      </dgm:t>
    </dgm:pt>
    <dgm:pt modelId="{DA8F96BD-AB2B-4477-A7D7-0EF697BA9C54}" type="sibTrans" cxnId="{FAB71C08-803E-4388-98EB-3B12A56D23F4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E8281CCA-8BC4-4817-A706-D3017F186F1F}" type="parTrans" cxnId="{FAB71C08-803E-4388-98EB-3B12A56D23F4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FEFDBA8C-228D-4787-B60A-89D90B1BC3EA}">
      <dgm:prSet custT="1"/>
      <dgm:spPr/>
      <dgm:t>
        <a:bodyPr/>
        <a:lstStyle/>
        <a:p>
          <a:pPr rtl="0" latinLnBrk="1"/>
          <a:r>
            <a:rPr lang="ko-KR" altLang="en-US" sz="1600" dirty="0">
              <a:latin typeface="+mj-ea"/>
              <a:ea typeface="+mj-ea"/>
            </a:rPr>
            <a:t>수집 기술 </a:t>
          </a:r>
        </a:p>
      </dgm:t>
    </dgm:pt>
    <dgm:pt modelId="{1F054470-15FD-496C-9ED3-0B318E58FBF6}" type="parTrans" cxnId="{23A4FA49-BB81-4462-ADA9-F2A1BD7DD7F8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8928C2E8-8402-4098-A6F3-4E721E3D9167}" type="sibTrans" cxnId="{23A4FA49-BB81-4462-ADA9-F2A1BD7DD7F8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136BFAE7-E32D-4946-99CC-86C008F3093D}">
      <dgm:prSet custT="1"/>
      <dgm:spPr/>
      <dgm:t>
        <a:bodyPr anchor="ctr"/>
        <a:lstStyle/>
        <a:p>
          <a:pPr algn="l" rtl="0" latinLnBrk="1">
            <a:lnSpc>
              <a:spcPct val="100000"/>
            </a:lnSpc>
          </a:pPr>
          <a:r>
            <a:rPr lang="ko-KR" altLang="en-US" sz="1400" dirty="0" err="1">
              <a:solidFill>
                <a:schemeClr val="tx1"/>
              </a:solidFill>
              <a:latin typeface="+mj-ea"/>
              <a:ea typeface="+mj-ea"/>
            </a:rPr>
            <a:t>셀레니움을</a:t>
          </a: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 이용한 </a:t>
          </a:r>
          <a:r>
            <a:rPr lang="ko-KR" altLang="en-US" sz="1400" dirty="0" err="1">
              <a:solidFill>
                <a:schemeClr val="tx1"/>
              </a:solidFill>
              <a:latin typeface="+mj-ea"/>
              <a:ea typeface="+mj-ea"/>
            </a:rPr>
            <a:t>크롤링</a:t>
          </a:r>
          <a:endParaRPr lang="ko-KR" altLang="en-US" sz="1400" dirty="0">
            <a:latin typeface="+mj-ea"/>
            <a:ea typeface="+mj-ea"/>
          </a:endParaRPr>
        </a:p>
      </dgm:t>
    </dgm:pt>
    <dgm:pt modelId="{3B3528EA-F0BF-4DF7-AE46-FC6CEE79282E}" type="parTrans" cxnId="{03921AEE-C4F2-440B-870B-E7D695D50E90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E47FC98B-E829-4110-84A3-E177FD3BC650}" type="sibTrans" cxnId="{03921AEE-C4F2-440B-870B-E7D695D50E90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4EEBA7CE-6E27-4ED9-B411-A2CAEA486EE7}">
      <dgm:prSet custT="1"/>
      <dgm:spPr/>
      <dgm:t>
        <a:bodyPr/>
        <a:lstStyle/>
        <a:p>
          <a:pPr rtl="0" latinLnBrk="1"/>
          <a:r>
            <a:rPr lang="ko-KR" altLang="en-US" sz="1600" dirty="0">
              <a:latin typeface="+mj-ea"/>
              <a:ea typeface="+mj-ea"/>
            </a:rPr>
            <a:t>데이터 저장 형태</a:t>
          </a:r>
        </a:p>
      </dgm:t>
    </dgm:pt>
    <dgm:pt modelId="{219D89C4-1DD1-4F0A-B8ED-528FD8469297}" type="parTrans" cxnId="{DEACE06C-0150-423A-BA1E-C8EF573F8952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2C4FB2C6-7D71-45C6-A869-2C2DEC9FB684}" type="sibTrans" cxnId="{DEACE06C-0150-423A-BA1E-C8EF573F8952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47E2F8E0-BCF7-45AF-97C8-41FFE4693807}">
      <dgm:prSet custT="1"/>
      <dgm:spPr/>
      <dgm:t>
        <a:bodyPr anchor="ctr"/>
        <a:lstStyle/>
        <a:p>
          <a:pPr algn="l" rtl="0" latinLnBrk="1">
            <a:lnSpc>
              <a:spcPct val="100000"/>
            </a:lnSpc>
          </a:pP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엑셀 파일로 저장</a:t>
          </a:r>
          <a:r>
            <a:rPr lang="en-US" altLang="ko-KR" sz="1400" dirty="0">
              <a:solidFill>
                <a:schemeClr val="tx1"/>
              </a:solidFill>
              <a:latin typeface="+mj-ea"/>
              <a:ea typeface="+mj-ea"/>
            </a:rPr>
            <a:t>(excel)</a:t>
          </a:r>
          <a:endParaRPr lang="ko-KR" altLang="en-US" sz="1400" dirty="0">
            <a:latin typeface="+mj-ea"/>
            <a:ea typeface="+mj-ea"/>
          </a:endParaRPr>
        </a:p>
      </dgm:t>
    </dgm:pt>
    <dgm:pt modelId="{32578CC7-ACCD-486B-9654-BFD106210418}" type="parTrans" cxnId="{52418B70-FB0D-449A-8F74-56140488C67F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DDAE9E2F-1D2B-4936-93D6-F905F7060529}" type="sibTrans" cxnId="{52418B70-FB0D-449A-8F74-56140488C67F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96275AE1-A41B-4698-9134-8C249B7251C1}">
      <dgm:prSet custT="1"/>
      <dgm:spPr/>
      <dgm:t>
        <a:bodyPr anchor="ctr"/>
        <a:lstStyle/>
        <a:p>
          <a:pPr algn="l" rtl="0" latinLnBrk="1">
            <a:lnSpc>
              <a:spcPts val="1680"/>
            </a:lnSpc>
          </a:pP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인구문제</a:t>
          </a:r>
          <a:r>
            <a:rPr lang="en-US" altLang="ko-KR" sz="14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인구이동</a:t>
          </a:r>
          <a:r>
            <a:rPr lang="en-US" altLang="ko-KR" sz="14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지역경제</a:t>
          </a:r>
          <a:r>
            <a:rPr lang="en-US" altLang="ko-KR" sz="14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인구유출</a:t>
          </a:r>
          <a:r>
            <a:rPr lang="en-US" altLang="ko-KR" sz="14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저출산</a:t>
          </a:r>
          <a:r>
            <a:rPr lang="en-US" altLang="ko-KR" sz="14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고령화</a:t>
          </a:r>
          <a:r>
            <a:rPr lang="en-US" altLang="ko-KR" sz="14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이사</a:t>
          </a:r>
          <a:r>
            <a:rPr lang="en-US" altLang="ko-KR" sz="14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일자리</a:t>
          </a:r>
          <a:r>
            <a:rPr lang="en-US" altLang="ko-KR" sz="14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집값 </a:t>
          </a:r>
          <a:r>
            <a:rPr lang="en-US" altLang="ko-KR" sz="1400" dirty="0">
              <a:solidFill>
                <a:schemeClr val="tx1"/>
              </a:solidFill>
              <a:latin typeface="+mj-ea"/>
              <a:ea typeface="+mj-ea"/>
            </a:rPr>
            <a:t>9</a:t>
          </a: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가지 키워드가 </a:t>
          </a:r>
          <a:br>
            <a:rPr lang="en-US" altLang="ko-KR" sz="1400" dirty="0">
              <a:solidFill>
                <a:schemeClr val="tx1"/>
              </a:solidFill>
              <a:latin typeface="+mj-ea"/>
              <a:ea typeface="+mj-ea"/>
            </a:rPr>
          </a:b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포함된 </a:t>
          </a:r>
          <a:r>
            <a:rPr lang="ko-KR" sz="1400" dirty="0">
              <a:solidFill>
                <a:schemeClr val="tx1"/>
              </a:solidFill>
              <a:latin typeface="+mj-ea"/>
              <a:ea typeface="+mj-ea"/>
            </a:rPr>
            <a:t>데이터</a:t>
          </a:r>
          <a:r>
            <a:rPr lang="en-US" altLang="ko-KR" sz="1400" dirty="0">
              <a:solidFill>
                <a:schemeClr val="tx1"/>
              </a:solidFill>
              <a:latin typeface="+mj-ea"/>
              <a:ea typeface="+mj-ea"/>
            </a:rPr>
            <a:t> (</a:t>
          </a:r>
          <a:r>
            <a:rPr lang="ko-KR" altLang="en-US" sz="1400" dirty="0">
              <a:solidFill>
                <a:schemeClr val="tx1"/>
              </a:solidFill>
              <a:latin typeface="+mj-ea"/>
              <a:ea typeface="+mj-ea"/>
            </a:rPr>
            <a:t>비정형 데이터</a:t>
          </a:r>
          <a:r>
            <a:rPr lang="en-US" altLang="ko-KR" sz="1400" dirty="0">
              <a:solidFill>
                <a:schemeClr val="tx1"/>
              </a:solidFill>
              <a:latin typeface="+mj-ea"/>
              <a:ea typeface="+mj-ea"/>
            </a:rPr>
            <a:t>)</a:t>
          </a:r>
          <a:r>
            <a:rPr lang="ko-KR" altLang="en-US" sz="1400" baseline="0" dirty="0">
              <a:latin typeface="+mj-ea"/>
              <a:ea typeface="+mj-ea"/>
            </a:rPr>
            <a:t> </a:t>
          </a:r>
        </a:p>
      </dgm:t>
    </dgm:pt>
    <dgm:pt modelId="{D2CC3D0F-77A7-45F0-B5BF-88A20157887A}" type="sibTrans" cxnId="{B44DB32B-BF84-4DF2-8C08-5A4F7B189828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0992D9C1-6038-43FC-A5E0-831B20E9118C}" type="parTrans" cxnId="{B44DB32B-BF84-4DF2-8C08-5A4F7B189828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07DA4CBB-EF8D-4134-8DB6-B46DE3F2F992}">
      <dgm:prSet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ko-KR" altLang="en-US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페이스북 </a:t>
          </a:r>
          <a:r>
            <a:rPr lang="en-US" altLang="ko-KR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/ </a:t>
          </a:r>
          <a:r>
            <a:rPr lang="ko-KR" altLang="en-US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트위터</a:t>
          </a:r>
          <a:r>
            <a:rPr lang="en-US" altLang="ko-KR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 / </a:t>
          </a:r>
          <a:r>
            <a:rPr lang="ko-KR" altLang="en-US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지역신문</a:t>
          </a:r>
          <a:r>
            <a:rPr lang="en-US" altLang="ko-KR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(</a:t>
          </a:r>
          <a:r>
            <a:rPr lang="ko-KR" altLang="en-US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대전일보</a:t>
          </a:r>
          <a:r>
            <a:rPr lang="en-US" altLang="ko-KR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, </a:t>
          </a:r>
          <a:r>
            <a:rPr lang="ko-KR" altLang="en-US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대전시티저널</a:t>
          </a:r>
          <a:r>
            <a:rPr lang="en-US" altLang="ko-KR" sz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)</a:t>
          </a:r>
          <a:endParaRPr lang="ko-KR" altLang="en-US" sz="1200" dirty="0">
            <a:solidFill>
              <a:schemeClr val="tx1"/>
            </a:solidFill>
            <a:latin typeface="+mj-ea"/>
            <a:ea typeface="+mj-ea"/>
            <a:cs typeface="함초롬바탕" panose="02030604000101010101" pitchFamily="18" charset="-127"/>
          </a:endParaRPr>
        </a:p>
      </dgm:t>
    </dgm:pt>
    <dgm:pt modelId="{3BDB1A4B-4F3D-44DB-A21A-6FF7D3DF90C6}" type="parTrans" cxnId="{F81E30F0-6260-40DA-AD1A-30CB0258C82A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D6211415-C58D-4442-9C94-574A1E1DF84F}" type="sibTrans" cxnId="{F81E30F0-6260-40DA-AD1A-30CB0258C82A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DFFDC94E-FEDB-41E0-9F2B-BBB139C7F18B}" type="pres">
      <dgm:prSet presAssocID="{83FBAEF2-5CA2-4061-9D5B-B9D0E053D9FE}" presName="Name0" presStyleCnt="0">
        <dgm:presLayoutVars>
          <dgm:dir/>
          <dgm:animLvl val="lvl"/>
          <dgm:resizeHandles/>
        </dgm:presLayoutVars>
      </dgm:prSet>
      <dgm:spPr/>
    </dgm:pt>
    <dgm:pt modelId="{C64F2114-838B-4E70-A009-6BA02847D0F8}" type="pres">
      <dgm:prSet presAssocID="{16207D91-611A-4BFA-BAE8-86151D0E069F}" presName="linNode" presStyleCnt="0"/>
      <dgm:spPr/>
    </dgm:pt>
    <dgm:pt modelId="{717578D1-A7D0-4F43-9B3B-08604D783F59}" type="pres">
      <dgm:prSet presAssocID="{16207D91-611A-4BFA-BAE8-86151D0E069F}" presName="parentShp" presStyleLbl="node1" presStyleIdx="0" presStyleCnt="5" custScaleX="88997">
        <dgm:presLayoutVars>
          <dgm:bulletEnabled val="1"/>
        </dgm:presLayoutVars>
      </dgm:prSet>
      <dgm:spPr/>
    </dgm:pt>
    <dgm:pt modelId="{A1B250D9-008D-47E1-A0F5-B017F02B0C59}" type="pres">
      <dgm:prSet presAssocID="{16207D91-611A-4BFA-BAE8-86151D0E069F}" presName="childShp" presStyleLbl="bgAccFollowNode1" presStyleIdx="0" presStyleCnt="5" custScaleX="128633">
        <dgm:presLayoutVars>
          <dgm:bulletEnabled val="1"/>
        </dgm:presLayoutVars>
      </dgm:prSet>
      <dgm:spPr/>
    </dgm:pt>
    <dgm:pt modelId="{0B1B8A1C-590E-4A99-8027-1BEFF1FA02CA}" type="pres">
      <dgm:prSet presAssocID="{DA8F96BD-AB2B-4477-A7D7-0EF697BA9C54}" presName="spacing" presStyleCnt="0"/>
      <dgm:spPr/>
    </dgm:pt>
    <dgm:pt modelId="{8E663B92-C1F2-4F56-A1B7-3446AB487962}" type="pres">
      <dgm:prSet presAssocID="{FEFDBA8C-228D-4787-B60A-89D90B1BC3EA}" presName="linNode" presStyleCnt="0"/>
      <dgm:spPr/>
    </dgm:pt>
    <dgm:pt modelId="{FFA99770-E41D-41CE-872B-6078D9918332}" type="pres">
      <dgm:prSet presAssocID="{FEFDBA8C-228D-4787-B60A-89D90B1BC3EA}" presName="parentShp" presStyleLbl="node1" presStyleIdx="1" presStyleCnt="5" custScaleX="79336" custLinFactNeighborX="0">
        <dgm:presLayoutVars>
          <dgm:bulletEnabled val="1"/>
        </dgm:presLayoutVars>
      </dgm:prSet>
      <dgm:spPr/>
    </dgm:pt>
    <dgm:pt modelId="{F88C2155-3BFD-46FD-B089-9194ACDB44A9}" type="pres">
      <dgm:prSet presAssocID="{FEFDBA8C-228D-4787-B60A-89D90B1BC3EA}" presName="childShp" presStyleLbl="bgAccFollowNode1" presStyleIdx="1" presStyleCnt="5" custScaleX="113776" custLinFactNeighborY="-3192">
        <dgm:presLayoutVars>
          <dgm:bulletEnabled val="1"/>
        </dgm:presLayoutVars>
      </dgm:prSet>
      <dgm:spPr/>
    </dgm:pt>
    <dgm:pt modelId="{84D9160F-AFBB-4162-AC41-A449D434110C}" type="pres">
      <dgm:prSet presAssocID="{8928C2E8-8402-4098-A6F3-4E721E3D9167}" presName="spacing" presStyleCnt="0"/>
      <dgm:spPr/>
    </dgm:pt>
    <dgm:pt modelId="{088316E9-21B4-4850-8489-C246D81CB441}" type="pres">
      <dgm:prSet presAssocID="{3951324A-0257-4FEE-A0AF-4EC5D2AC9481}" presName="linNode" presStyleCnt="0"/>
      <dgm:spPr/>
    </dgm:pt>
    <dgm:pt modelId="{ED48F15C-BE16-4EA7-A3BF-710EE3AC7362}" type="pres">
      <dgm:prSet presAssocID="{3951324A-0257-4FEE-A0AF-4EC5D2AC9481}" presName="parentShp" presStyleLbl="node1" presStyleIdx="2" presStyleCnt="5" custScaleX="79336">
        <dgm:presLayoutVars>
          <dgm:bulletEnabled val="1"/>
        </dgm:presLayoutVars>
      </dgm:prSet>
      <dgm:spPr/>
    </dgm:pt>
    <dgm:pt modelId="{F1B7E78A-63EB-40D6-801D-D43CC4399DB2}" type="pres">
      <dgm:prSet presAssocID="{3951324A-0257-4FEE-A0AF-4EC5D2AC9481}" presName="childShp" presStyleLbl="bgAccFollowNode1" presStyleIdx="2" presStyleCnt="5" custScaleX="113776" custLinFactNeighborY="-3192">
        <dgm:presLayoutVars>
          <dgm:bulletEnabled val="1"/>
        </dgm:presLayoutVars>
      </dgm:prSet>
      <dgm:spPr/>
    </dgm:pt>
    <dgm:pt modelId="{D97A098D-1064-4A43-A7FF-456EBF5A1017}" type="pres">
      <dgm:prSet presAssocID="{31D5CC17-7FF7-47C2-B39A-531BD385FE1E}" presName="spacing" presStyleCnt="0"/>
      <dgm:spPr/>
    </dgm:pt>
    <dgm:pt modelId="{37F9B809-42FB-4276-AC7D-7B3C20FFC8FF}" type="pres">
      <dgm:prSet presAssocID="{92244CCB-402D-42EB-91D4-1905539FD2A9}" presName="linNode" presStyleCnt="0"/>
      <dgm:spPr/>
    </dgm:pt>
    <dgm:pt modelId="{A6519245-433C-4F28-AFF4-D51C3BBAD34F}" type="pres">
      <dgm:prSet presAssocID="{92244CCB-402D-42EB-91D4-1905539FD2A9}" presName="parentShp" presStyleLbl="node1" presStyleIdx="3" presStyleCnt="5" custScaleX="79336">
        <dgm:presLayoutVars>
          <dgm:bulletEnabled val="1"/>
        </dgm:presLayoutVars>
      </dgm:prSet>
      <dgm:spPr/>
    </dgm:pt>
    <dgm:pt modelId="{2D7AC087-0257-4E0B-85CE-F9057CF085EE}" type="pres">
      <dgm:prSet presAssocID="{92244CCB-402D-42EB-91D4-1905539FD2A9}" presName="childShp" presStyleLbl="bgAccFollowNode1" presStyleIdx="3" presStyleCnt="5" custScaleX="113776">
        <dgm:presLayoutVars>
          <dgm:bulletEnabled val="1"/>
        </dgm:presLayoutVars>
      </dgm:prSet>
      <dgm:spPr/>
    </dgm:pt>
    <dgm:pt modelId="{60E9A4F2-C04C-4FAE-9381-01EABBA19635}" type="pres">
      <dgm:prSet presAssocID="{056E267D-295A-4473-BF1E-03CC943DFCCD}" presName="spacing" presStyleCnt="0"/>
      <dgm:spPr/>
    </dgm:pt>
    <dgm:pt modelId="{7522201A-D937-458A-B54B-6A4278FA4830}" type="pres">
      <dgm:prSet presAssocID="{4EEBA7CE-6E27-4ED9-B411-A2CAEA486EE7}" presName="linNode" presStyleCnt="0"/>
      <dgm:spPr/>
    </dgm:pt>
    <dgm:pt modelId="{2E0F5460-3940-4E94-BD1D-30010FF0E824}" type="pres">
      <dgm:prSet presAssocID="{4EEBA7CE-6E27-4ED9-B411-A2CAEA486EE7}" presName="parentShp" presStyleLbl="node1" presStyleIdx="4" presStyleCnt="5" custScaleX="79461" custLinFactNeighborX="0">
        <dgm:presLayoutVars>
          <dgm:bulletEnabled val="1"/>
        </dgm:presLayoutVars>
      </dgm:prSet>
      <dgm:spPr/>
    </dgm:pt>
    <dgm:pt modelId="{A2617C4F-56A9-4F18-AFF1-CCF215F67D66}" type="pres">
      <dgm:prSet presAssocID="{4EEBA7CE-6E27-4ED9-B411-A2CAEA486EE7}" presName="childShp" presStyleLbl="bgAccFollowNode1" presStyleIdx="4" presStyleCnt="5" custScaleX="113776" custLinFactNeighborY="-3192">
        <dgm:presLayoutVars>
          <dgm:bulletEnabled val="1"/>
        </dgm:presLayoutVars>
      </dgm:prSet>
      <dgm:spPr/>
    </dgm:pt>
  </dgm:ptLst>
  <dgm:cxnLst>
    <dgm:cxn modelId="{FAB71C08-803E-4388-98EB-3B12A56D23F4}" srcId="{83FBAEF2-5CA2-4061-9D5B-B9D0E053D9FE}" destId="{16207D91-611A-4BFA-BAE8-86151D0E069F}" srcOrd="0" destOrd="0" parTransId="{E8281CCA-8BC4-4817-A706-D3017F186F1F}" sibTransId="{DA8F96BD-AB2B-4477-A7D7-0EF697BA9C54}"/>
    <dgm:cxn modelId="{44B7D914-1448-4AA6-B60D-3BE138DFF414}" type="presOf" srcId="{3951324A-0257-4FEE-A0AF-4EC5D2AC9481}" destId="{ED48F15C-BE16-4EA7-A3BF-710EE3AC7362}" srcOrd="0" destOrd="0" presId="urn:microsoft.com/office/officeart/2005/8/layout/vList6"/>
    <dgm:cxn modelId="{19FEE31F-124B-46FF-8C79-F8CC3FF2E973}" type="presOf" srcId="{96275AE1-A41B-4698-9134-8C249B7251C1}" destId="{A1B250D9-008D-47E1-A0F5-B017F02B0C59}" srcOrd="0" destOrd="0" presId="urn:microsoft.com/office/officeart/2005/8/layout/vList6"/>
    <dgm:cxn modelId="{867AA329-9E21-4596-8730-1BE98AACB0C3}" type="presOf" srcId="{4EEBA7CE-6E27-4ED9-B411-A2CAEA486EE7}" destId="{2E0F5460-3940-4E94-BD1D-30010FF0E824}" srcOrd="0" destOrd="0" presId="urn:microsoft.com/office/officeart/2005/8/layout/vList6"/>
    <dgm:cxn modelId="{B44DB32B-BF84-4DF2-8C08-5A4F7B189828}" srcId="{16207D91-611A-4BFA-BAE8-86151D0E069F}" destId="{96275AE1-A41B-4698-9134-8C249B7251C1}" srcOrd="0" destOrd="0" parTransId="{0992D9C1-6038-43FC-A5E0-831B20E9118C}" sibTransId="{D2CC3D0F-77A7-45F0-B5BF-88A20157887A}"/>
    <dgm:cxn modelId="{A1860D2D-66D9-4146-B43D-D79BA3C15E34}" type="presOf" srcId="{47E2F8E0-BCF7-45AF-97C8-41FFE4693807}" destId="{A2617C4F-56A9-4F18-AFF1-CCF215F67D66}" srcOrd="0" destOrd="0" presId="urn:microsoft.com/office/officeart/2005/8/layout/vList6"/>
    <dgm:cxn modelId="{FCF2F233-6CBB-4F73-B30F-8CA03E02E1B4}" srcId="{3951324A-0257-4FEE-A0AF-4EC5D2AC9481}" destId="{D870630D-B8DE-44AD-AF2C-7373875538C6}" srcOrd="0" destOrd="0" parTransId="{39780197-2BB2-4E08-A2C5-E552742AE692}" sibTransId="{706B51E9-C3DE-4AC5-B282-06198B6CDA07}"/>
    <dgm:cxn modelId="{2E9E3D5C-181C-49F0-9FA6-A60198E69791}" type="presOf" srcId="{07DA4CBB-EF8D-4134-8DB6-B46DE3F2F992}" destId="{2D7AC087-0257-4E0B-85CE-F9057CF085EE}" srcOrd="0" destOrd="1" presId="urn:microsoft.com/office/officeart/2005/8/layout/vList6"/>
    <dgm:cxn modelId="{35533565-E841-4FA5-AB26-AF5254CF4D93}" type="presOf" srcId="{136BFAE7-E32D-4946-99CC-86C008F3093D}" destId="{F88C2155-3BFD-46FD-B089-9194ACDB44A9}" srcOrd="0" destOrd="0" presId="urn:microsoft.com/office/officeart/2005/8/layout/vList6"/>
    <dgm:cxn modelId="{23A4FA49-BB81-4462-ADA9-F2A1BD7DD7F8}" srcId="{83FBAEF2-5CA2-4061-9D5B-B9D0E053D9FE}" destId="{FEFDBA8C-228D-4787-B60A-89D90B1BC3EA}" srcOrd="1" destOrd="0" parTransId="{1F054470-15FD-496C-9ED3-0B318E58FBF6}" sibTransId="{8928C2E8-8402-4098-A6F3-4E721E3D9167}"/>
    <dgm:cxn modelId="{DEACE06C-0150-423A-BA1E-C8EF573F8952}" srcId="{83FBAEF2-5CA2-4061-9D5B-B9D0E053D9FE}" destId="{4EEBA7CE-6E27-4ED9-B411-A2CAEA486EE7}" srcOrd="4" destOrd="0" parTransId="{219D89C4-1DD1-4F0A-B8ED-528FD8469297}" sibTransId="{2C4FB2C6-7D71-45C6-A869-2C2DEC9FB684}"/>
    <dgm:cxn modelId="{52418B70-FB0D-449A-8F74-56140488C67F}" srcId="{4EEBA7CE-6E27-4ED9-B411-A2CAEA486EE7}" destId="{47E2F8E0-BCF7-45AF-97C8-41FFE4693807}" srcOrd="0" destOrd="0" parTransId="{32578CC7-ACCD-486B-9654-BFD106210418}" sibTransId="{DDAE9E2F-1D2B-4936-93D6-F905F7060529}"/>
    <dgm:cxn modelId="{F0BA545A-6D90-434C-B4A0-74F500FE566A}" srcId="{83FBAEF2-5CA2-4061-9D5B-B9D0E053D9FE}" destId="{92244CCB-402D-42EB-91D4-1905539FD2A9}" srcOrd="3" destOrd="0" parTransId="{1A5AB5AE-EFE8-4985-A694-21FFAA8FBA7B}" sibTransId="{056E267D-295A-4473-BF1E-03CC943DFCCD}"/>
    <dgm:cxn modelId="{7A722481-2DF8-4D76-AE26-420F411F0B1A}" type="presOf" srcId="{92244CCB-402D-42EB-91D4-1905539FD2A9}" destId="{A6519245-433C-4F28-AFF4-D51C3BBAD34F}" srcOrd="0" destOrd="0" presId="urn:microsoft.com/office/officeart/2005/8/layout/vList6"/>
    <dgm:cxn modelId="{E82CCD82-09CF-4F72-9B3E-6786AF6979DA}" type="presOf" srcId="{16207D91-611A-4BFA-BAE8-86151D0E069F}" destId="{717578D1-A7D0-4F43-9B3B-08604D783F59}" srcOrd="0" destOrd="0" presId="urn:microsoft.com/office/officeart/2005/8/layout/vList6"/>
    <dgm:cxn modelId="{F41C18AA-6DE7-40F6-9E7F-F125CDCF996D}" type="presOf" srcId="{E030B416-CE39-4B3E-8E9E-5A741815B53C}" destId="{2D7AC087-0257-4E0B-85CE-F9057CF085EE}" srcOrd="0" destOrd="0" presId="urn:microsoft.com/office/officeart/2005/8/layout/vList6"/>
    <dgm:cxn modelId="{B8C478AE-6779-4644-9C45-E0F154637240}" type="presOf" srcId="{D870630D-B8DE-44AD-AF2C-7373875538C6}" destId="{F1B7E78A-63EB-40D6-801D-D43CC4399DB2}" srcOrd="0" destOrd="0" presId="urn:microsoft.com/office/officeart/2005/8/layout/vList6"/>
    <dgm:cxn modelId="{5D75AEB4-1042-4086-AA97-0F5F6E3D4B67}" type="presOf" srcId="{83FBAEF2-5CA2-4061-9D5B-B9D0E053D9FE}" destId="{DFFDC94E-FEDB-41E0-9F2B-BBB139C7F18B}" srcOrd="0" destOrd="0" presId="urn:microsoft.com/office/officeart/2005/8/layout/vList6"/>
    <dgm:cxn modelId="{7F145AD8-04C8-48E4-B91C-9A6BA6E51E7F}" srcId="{83FBAEF2-5CA2-4061-9D5B-B9D0E053D9FE}" destId="{3951324A-0257-4FEE-A0AF-4EC5D2AC9481}" srcOrd="2" destOrd="0" parTransId="{F84F8873-C613-430C-9310-9A3244641E56}" sibTransId="{31D5CC17-7FF7-47C2-B39A-531BD385FE1E}"/>
    <dgm:cxn modelId="{5A4103E4-C12B-41E8-B6F3-AFE044779DDD}" type="presOf" srcId="{FEFDBA8C-228D-4787-B60A-89D90B1BC3EA}" destId="{FFA99770-E41D-41CE-872B-6078D9918332}" srcOrd="0" destOrd="0" presId="urn:microsoft.com/office/officeart/2005/8/layout/vList6"/>
    <dgm:cxn modelId="{81FA21E4-1960-4FE0-9C5C-9BCA80B88781}" srcId="{92244CCB-402D-42EB-91D4-1905539FD2A9}" destId="{E030B416-CE39-4B3E-8E9E-5A741815B53C}" srcOrd="0" destOrd="0" parTransId="{F987F5F1-F888-4D6C-B304-D9A7F6D1B9C6}" sibTransId="{A5D62DBE-D4E4-4CD5-8AD1-B181D3573F85}"/>
    <dgm:cxn modelId="{03921AEE-C4F2-440B-870B-E7D695D50E90}" srcId="{FEFDBA8C-228D-4787-B60A-89D90B1BC3EA}" destId="{136BFAE7-E32D-4946-99CC-86C008F3093D}" srcOrd="0" destOrd="0" parTransId="{3B3528EA-F0BF-4DF7-AE46-FC6CEE79282E}" sibTransId="{E47FC98B-E829-4110-84A3-E177FD3BC650}"/>
    <dgm:cxn modelId="{F81E30F0-6260-40DA-AD1A-30CB0258C82A}" srcId="{92244CCB-402D-42EB-91D4-1905539FD2A9}" destId="{07DA4CBB-EF8D-4134-8DB6-B46DE3F2F992}" srcOrd="1" destOrd="0" parTransId="{3BDB1A4B-4F3D-44DB-A21A-6FF7D3DF90C6}" sibTransId="{D6211415-C58D-4442-9C94-574A1E1DF84F}"/>
    <dgm:cxn modelId="{223ADDBA-A9F5-47E4-A945-A600E96609E5}" type="presParOf" srcId="{DFFDC94E-FEDB-41E0-9F2B-BBB139C7F18B}" destId="{C64F2114-838B-4E70-A009-6BA02847D0F8}" srcOrd="0" destOrd="0" presId="urn:microsoft.com/office/officeart/2005/8/layout/vList6"/>
    <dgm:cxn modelId="{F06EDB6D-15A5-4266-BDB6-515A5D4A4756}" type="presParOf" srcId="{C64F2114-838B-4E70-A009-6BA02847D0F8}" destId="{717578D1-A7D0-4F43-9B3B-08604D783F59}" srcOrd="0" destOrd="0" presId="urn:microsoft.com/office/officeart/2005/8/layout/vList6"/>
    <dgm:cxn modelId="{EBED745C-B112-4D8A-AB8E-2E803620503A}" type="presParOf" srcId="{C64F2114-838B-4E70-A009-6BA02847D0F8}" destId="{A1B250D9-008D-47E1-A0F5-B017F02B0C59}" srcOrd="1" destOrd="0" presId="urn:microsoft.com/office/officeart/2005/8/layout/vList6"/>
    <dgm:cxn modelId="{A9C465CC-EED3-4F97-9665-F6657CB6DEB7}" type="presParOf" srcId="{DFFDC94E-FEDB-41E0-9F2B-BBB139C7F18B}" destId="{0B1B8A1C-590E-4A99-8027-1BEFF1FA02CA}" srcOrd="1" destOrd="0" presId="urn:microsoft.com/office/officeart/2005/8/layout/vList6"/>
    <dgm:cxn modelId="{B5D3C45D-9945-4A39-BF1C-4D3E82B26ECB}" type="presParOf" srcId="{DFFDC94E-FEDB-41E0-9F2B-BBB139C7F18B}" destId="{8E663B92-C1F2-4F56-A1B7-3446AB487962}" srcOrd="2" destOrd="0" presId="urn:microsoft.com/office/officeart/2005/8/layout/vList6"/>
    <dgm:cxn modelId="{33627995-90AE-45BA-8000-C3A6BCFE254E}" type="presParOf" srcId="{8E663B92-C1F2-4F56-A1B7-3446AB487962}" destId="{FFA99770-E41D-41CE-872B-6078D9918332}" srcOrd="0" destOrd="0" presId="urn:microsoft.com/office/officeart/2005/8/layout/vList6"/>
    <dgm:cxn modelId="{09DD766D-5207-4124-AE09-11A3BBF9B67F}" type="presParOf" srcId="{8E663B92-C1F2-4F56-A1B7-3446AB487962}" destId="{F88C2155-3BFD-46FD-B089-9194ACDB44A9}" srcOrd="1" destOrd="0" presId="urn:microsoft.com/office/officeart/2005/8/layout/vList6"/>
    <dgm:cxn modelId="{280FE7D2-4BA5-46D6-AA00-BCB980E15ADF}" type="presParOf" srcId="{DFFDC94E-FEDB-41E0-9F2B-BBB139C7F18B}" destId="{84D9160F-AFBB-4162-AC41-A449D434110C}" srcOrd="3" destOrd="0" presId="urn:microsoft.com/office/officeart/2005/8/layout/vList6"/>
    <dgm:cxn modelId="{07E31794-8307-429C-884A-5DC20A28098F}" type="presParOf" srcId="{DFFDC94E-FEDB-41E0-9F2B-BBB139C7F18B}" destId="{088316E9-21B4-4850-8489-C246D81CB441}" srcOrd="4" destOrd="0" presId="urn:microsoft.com/office/officeart/2005/8/layout/vList6"/>
    <dgm:cxn modelId="{FD92B54C-D867-423D-A074-C32E4E474BDC}" type="presParOf" srcId="{088316E9-21B4-4850-8489-C246D81CB441}" destId="{ED48F15C-BE16-4EA7-A3BF-710EE3AC7362}" srcOrd="0" destOrd="0" presId="urn:microsoft.com/office/officeart/2005/8/layout/vList6"/>
    <dgm:cxn modelId="{0B55895E-59BA-4E93-BBE7-537E3A5CAC56}" type="presParOf" srcId="{088316E9-21B4-4850-8489-C246D81CB441}" destId="{F1B7E78A-63EB-40D6-801D-D43CC4399DB2}" srcOrd="1" destOrd="0" presId="urn:microsoft.com/office/officeart/2005/8/layout/vList6"/>
    <dgm:cxn modelId="{80D0FBED-B4E4-41FC-B463-B6FD6AF327F5}" type="presParOf" srcId="{DFFDC94E-FEDB-41E0-9F2B-BBB139C7F18B}" destId="{D97A098D-1064-4A43-A7FF-456EBF5A1017}" srcOrd="5" destOrd="0" presId="urn:microsoft.com/office/officeart/2005/8/layout/vList6"/>
    <dgm:cxn modelId="{9861D71F-D0B9-4F25-89F6-289F1ABCE396}" type="presParOf" srcId="{DFFDC94E-FEDB-41E0-9F2B-BBB139C7F18B}" destId="{37F9B809-42FB-4276-AC7D-7B3C20FFC8FF}" srcOrd="6" destOrd="0" presId="urn:microsoft.com/office/officeart/2005/8/layout/vList6"/>
    <dgm:cxn modelId="{3DF1FCC4-81D7-403F-9545-457B957FCE50}" type="presParOf" srcId="{37F9B809-42FB-4276-AC7D-7B3C20FFC8FF}" destId="{A6519245-433C-4F28-AFF4-D51C3BBAD34F}" srcOrd="0" destOrd="0" presId="urn:microsoft.com/office/officeart/2005/8/layout/vList6"/>
    <dgm:cxn modelId="{809634A7-80BC-4CFF-B720-3C2BA83A4E30}" type="presParOf" srcId="{37F9B809-42FB-4276-AC7D-7B3C20FFC8FF}" destId="{2D7AC087-0257-4E0B-85CE-F9057CF085EE}" srcOrd="1" destOrd="0" presId="urn:microsoft.com/office/officeart/2005/8/layout/vList6"/>
    <dgm:cxn modelId="{8C126D09-242D-46C3-80DA-F9C047E06CA2}" type="presParOf" srcId="{DFFDC94E-FEDB-41E0-9F2B-BBB139C7F18B}" destId="{60E9A4F2-C04C-4FAE-9381-01EABBA19635}" srcOrd="7" destOrd="0" presId="urn:microsoft.com/office/officeart/2005/8/layout/vList6"/>
    <dgm:cxn modelId="{7929B007-02D9-41D7-914A-5E0D710A3B7D}" type="presParOf" srcId="{DFFDC94E-FEDB-41E0-9F2B-BBB139C7F18B}" destId="{7522201A-D937-458A-B54B-6A4278FA4830}" srcOrd="8" destOrd="0" presId="urn:microsoft.com/office/officeart/2005/8/layout/vList6"/>
    <dgm:cxn modelId="{3327D451-6823-47B2-ACFA-EDAF32539075}" type="presParOf" srcId="{7522201A-D937-458A-B54B-6A4278FA4830}" destId="{2E0F5460-3940-4E94-BD1D-30010FF0E824}" srcOrd="0" destOrd="0" presId="urn:microsoft.com/office/officeart/2005/8/layout/vList6"/>
    <dgm:cxn modelId="{205FCF5C-51CE-451F-B7EC-86F159204C92}" type="presParOf" srcId="{7522201A-D937-458A-B54B-6A4278FA4830}" destId="{A2617C4F-56A9-4F18-AFF1-CCF215F67D6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250D9-008D-47E1-A0F5-B017F02B0C59}">
      <dsp:nvSpPr>
        <dsp:cNvPr id="0" name=""/>
        <dsp:cNvSpPr/>
      </dsp:nvSpPr>
      <dsp:spPr>
        <a:xfrm>
          <a:off x="2088108" y="1956"/>
          <a:ext cx="4519427" cy="10595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rtl="0" latinLnBrk="1">
            <a:lnSpc>
              <a:spcPts val="168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인구문제</a:t>
          </a:r>
          <a:r>
            <a:rPr lang="en-US" altLang="ko-KR" sz="1400" kern="12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인구이동</a:t>
          </a:r>
          <a:r>
            <a:rPr lang="en-US" altLang="ko-KR" sz="1400" kern="12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지역경제</a:t>
          </a:r>
          <a:r>
            <a:rPr lang="en-US" altLang="ko-KR" sz="1400" kern="12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인구유출</a:t>
          </a:r>
          <a:r>
            <a:rPr lang="en-US" altLang="ko-KR" sz="1400" kern="12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저출산</a:t>
          </a:r>
          <a:r>
            <a:rPr lang="en-US" altLang="ko-KR" sz="1400" kern="12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고령화</a:t>
          </a:r>
          <a:r>
            <a:rPr lang="en-US" altLang="ko-KR" sz="1400" kern="12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이사</a:t>
          </a:r>
          <a:r>
            <a:rPr lang="en-US" altLang="ko-KR" sz="1400" kern="12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일자리</a:t>
          </a:r>
          <a:r>
            <a:rPr lang="en-US" altLang="ko-KR" sz="1400" kern="1200" dirty="0">
              <a:solidFill>
                <a:schemeClr val="tx1"/>
              </a:solidFill>
              <a:latin typeface="+mj-ea"/>
              <a:ea typeface="+mj-ea"/>
            </a:rPr>
            <a:t>, </a:t>
          </a: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집값 </a:t>
          </a:r>
          <a:r>
            <a:rPr lang="en-US" altLang="ko-KR" sz="1400" kern="1200" dirty="0">
              <a:solidFill>
                <a:schemeClr val="tx1"/>
              </a:solidFill>
              <a:latin typeface="+mj-ea"/>
              <a:ea typeface="+mj-ea"/>
            </a:rPr>
            <a:t>9</a:t>
          </a: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가지 키워드가 </a:t>
          </a:r>
          <a:br>
            <a:rPr lang="en-US" altLang="ko-KR" sz="1400" kern="1200" dirty="0">
              <a:solidFill>
                <a:schemeClr val="tx1"/>
              </a:solidFill>
              <a:latin typeface="+mj-ea"/>
              <a:ea typeface="+mj-ea"/>
            </a:rPr>
          </a:b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포함된 </a:t>
          </a:r>
          <a:r>
            <a:rPr lang="ko-KR" sz="1400" kern="1200" dirty="0">
              <a:solidFill>
                <a:schemeClr val="tx1"/>
              </a:solidFill>
              <a:latin typeface="+mj-ea"/>
              <a:ea typeface="+mj-ea"/>
            </a:rPr>
            <a:t>데이터</a:t>
          </a:r>
          <a:r>
            <a:rPr lang="en-US" altLang="ko-KR" sz="1400" kern="1200" dirty="0">
              <a:solidFill>
                <a:schemeClr val="tx1"/>
              </a:solidFill>
              <a:latin typeface="+mj-ea"/>
              <a:ea typeface="+mj-ea"/>
            </a:rPr>
            <a:t> (</a:t>
          </a: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비정형 데이터</a:t>
          </a:r>
          <a:r>
            <a:rPr lang="en-US" altLang="ko-KR" sz="1400" kern="1200" dirty="0">
              <a:solidFill>
                <a:schemeClr val="tx1"/>
              </a:solidFill>
              <a:latin typeface="+mj-ea"/>
              <a:ea typeface="+mj-ea"/>
            </a:rPr>
            <a:t>)</a:t>
          </a:r>
          <a:r>
            <a:rPr lang="ko-KR" altLang="en-US" sz="1400" kern="1200" baseline="0" dirty="0">
              <a:latin typeface="+mj-ea"/>
              <a:ea typeface="+mj-ea"/>
            </a:rPr>
            <a:t> </a:t>
          </a:r>
        </a:p>
      </dsp:txBody>
      <dsp:txXfrm>
        <a:off x="2088108" y="134400"/>
        <a:ext cx="4122094" cy="794667"/>
      </dsp:txXfrm>
    </dsp:sp>
    <dsp:sp modelId="{717578D1-A7D0-4F43-9B3B-08604D783F59}">
      <dsp:nvSpPr>
        <dsp:cNvPr id="0" name=""/>
        <dsp:cNvSpPr/>
      </dsp:nvSpPr>
      <dsp:spPr>
        <a:xfrm>
          <a:off x="3544" y="1956"/>
          <a:ext cx="2084563" cy="1059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>
              <a:latin typeface="+mj-ea"/>
              <a:ea typeface="+mj-ea"/>
            </a:rPr>
            <a:t>수집 데이터</a:t>
          </a:r>
          <a:r>
            <a:rPr lang="en-US" sz="1600" kern="1200" dirty="0">
              <a:latin typeface="+mj-ea"/>
              <a:ea typeface="+mj-ea"/>
            </a:rPr>
            <a:t> </a:t>
          </a:r>
          <a:endParaRPr lang="ko-KR" sz="1600" kern="1200" dirty="0">
            <a:latin typeface="+mj-ea"/>
            <a:ea typeface="+mj-ea"/>
          </a:endParaRPr>
        </a:p>
      </dsp:txBody>
      <dsp:txXfrm>
        <a:off x="55267" y="53679"/>
        <a:ext cx="1981117" cy="956109"/>
      </dsp:txXfrm>
    </dsp:sp>
    <dsp:sp modelId="{F88C2155-3BFD-46FD-B089-9194ACDB44A9}">
      <dsp:nvSpPr>
        <dsp:cNvPr id="0" name=""/>
        <dsp:cNvSpPr/>
      </dsp:nvSpPr>
      <dsp:spPr>
        <a:xfrm>
          <a:off x="2097986" y="1133647"/>
          <a:ext cx="4513094" cy="10595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rtl="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 err="1">
              <a:solidFill>
                <a:schemeClr val="tx1"/>
              </a:solidFill>
              <a:latin typeface="+mj-ea"/>
              <a:ea typeface="+mj-ea"/>
            </a:rPr>
            <a:t>셀레니움을</a:t>
          </a: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 이용한 </a:t>
          </a:r>
          <a:r>
            <a:rPr lang="ko-KR" altLang="en-US" sz="1400" kern="1200" dirty="0" err="1">
              <a:solidFill>
                <a:schemeClr val="tx1"/>
              </a:solidFill>
              <a:latin typeface="+mj-ea"/>
              <a:ea typeface="+mj-ea"/>
            </a:rPr>
            <a:t>크롤링</a:t>
          </a:r>
          <a:endParaRPr lang="ko-KR" altLang="en-US" sz="1400" kern="1200" dirty="0">
            <a:latin typeface="+mj-ea"/>
            <a:ea typeface="+mj-ea"/>
          </a:endParaRPr>
        </a:p>
      </dsp:txBody>
      <dsp:txXfrm>
        <a:off x="2097986" y="1266091"/>
        <a:ext cx="4115761" cy="794667"/>
      </dsp:txXfrm>
    </dsp:sp>
    <dsp:sp modelId="{FFA99770-E41D-41CE-872B-6078D9918332}">
      <dsp:nvSpPr>
        <dsp:cNvPr id="0" name=""/>
        <dsp:cNvSpPr/>
      </dsp:nvSpPr>
      <dsp:spPr>
        <a:xfrm>
          <a:off x="0" y="1167468"/>
          <a:ext cx="2097986" cy="1059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+mj-ea"/>
              <a:ea typeface="+mj-ea"/>
            </a:rPr>
            <a:t>수집 기술 </a:t>
          </a:r>
        </a:p>
      </dsp:txBody>
      <dsp:txXfrm>
        <a:off x="51723" y="1219191"/>
        <a:ext cx="1994540" cy="956109"/>
      </dsp:txXfrm>
    </dsp:sp>
    <dsp:sp modelId="{F1B7E78A-63EB-40D6-801D-D43CC4399DB2}">
      <dsp:nvSpPr>
        <dsp:cNvPr id="0" name=""/>
        <dsp:cNvSpPr/>
      </dsp:nvSpPr>
      <dsp:spPr>
        <a:xfrm>
          <a:off x="2097986" y="2299159"/>
          <a:ext cx="4513094" cy="10595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rtl="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ea"/>
              <a:ea typeface="+mj-ea"/>
            </a:rPr>
            <a:t>2018.01.01</a:t>
          </a:r>
          <a:r>
            <a:rPr lang="ko-KR" sz="1400" kern="1200" dirty="0">
              <a:latin typeface="+mj-ea"/>
              <a:ea typeface="+mj-ea"/>
            </a:rPr>
            <a:t> </a:t>
          </a:r>
          <a:r>
            <a:rPr lang="en-US" sz="1400" kern="1200" dirty="0">
              <a:latin typeface="+mj-ea"/>
              <a:ea typeface="+mj-ea"/>
            </a:rPr>
            <a:t>~</a:t>
          </a:r>
          <a:r>
            <a:rPr lang="ko-KR" sz="1400" kern="1200" dirty="0">
              <a:latin typeface="+mj-ea"/>
              <a:ea typeface="+mj-ea"/>
            </a:rPr>
            <a:t> </a:t>
          </a:r>
          <a:r>
            <a:rPr lang="en-US" sz="1400" kern="1200" dirty="0">
              <a:latin typeface="+mj-ea"/>
              <a:ea typeface="+mj-ea"/>
            </a:rPr>
            <a:t>2020.12.31 (</a:t>
          </a:r>
          <a:r>
            <a:rPr lang="ko-KR" altLang="en-US" sz="1400" kern="1200" dirty="0">
              <a:latin typeface="+mj-ea"/>
              <a:ea typeface="+mj-ea"/>
            </a:rPr>
            <a:t>가장 최근 </a:t>
          </a:r>
          <a:r>
            <a:rPr lang="en-US" altLang="ko-KR" sz="1400" kern="1200" dirty="0">
              <a:latin typeface="+mj-ea"/>
              <a:ea typeface="+mj-ea"/>
            </a:rPr>
            <a:t>3</a:t>
          </a:r>
          <a:r>
            <a:rPr lang="ko-KR" altLang="en-US" sz="1400" kern="1200" dirty="0">
              <a:latin typeface="+mj-ea"/>
              <a:ea typeface="+mj-ea"/>
            </a:rPr>
            <a:t>개년간</a:t>
          </a:r>
          <a:r>
            <a:rPr lang="en-US" sz="1400" kern="1200" dirty="0">
              <a:latin typeface="+mj-ea"/>
              <a:ea typeface="+mj-ea"/>
            </a:rPr>
            <a:t>)</a:t>
          </a:r>
          <a:endParaRPr lang="ko-KR" altLang="en-US" sz="1400" kern="1200" dirty="0">
            <a:latin typeface="+mj-ea"/>
            <a:ea typeface="+mj-ea"/>
          </a:endParaRPr>
        </a:p>
      </dsp:txBody>
      <dsp:txXfrm>
        <a:off x="2097986" y="2431603"/>
        <a:ext cx="4115761" cy="794667"/>
      </dsp:txXfrm>
    </dsp:sp>
    <dsp:sp modelId="{ED48F15C-BE16-4EA7-A3BF-710EE3AC7362}">
      <dsp:nvSpPr>
        <dsp:cNvPr id="0" name=""/>
        <dsp:cNvSpPr/>
      </dsp:nvSpPr>
      <dsp:spPr>
        <a:xfrm>
          <a:off x="0" y="2332980"/>
          <a:ext cx="2097986" cy="1059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+mj-ea"/>
              <a:ea typeface="+mj-ea"/>
            </a:rPr>
            <a:t>데이터 수집 범위</a:t>
          </a:r>
        </a:p>
      </dsp:txBody>
      <dsp:txXfrm>
        <a:off x="51723" y="2384703"/>
        <a:ext cx="1994540" cy="956109"/>
      </dsp:txXfrm>
    </dsp:sp>
    <dsp:sp modelId="{2D7AC087-0257-4E0B-85CE-F9057CF085EE}">
      <dsp:nvSpPr>
        <dsp:cNvPr id="0" name=""/>
        <dsp:cNvSpPr/>
      </dsp:nvSpPr>
      <dsp:spPr>
        <a:xfrm>
          <a:off x="2097986" y="3498491"/>
          <a:ext cx="4513094" cy="10595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네이버</a:t>
          </a:r>
          <a:r>
            <a:rPr lang="en-US" altLang="ko-KR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(</a:t>
          </a:r>
          <a:r>
            <a:rPr lang="ko-KR" altLang="en-US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블로그</a:t>
          </a:r>
          <a:r>
            <a:rPr lang="en-US" altLang="ko-KR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, </a:t>
          </a:r>
          <a:r>
            <a:rPr lang="ko-KR" altLang="en-US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카페</a:t>
          </a:r>
          <a:r>
            <a:rPr lang="en-US" altLang="ko-KR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, </a:t>
          </a:r>
          <a:r>
            <a:rPr lang="ko-KR" altLang="en-US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뉴스</a:t>
          </a:r>
          <a:r>
            <a:rPr lang="en-US" altLang="ko-KR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) / </a:t>
          </a:r>
          <a:r>
            <a:rPr lang="ko-KR" altLang="en-US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다음</a:t>
          </a:r>
          <a:r>
            <a:rPr lang="en-US" altLang="ko-KR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(</a:t>
          </a:r>
          <a:r>
            <a:rPr lang="ko-KR" altLang="en-US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블로그</a:t>
          </a:r>
          <a:r>
            <a:rPr lang="en-US" altLang="ko-KR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, </a:t>
          </a:r>
          <a:r>
            <a:rPr lang="ko-KR" altLang="en-US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카페</a:t>
          </a:r>
          <a:r>
            <a:rPr lang="en-US" altLang="ko-KR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)</a:t>
          </a:r>
          <a:endParaRPr lang="ko-KR" altLang="en-US" sz="1200" kern="1200" dirty="0">
            <a:latin typeface="+mj-ea"/>
            <a:ea typeface="+mj-ea"/>
            <a:cs typeface="함초롬바탕" panose="02030604000101010101" pitchFamily="18" charset="-127"/>
          </a:endParaRPr>
        </a:p>
        <a:p>
          <a:pPr marL="114300" lvl="1" indent="-114300" algn="l" defTabSz="53340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페이스북 </a:t>
          </a:r>
          <a:r>
            <a:rPr lang="en-US" altLang="ko-KR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/ </a:t>
          </a:r>
          <a:r>
            <a:rPr lang="ko-KR" altLang="en-US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트위터</a:t>
          </a:r>
          <a:r>
            <a:rPr lang="en-US" altLang="ko-KR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 / </a:t>
          </a:r>
          <a:r>
            <a:rPr lang="ko-KR" altLang="en-US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지역신문</a:t>
          </a:r>
          <a:r>
            <a:rPr lang="en-US" altLang="ko-KR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(</a:t>
          </a:r>
          <a:r>
            <a:rPr lang="ko-KR" altLang="en-US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대전일보</a:t>
          </a:r>
          <a:r>
            <a:rPr lang="en-US" altLang="ko-KR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, </a:t>
          </a:r>
          <a:r>
            <a:rPr lang="ko-KR" altLang="en-US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대전시티저널</a:t>
          </a:r>
          <a:r>
            <a:rPr lang="en-US" altLang="ko-KR" sz="1200" kern="1200" dirty="0">
              <a:solidFill>
                <a:schemeClr val="tx1"/>
              </a:solidFill>
              <a:latin typeface="+mj-ea"/>
              <a:ea typeface="+mj-ea"/>
              <a:cs typeface="함초롬바탕" panose="02030604000101010101" pitchFamily="18" charset="-127"/>
            </a:rPr>
            <a:t>)</a:t>
          </a:r>
          <a:endParaRPr lang="ko-KR" altLang="en-US" sz="1200" kern="1200" dirty="0">
            <a:solidFill>
              <a:schemeClr val="tx1"/>
            </a:solidFill>
            <a:latin typeface="+mj-ea"/>
            <a:ea typeface="+mj-ea"/>
            <a:cs typeface="함초롬바탕" panose="02030604000101010101" pitchFamily="18" charset="-127"/>
          </a:endParaRPr>
        </a:p>
      </dsp:txBody>
      <dsp:txXfrm>
        <a:off x="2097986" y="3630935"/>
        <a:ext cx="4115761" cy="794667"/>
      </dsp:txXfrm>
    </dsp:sp>
    <dsp:sp modelId="{A6519245-433C-4F28-AFF4-D51C3BBAD34F}">
      <dsp:nvSpPr>
        <dsp:cNvPr id="0" name=""/>
        <dsp:cNvSpPr/>
      </dsp:nvSpPr>
      <dsp:spPr>
        <a:xfrm>
          <a:off x="0" y="3498491"/>
          <a:ext cx="2097986" cy="1059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+mj-ea"/>
              <a:ea typeface="+mj-ea"/>
            </a:rPr>
            <a:t>데이터 수집 채널</a:t>
          </a:r>
        </a:p>
      </dsp:txBody>
      <dsp:txXfrm>
        <a:off x="51723" y="3550214"/>
        <a:ext cx="1994540" cy="956109"/>
      </dsp:txXfrm>
    </dsp:sp>
    <dsp:sp modelId="{A2617C4F-56A9-4F18-AFF1-CCF215F67D66}">
      <dsp:nvSpPr>
        <dsp:cNvPr id="0" name=""/>
        <dsp:cNvSpPr/>
      </dsp:nvSpPr>
      <dsp:spPr>
        <a:xfrm>
          <a:off x="2100817" y="4630182"/>
          <a:ext cx="4508686" cy="10595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rtl="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>
              <a:solidFill>
                <a:schemeClr val="tx1"/>
              </a:solidFill>
              <a:latin typeface="+mj-ea"/>
              <a:ea typeface="+mj-ea"/>
            </a:rPr>
            <a:t>엑셀 파일로 저장</a:t>
          </a:r>
          <a:r>
            <a:rPr lang="en-US" altLang="ko-KR" sz="1400" kern="1200" dirty="0">
              <a:solidFill>
                <a:schemeClr val="tx1"/>
              </a:solidFill>
              <a:latin typeface="+mj-ea"/>
              <a:ea typeface="+mj-ea"/>
            </a:rPr>
            <a:t>(excel)</a:t>
          </a:r>
          <a:endParaRPr lang="ko-KR" altLang="en-US" sz="1400" kern="1200" dirty="0">
            <a:latin typeface="+mj-ea"/>
            <a:ea typeface="+mj-ea"/>
          </a:endParaRPr>
        </a:p>
      </dsp:txBody>
      <dsp:txXfrm>
        <a:off x="2100817" y="4762626"/>
        <a:ext cx="4111353" cy="794667"/>
      </dsp:txXfrm>
    </dsp:sp>
    <dsp:sp modelId="{2E0F5460-3940-4E94-BD1D-30010FF0E824}">
      <dsp:nvSpPr>
        <dsp:cNvPr id="0" name=""/>
        <dsp:cNvSpPr/>
      </dsp:nvSpPr>
      <dsp:spPr>
        <a:xfrm>
          <a:off x="1576" y="4664003"/>
          <a:ext cx="2099240" cy="1059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+mj-ea"/>
              <a:ea typeface="+mj-ea"/>
            </a:rPr>
            <a:t>데이터 저장 형태</a:t>
          </a:r>
        </a:p>
      </dsp:txBody>
      <dsp:txXfrm>
        <a:off x="53299" y="4715726"/>
        <a:ext cx="1995794" cy="956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63245BA-CD22-4530-8AAF-F64E00FC1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F10564-404F-4191-A9F2-8C2FA5FA6D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D71A3-DAF8-4C32-ACF5-55231845A90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486028-00D8-4BAC-A4D1-99E1724296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F2EA2-674C-4925-9678-583016EBF0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F5A7E-BFC5-41EC-8242-54E02EF19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16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2" y="1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ABC1-5F19-421E-A502-C16CEFB1783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3125" y="744538"/>
            <a:ext cx="5056188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2" y="9436123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D8A1-74B2-4A82-9DF0-57BA8876B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907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576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78820" algn="l" defTabSz="13576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57640" algn="l" defTabSz="13576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36459" algn="l" defTabSz="13576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15277" algn="l" defTabSz="13576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394098" algn="l" defTabSz="13576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072918" algn="l" defTabSz="13576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51738" algn="l" defTabSz="13576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30556" algn="l" defTabSz="13576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3681075" cy="10080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3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8829926"/>
              </p:ext>
            </p:extLst>
          </p:nvPr>
        </p:nvGraphicFramePr>
        <p:xfrm>
          <a:off x="1" y="9734544"/>
          <a:ext cx="1368107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5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Page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ko-KR" alt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　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　</a:t>
                      </a:r>
                      <a:r>
                        <a:rPr lang="ko-KR" altLang="en-US" sz="12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ko-KR" altLang="en-US" sz="12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88000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ea typeface="나눔고딕" pitchFamily="50" charset="-127"/>
                          <a:cs typeface="Arial" pitchFamily="34" charset="0"/>
                        </a:rPr>
                        <a:t>WISEUX </a:t>
                      </a:r>
                      <a:r>
                        <a:rPr lang="en-US" altLang="ko-KR" sz="11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ea typeface="나눔고딕" pitchFamily="50" charset="-127"/>
                          <a:cs typeface="Arial" pitchFamily="34" charset="0"/>
                        </a:rPr>
                        <a:t>GLOBAL</a:t>
                      </a:r>
                      <a:r>
                        <a:rPr lang="ko-KR" altLang="en-US" sz="11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ea typeface="나눔고딕" pitchFamily="50" charset="-127"/>
                          <a:cs typeface="Arial" pitchFamily="34" charset="0"/>
                        </a:rPr>
                        <a:t>  </a:t>
                      </a:r>
                      <a:r>
                        <a:rPr lang="en-US" altLang="ko-K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ea typeface="나눔고딕" pitchFamily="50" charset="-127"/>
                          <a:cs typeface="Arial" pitchFamily="34" charset="0"/>
                        </a:rPr>
                        <a:t>2013</a:t>
                      </a:r>
                      <a:endParaRPr lang="ko-KR" altLang="en-US" sz="11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R="180000" marT="72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슬라이드 번호 개체 틀 3"/>
          <p:cNvSpPr txBox="1">
            <a:spLocks/>
          </p:cNvSpPr>
          <p:nvPr userDrawn="1"/>
        </p:nvSpPr>
        <p:spPr>
          <a:xfrm>
            <a:off x="215801" y="9766092"/>
            <a:ext cx="1177532" cy="260350"/>
          </a:xfrm>
          <a:prstGeom prst="rect">
            <a:avLst/>
          </a:prstGeom>
        </p:spPr>
        <p:txBody>
          <a:bodyPr lIns="91423" tIns="45712" rIns="91423" bIns="45712" anchor="ctr"/>
          <a:lstStyle/>
          <a:p>
            <a:pPr algn="ctr" defTabSz="1357521">
              <a:defRPr/>
            </a:pPr>
            <a:fld id="{34462C9E-3FD5-49F7-BD7F-14C3683418CB}" type="slidenum">
              <a:rPr lang="ko-KR" alt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pPr algn="ctr" defTabSz="1357521">
                <a:defRPr/>
              </a:pPr>
              <a:t>‹#›</a:t>
            </a:fld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wiseuxlogo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129" y="378757"/>
            <a:ext cx="1224136" cy="24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>
            <a:spLocks noChangeAspect="1"/>
          </p:cNvSpPr>
          <p:nvPr userDrawn="1"/>
        </p:nvSpPr>
        <p:spPr>
          <a:xfrm>
            <a:off x="361436" y="523981"/>
            <a:ext cx="91730" cy="86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4" rIns="91430" bIns="45714" rtlCol="0" anchor="ctr"/>
          <a:lstStyle/>
          <a:p>
            <a:pPr algn="ctr" defTabSz="1357521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88372" y="751654"/>
            <a:ext cx="13082015" cy="0"/>
          </a:xfrm>
          <a:prstGeom prst="line">
            <a:avLst/>
          </a:prstGeom>
          <a:ln w="127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0" y="9737636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9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4004036"/>
              </p:ext>
            </p:extLst>
          </p:nvPr>
        </p:nvGraphicFramePr>
        <p:xfrm>
          <a:off x="1" y="9792405"/>
          <a:ext cx="13681072" cy="29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5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Page  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　　</a:t>
                      </a:r>
                      <a:r>
                        <a:rPr lang="ko-KR" altLang="en-US" sz="12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ko-KR" altLang="en-US" sz="12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95756" marR="93903" marT="49232" marB="49232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3903" marR="93903" marT="49232" marB="49232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ea typeface="나눔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ea typeface="나눔고딕" pitchFamily="50" charset="-127"/>
                          <a:cs typeface="Arial" pitchFamily="34" charset="0"/>
                        </a:rPr>
                        <a:t>WISEUX</a:t>
                      </a:r>
                      <a:r>
                        <a:rPr lang="en-US" altLang="ko-KR" sz="13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ea typeface="나눔고딕" pitchFamily="50" charset="-127"/>
                          <a:cs typeface="Arial" pitchFamily="34" charset="0"/>
                        </a:rPr>
                        <a:t> GLOBAL</a:t>
                      </a:r>
                      <a:r>
                        <a:rPr lang="ko-KR" altLang="en-US" sz="13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ea typeface="나눔고딕" pitchFamily="50" charset="-127"/>
                          <a:cs typeface="Arial" pitchFamily="34" charset="0"/>
                        </a:rPr>
                        <a:t>  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ea typeface="나눔고딕" pitchFamily="50" charset="-127"/>
                          <a:cs typeface="Arial" pitchFamily="34" charset="0"/>
                        </a:rPr>
                        <a:t>2013</a:t>
                      </a:r>
                      <a:endParaRPr lang="ko-KR" altLang="en-US" sz="13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93903" marR="184847" marT="49232" marB="49232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9" descr="wiseuxlogo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24117" b="51408"/>
          <a:stretch>
            <a:fillRect/>
          </a:stretch>
        </p:blipFill>
        <p:spPr bwMode="auto">
          <a:xfrm>
            <a:off x="12050687" y="422883"/>
            <a:ext cx="1220581" cy="24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연결선 5"/>
          <p:cNvCxnSpPr/>
          <p:nvPr userDrawn="1"/>
        </p:nvCxnSpPr>
        <p:spPr>
          <a:xfrm>
            <a:off x="403252" y="809395"/>
            <a:ext cx="12952128" cy="1710"/>
          </a:xfrm>
          <a:prstGeom prst="line">
            <a:avLst/>
          </a:prstGeom>
          <a:ln w="127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>
            <a:spLocks noChangeAspect="1"/>
          </p:cNvSpPr>
          <p:nvPr userDrawn="1"/>
        </p:nvSpPr>
        <p:spPr>
          <a:xfrm>
            <a:off x="371170" y="564233"/>
            <a:ext cx="94200" cy="934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3" tIns="47892" rIns="95783" bIns="47892" rtlCol="0" anchor="ctr"/>
          <a:lstStyle/>
          <a:p>
            <a:pPr algn="ctr" defTabSz="1314627"/>
            <a:endParaRPr lang="ko-KR" altLang="en-US" sz="260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9770226"/>
            <a:ext cx="13681075" cy="0"/>
          </a:xfrm>
          <a:prstGeom prst="line">
            <a:avLst/>
          </a:prstGeom>
          <a:ln w="127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3"/>
          <p:cNvSpPr txBox="1">
            <a:spLocks/>
          </p:cNvSpPr>
          <p:nvPr userDrawn="1"/>
        </p:nvSpPr>
        <p:spPr>
          <a:xfrm>
            <a:off x="185289" y="9795734"/>
            <a:ext cx="1177532" cy="280350"/>
          </a:xfrm>
          <a:prstGeom prst="rect">
            <a:avLst/>
          </a:prstGeom>
        </p:spPr>
        <p:txBody>
          <a:bodyPr lIns="95776" tIns="47889" rIns="95776" bIns="47889" anchor="ctr"/>
          <a:lstStyle/>
          <a:p>
            <a:pPr algn="ctr" defTabSz="1314627">
              <a:defRPr/>
            </a:pPr>
            <a:fld id="{34462C9E-3FD5-49F7-BD7F-14C3683418CB}" type="slidenum">
              <a:rPr lang="ko-KR" altLang="en-US" sz="110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pPr algn="ctr" defTabSz="1314627">
                <a:defRPr/>
              </a:pPr>
              <a:t>‹#›</a:t>
            </a:fld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4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6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서식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07385" y="9856611"/>
            <a:ext cx="3192251" cy="203224"/>
          </a:xfrm>
          <a:prstGeom prst="rect">
            <a:avLst/>
          </a:prstGeom>
        </p:spPr>
        <p:txBody>
          <a:bodyPr vert="horz" lIns="131462" tIns="65732" rIns="131462" bIns="65732" rtlCol="0" anchor="ctr"/>
          <a:lstStyle>
            <a:lvl1pPr algn="l">
              <a:defRPr sz="13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3350BA29-22CB-4DC1-933F-2BAD073D8135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3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41318049"/>
              </p:ext>
            </p:extLst>
          </p:nvPr>
        </p:nvGraphicFramePr>
        <p:xfrm>
          <a:off x="1" y="9734544"/>
          <a:ext cx="1368107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5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Page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ko-KR" alt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　</a:t>
                      </a:r>
                      <a:r>
                        <a:rPr lang="ko-KR" alt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　</a:t>
                      </a:r>
                      <a:r>
                        <a:rPr lang="ko-KR" altLang="en-US" sz="12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ko-KR" altLang="en-US" sz="12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88000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ea typeface="나눔고딕" pitchFamily="50" charset="-127"/>
                          <a:cs typeface="Arial" pitchFamily="34" charset="0"/>
                        </a:rPr>
                        <a:t>WISEUX </a:t>
                      </a:r>
                      <a:r>
                        <a:rPr lang="en-US" altLang="ko-KR" sz="11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ea typeface="나눔고딕" pitchFamily="50" charset="-127"/>
                          <a:cs typeface="Arial" pitchFamily="34" charset="0"/>
                        </a:rPr>
                        <a:t>GLOBAL</a:t>
                      </a:r>
                      <a:r>
                        <a:rPr lang="ko-KR" altLang="en-US" sz="11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ea typeface="나눔고딕" pitchFamily="50" charset="-127"/>
                          <a:cs typeface="Arial" pitchFamily="34" charset="0"/>
                        </a:rPr>
                        <a:t>  </a:t>
                      </a:r>
                      <a:r>
                        <a:rPr lang="en-US" altLang="ko-K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ea typeface="나눔고딕" pitchFamily="50" charset="-127"/>
                          <a:cs typeface="Arial" pitchFamily="34" charset="0"/>
                        </a:rPr>
                        <a:t>2013</a:t>
                      </a:r>
                      <a:endParaRPr lang="ko-KR" altLang="en-US" sz="11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R="180000" marT="72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슬라이드 번호 개체 틀 3"/>
          <p:cNvSpPr txBox="1">
            <a:spLocks/>
          </p:cNvSpPr>
          <p:nvPr userDrawn="1"/>
        </p:nvSpPr>
        <p:spPr>
          <a:xfrm>
            <a:off x="215801" y="9766092"/>
            <a:ext cx="1177532" cy="260350"/>
          </a:xfrm>
          <a:prstGeom prst="rect">
            <a:avLst/>
          </a:prstGeom>
        </p:spPr>
        <p:txBody>
          <a:bodyPr lIns="91423" tIns="45712" rIns="91423" bIns="45712" anchor="ctr"/>
          <a:lstStyle/>
          <a:p>
            <a:pPr algn="ctr" defTabSz="1357521">
              <a:defRPr/>
            </a:pPr>
            <a:fld id="{34462C9E-3FD5-49F7-BD7F-14C3683418CB}" type="slidenum">
              <a:rPr lang="ko-KR" alt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pPr algn="ctr" defTabSz="1357521">
                <a:defRPr/>
              </a:pPr>
              <a:t>‹#›</a:t>
            </a:fld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wiseuxlogo.jp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129" y="378757"/>
            <a:ext cx="1224136" cy="24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>
            <a:spLocks noChangeAspect="1"/>
          </p:cNvSpPr>
          <p:nvPr userDrawn="1"/>
        </p:nvSpPr>
        <p:spPr>
          <a:xfrm>
            <a:off x="361436" y="523981"/>
            <a:ext cx="91730" cy="86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4" rIns="91430" bIns="45714" rtlCol="0" anchor="ctr"/>
          <a:lstStyle/>
          <a:p>
            <a:pPr algn="ctr" defTabSz="1357521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88372" y="751654"/>
            <a:ext cx="13082015" cy="0"/>
          </a:xfrm>
          <a:prstGeom prst="line">
            <a:avLst/>
          </a:prstGeom>
          <a:ln w="127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0" y="9737636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8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ctr" defTabSz="1357521" rtl="0" eaLnBrk="1" latinLnBrk="1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071" indent="-509071" algn="l" defTabSz="1357521" rtl="0" eaLnBrk="1" latinLnBrk="1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2986" indent="-424225" algn="l" defTabSz="1357521" rtl="0" eaLnBrk="1" latinLnBrk="1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96901" indent="-339380" algn="l" defTabSz="1357521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5662" indent="-339380" algn="l" defTabSz="1357521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54422" indent="-339380" algn="l" defTabSz="1357521" rtl="0" eaLnBrk="1" latinLnBrk="1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733182" indent="-339380" algn="l" defTabSz="1357521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11943" indent="-339380" algn="l" defTabSz="1357521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90703" indent="-339380" algn="l" defTabSz="1357521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769464" indent="-339380" algn="l" defTabSz="1357521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57521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8761" algn="l" defTabSz="1357521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7521" algn="l" defTabSz="1357521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6281" algn="l" defTabSz="1357521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5040" algn="l" defTabSz="1357521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3802" algn="l" defTabSz="1357521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2562" algn="l" defTabSz="1357521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1324" algn="l" defTabSz="1357521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0083" algn="l" defTabSz="1357521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4055" y="403693"/>
            <a:ext cx="12312969" cy="1680104"/>
          </a:xfrm>
          <a:prstGeom prst="rect">
            <a:avLst/>
          </a:prstGeom>
        </p:spPr>
        <p:txBody>
          <a:bodyPr vert="horz" lIns="131462" tIns="65732" rIns="131462" bIns="6573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4055" y="2352149"/>
            <a:ext cx="12312969" cy="6652746"/>
          </a:xfrm>
          <a:prstGeom prst="rect">
            <a:avLst/>
          </a:prstGeom>
        </p:spPr>
        <p:txBody>
          <a:bodyPr vert="horz" lIns="131462" tIns="65732" rIns="131462" bIns="6573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4054" y="9343249"/>
            <a:ext cx="3192251" cy="536700"/>
          </a:xfrm>
          <a:prstGeom prst="rect">
            <a:avLst/>
          </a:prstGeom>
        </p:spPr>
        <p:txBody>
          <a:bodyPr vert="horz" lIns="131462" tIns="65732" rIns="131462" bIns="6573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14627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74369" y="9343249"/>
            <a:ext cx="4332341" cy="536700"/>
          </a:xfrm>
          <a:prstGeom prst="rect">
            <a:avLst/>
          </a:prstGeom>
        </p:spPr>
        <p:txBody>
          <a:bodyPr vert="horz" lIns="131462" tIns="65732" rIns="131462" bIns="6573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14627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90004" y="9692687"/>
            <a:ext cx="3192251" cy="226542"/>
          </a:xfrm>
          <a:prstGeom prst="rect">
            <a:avLst/>
          </a:prstGeom>
        </p:spPr>
        <p:txBody>
          <a:bodyPr lIns="95783" tIns="47892" rIns="95783" bIns="47892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314627"/>
            <a:fld id="{0CECE40D-66BA-4712-8932-42E9DE722A08}" type="slidenum"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314627"/>
              <a:t>‹#›</a:t>
            </a:fld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0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ctr" defTabSz="1314627" rtl="0" eaLnBrk="1" latinLnBrk="1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2985" indent="-492985" algn="l" defTabSz="1314627" rtl="0" eaLnBrk="1" latinLnBrk="1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8135" indent="-410821" algn="l" defTabSz="1314627" rtl="0" eaLnBrk="1" latinLnBrk="1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43284" indent="-328657" algn="l" defTabSz="1314627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00598" indent="-328657" algn="l" defTabSz="131462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57912" indent="-328657" algn="l" defTabSz="1314627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15225" indent="-328657" algn="l" defTabSz="1314627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72539" indent="-328657" algn="l" defTabSz="1314627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29852" indent="-328657" algn="l" defTabSz="1314627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87166" indent="-328657" algn="l" defTabSz="1314627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14627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7314" algn="l" defTabSz="1314627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14627" algn="l" defTabSz="1314627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71941" algn="l" defTabSz="1314627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29254" algn="l" defTabSz="1314627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86568" algn="l" defTabSz="1314627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43881" algn="l" defTabSz="1314627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01195" algn="l" defTabSz="1314627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58509" algn="l" defTabSz="1314627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4C1F48-D4CF-4185-A1ED-34AC25BB59C9}"/>
              </a:ext>
            </a:extLst>
          </p:cNvPr>
          <p:cNvSpPr/>
          <p:nvPr/>
        </p:nvSpPr>
        <p:spPr>
          <a:xfrm>
            <a:off x="0" y="2944584"/>
            <a:ext cx="13681075" cy="21954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ot="0" spcFirstLastPara="0" vertOverflow="overflow" horzOverflow="overflow" vert="horz" wrap="square" lIns="37689" tIns="37689" rIns="37689" bIns="37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7094"/>
            <a:endParaRPr lang="ko-KR" altLang="en-US" sz="3400" b="1">
              <a:solidFill>
                <a:prstClr val="black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3CB815-D5BE-4B88-82A7-8C6867B6A9A0}"/>
              </a:ext>
            </a:extLst>
          </p:cNvPr>
          <p:cNvSpPr/>
          <p:nvPr/>
        </p:nvSpPr>
        <p:spPr>
          <a:xfrm>
            <a:off x="1079897" y="3157161"/>
            <a:ext cx="11957225" cy="1037783"/>
          </a:xfrm>
          <a:prstGeom prst="rect">
            <a:avLst/>
          </a:prstGeom>
        </p:spPr>
        <p:txBody>
          <a:bodyPr wrap="square" lIns="113344" tIns="56673" rIns="113344" bIns="56673">
            <a:spAutoFit/>
          </a:bodyPr>
          <a:lstStyle/>
          <a:p>
            <a:pPr defTabSz="1356906"/>
            <a:r>
              <a:rPr lang="ko-KR" altLang="en-US" sz="6000" dirty="0">
                <a:solidFill>
                  <a:srgbClr val="00B0F0"/>
                </a:solidFill>
                <a:latin typeface="Kozuka Gothic Pr6N M" pitchFamily="34" charset="-128"/>
                <a:ea typeface="Kozuka Gothic Pr6N M" pitchFamily="34" charset="-128"/>
              </a:rPr>
              <a:t>대전시 </a:t>
            </a:r>
            <a:r>
              <a:rPr lang="en-US" altLang="ko-KR" sz="6000" dirty="0">
                <a:solidFill>
                  <a:srgbClr val="00B0F0"/>
                </a:solidFill>
                <a:latin typeface="Kozuka Gothic Pr6N M" pitchFamily="34" charset="-128"/>
                <a:ea typeface="Kozuka Gothic Pr6N M" pitchFamily="34" charset="-128"/>
              </a:rPr>
              <a:t>SNS </a:t>
            </a:r>
            <a:r>
              <a:rPr lang="ko-KR" altLang="en-US" sz="6000" dirty="0">
                <a:solidFill>
                  <a:srgbClr val="00B0F0"/>
                </a:solidFill>
                <a:latin typeface="Kozuka Gothic Pr6N M" pitchFamily="34" charset="-128"/>
                <a:ea typeface="Kozuka Gothic Pr6N M" pitchFamily="34" charset="-128"/>
              </a:rPr>
              <a:t>텍스트 데이터 분석 </a:t>
            </a:r>
            <a:endParaRPr lang="en-US" altLang="ko-KR" sz="6000" dirty="0">
              <a:solidFill>
                <a:srgbClr val="00B0F0"/>
              </a:solidFill>
              <a:latin typeface="Kozuka Gothic Pr6N M" pitchFamily="34" charset="-128"/>
              <a:ea typeface="Kozuka Gothic Pr6N M" pitchFamily="34" charset="-128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1ED31F-9A7A-494B-802C-129F7A2D4435}"/>
              </a:ext>
            </a:extLst>
          </p:cNvPr>
          <p:cNvSpPr/>
          <p:nvPr/>
        </p:nvSpPr>
        <p:spPr>
          <a:xfrm>
            <a:off x="935881" y="4364607"/>
            <a:ext cx="3096344" cy="545340"/>
          </a:xfrm>
          <a:prstGeom prst="rect">
            <a:avLst/>
          </a:prstGeom>
        </p:spPr>
        <p:txBody>
          <a:bodyPr wrap="square" lIns="113344" tIns="56673" rIns="113344" bIns="56673">
            <a:spAutoFit/>
          </a:bodyPr>
          <a:lstStyle/>
          <a:p>
            <a:pPr algn="r" defTabSz="1356906"/>
            <a:r>
              <a:rPr lang="en-US" altLang="ko-KR" sz="2800" dirty="0">
                <a:solidFill>
                  <a:schemeClr val="bg1"/>
                </a:solidFill>
                <a:latin typeface="Kozuka Gothic Pr6N M" pitchFamily="34" charset="-128"/>
                <a:ea typeface="Kozuka Gothic Pr6N M" pitchFamily="34" charset="-128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Kozuka Gothic Pr6N M" pitchFamily="34" charset="-128"/>
                <a:ea typeface="Kozuka Gothic Pr6N M" pitchFamily="34" charset="-128"/>
              </a:rPr>
              <a:t>인구 관련 영역 </a:t>
            </a:r>
            <a:endParaRPr lang="en-US" altLang="ko-KR" sz="2800" dirty="0">
              <a:solidFill>
                <a:schemeClr val="bg1"/>
              </a:solidFill>
              <a:latin typeface="Kozuka Gothic Pr6N M" pitchFamily="34" charset="-128"/>
              <a:ea typeface="Kozuka Gothic Pr6N M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E1A17-4BA4-4907-A3E4-38C51E944611}"/>
              </a:ext>
            </a:extLst>
          </p:cNvPr>
          <p:cNvSpPr txBox="1"/>
          <p:nvPr/>
        </p:nvSpPr>
        <p:spPr>
          <a:xfrm>
            <a:off x="4752305" y="8136656"/>
            <a:ext cx="3528392" cy="15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대진대학교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서혜선교수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보조연구원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황인영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983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2.0 Data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definition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데이터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전처리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1">
            <a:extLst>
              <a:ext uri="{FF2B5EF4-FFF2-40B4-BE49-F238E27FC236}">
                <a16:creationId xmlns:a16="http://schemas.microsoft.com/office/drawing/2014/main" id="{CC8907B4-D99E-4BF7-8E7D-3CDC9B00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3200" b="1" i="1" dirty="0">
                <a:solidFill>
                  <a:srgbClr val="00B0F0"/>
                </a:solidFill>
              </a:rPr>
              <a:t>데이터 </a:t>
            </a:r>
            <a:r>
              <a:rPr lang="ko-KR" altLang="en-US" sz="3200" b="1" i="1" dirty="0" err="1">
                <a:solidFill>
                  <a:srgbClr val="00B0F0"/>
                </a:solidFill>
              </a:rPr>
              <a:t>전처리</a:t>
            </a:r>
            <a:r>
              <a:rPr lang="ko-KR" altLang="en-US" sz="3200" b="1" i="1" dirty="0">
                <a:solidFill>
                  <a:srgbClr val="00B0F0"/>
                </a:solidFill>
              </a:rPr>
              <a:t> 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6AF273F-EFB2-4CB0-9CB0-6B3C214F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04" y="6491691"/>
            <a:ext cx="6051512" cy="16996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6165577-BD7A-4D6B-9F9D-3E1675103771}"/>
              </a:ext>
            </a:extLst>
          </p:cNvPr>
          <p:cNvSpPr txBox="1"/>
          <p:nvPr/>
        </p:nvSpPr>
        <p:spPr>
          <a:xfrm>
            <a:off x="8594815" y="8367703"/>
            <a:ext cx="2236563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47" dirty="0">
                <a:latin typeface="+mj-ea"/>
                <a:ea typeface="+mj-ea"/>
                <a:cs typeface="함초롬돋움" panose="020B0604000101010101" pitchFamily="50" charset="-127"/>
              </a:rPr>
              <a:t>[</a:t>
            </a:r>
            <a:r>
              <a:rPr lang="ko-KR" altLang="en-US" sz="1347" dirty="0" err="1">
                <a:latin typeface="+mj-ea"/>
                <a:ea typeface="+mj-ea"/>
                <a:cs typeface="함초롬돋움" panose="020B0604000101010101" pitchFamily="50" charset="-127"/>
              </a:rPr>
              <a:t>불용어</a:t>
            </a:r>
            <a:r>
              <a:rPr lang="ko-KR" altLang="en-US" sz="1347" dirty="0">
                <a:latin typeface="+mj-ea"/>
                <a:ea typeface="+mj-ea"/>
                <a:cs typeface="함초롬돋움" panose="020B0604000101010101" pitchFamily="50" charset="-127"/>
              </a:rPr>
              <a:t> 사전</a:t>
            </a:r>
            <a:r>
              <a:rPr lang="en-US" altLang="ko-KR" sz="1347" dirty="0">
                <a:latin typeface="+mj-ea"/>
                <a:ea typeface="+mj-ea"/>
                <a:cs typeface="함초롬돋움" panose="020B0604000101010101" pitchFamily="50" charset="-127"/>
              </a:rPr>
              <a:t>]</a:t>
            </a:r>
            <a:endParaRPr lang="ko-KR" altLang="en-US" sz="1347" dirty="0"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52" name="제목 28">
            <a:extLst>
              <a:ext uri="{FF2B5EF4-FFF2-40B4-BE49-F238E27FC236}">
                <a16:creationId xmlns:a16="http://schemas.microsoft.com/office/drawing/2014/main" id="{B4B24581-0E85-4BE0-8A66-B732F2D6AD3E}"/>
              </a:ext>
            </a:extLst>
          </p:cNvPr>
          <p:cNvSpPr txBox="1">
            <a:spLocks/>
          </p:cNvSpPr>
          <p:nvPr/>
        </p:nvSpPr>
        <p:spPr>
          <a:xfrm>
            <a:off x="743006" y="2137148"/>
            <a:ext cx="12336847" cy="900071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전처리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과정을 진행하여 내용이 없는 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광고성 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특이문자 등을 제거함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전처리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과정 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총 문서의 개수가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20,482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개에서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15,272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개로 감소하여 약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25.4%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데이터가 분석대상에서 제외됨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B94CE7-F51A-4745-B98C-91BAB3AB3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52" y="3575681"/>
            <a:ext cx="6051512" cy="191842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39EA547-1086-4938-BF92-C17F202D7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734" y="3787028"/>
            <a:ext cx="5313640" cy="1743585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036FBD5C-6CA0-45A4-8BFE-6D58F4340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712" y="6147902"/>
            <a:ext cx="2592289" cy="2135703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1E72D6E-C826-4EE1-88AC-DA81D5557709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939262A-4339-480C-B12E-32E2A74E06B4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10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F5D36-32ED-4998-B406-9F96DCDBB2F8}"/>
              </a:ext>
            </a:extLst>
          </p:cNvPr>
          <p:cNvSpPr txBox="1"/>
          <p:nvPr/>
        </p:nvSpPr>
        <p:spPr>
          <a:xfrm>
            <a:off x="789617" y="8903032"/>
            <a:ext cx="52378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* </a:t>
            </a:r>
            <a:r>
              <a:rPr lang="ko-KR" altLang="en-US" sz="1300" dirty="0" err="1">
                <a:latin typeface="+mj-ea"/>
                <a:ea typeface="+mj-ea"/>
              </a:rPr>
              <a:t>불용어</a:t>
            </a:r>
            <a:r>
              <a:rPr lang="ko-KR" altLang="en-US" sz="1300" dirty="0">
                <a:latin typeface="+mj-ea"/>
                <a:ea typeface="+mj-ea"/>
              </a:rPr>
              <a:t> </a:t>
            </a:r>
            <a:r>
              <a:rPr lang="en-US" altLang="ko-KR" sz="1300" dirty="0">
                <a:latin typeface="+mj-ea"/>
                <a:ea typeface="+mj-ea"/>
              </a:rPr>
              <a:t>: </a:t>
            </a:r>
            <a:r>
              <a:rPr lang="ko-KR" altLang="en-US" sz="1300" dirty="0">
                <a:latin typeface="+mj-ea"/>
                <a:ea typeface="+mj-ea"/>
              </a:rPr>
              <a:t>문장을 분석하는데</a:t>
            </a:r>
            <a:r>
              <a:rPr lang="en-US" altLang="ko-KR" sz="1300" dirty="0">
                <a:latin typeface="+mj-ea"/>
                <a:ea typeface="+mj-ea"/>
              </a:rPr>
              <a:t>,</a:t>
            </a:r>
            <a:r>
              <a:rPr lang="ko-KR" altLang="en-US" sz="1300" dirty="0">
                <a:latin typeface="+mj-ea"/>
                <a:ea typeface="+mj-ea"/>
              </a:rPr>
              <a:t> 큰 도움이 되지않는 불필요한 단어</a:t>
            </a:r>
            <a:r>
              <a:rPr lang="en-US" altLang="ko-KR" sz="1300" dirty="0">
                <a:latin typeface="+mj-ea"/>
                <a:ea typeface="+mj-ea"/>
              </a:rPr>
              <a:t> 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1DBEF-FBD3-465E-80D9-CC18404925BE}"/>
              </a:ext>
            </a:extLst>
          </p:cNvPr>
          <p:cNvSpPr txBox="1"/>
          <p:nvPr/>
        </p:nvSpPr>
        <p:spPr>
          <a:xfrm>
            <a:off x="735200" y="347600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ea typeface="HY울릉도M" panose="02030600000101010101"/>
                <a:cs typeface="함초롬바탕" panose="02030604000101010101" pitchFamily="18" charset="-127"/>
              </a:rPr>
              <a:t>1) </a:t>
            </a:r>
            <a:r>
              <a:rPr lang="ko-KR" altLang="en-US" sz="1800" dirty="0" err="1">
                <a:solidFill>
                  <a:srgbClr val="000000"/>
                </a:solidFill>
                <a:ea typeface="HY울릉도M" panose="02030600000101010101"/>
                <a:cs typeface="함초롬바탕" panose="02030604000101010101" pitchFamily="18" charset="-127"/>
              </a:rPr>
              <a:t>문서별</a:t>
            </a:r>
            <a:r>
              <a:rPr lang="ko-KR" altLang="en-US" sz="1800" dirty="0">
                <a:solidFill>
                  <a:srgbClr val="000000"/>
                </a:solidFill>
                <a:ea typeface="HY울릉도M" panose="02030600000101010101"/>
                <a:cs typeface="함초롬바탕" panose="02030604000101010101" pitchFamily="18" charset="-127"/>
              </a:rPr>
              <a:t> 토큰화</a:t>
            </a:r>
            <a:endParaRPr lang="en-US" altLang="ko-KR" sz="1800" dirty="0">
              <a:solidFill>
                <a:srgbClr val="000000"/>
              </a:solidFill>
              <a:ea typeface="HY울릉도M" panose="02030600000101010101"/>
              <a:cs typeface="함초롬바탕" panose="020306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B7097-74C1-4BAE-90D9-1B3D273934F9}"/>
              </a:ext>
            </a:extLst>
          </p:cNvPr>
          <p:cNvSpPr txBox="1"/>
          <p:nvPr/>
        </p:nvSpPr>
        <p:spPr>
          <a:xfrm>
            <a:off x="735200" y="6050624"/>
            <a:ext cx="411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ea typeface="HY울릉도M" panose="02030600000101010101"/>
                <a:cs typeface="함초롬바탕" panose="02030604000101010101" pitchFamily="18" charset="-127"/>
              </a:rPr>
              <a:t>2) </a:t>
            </a:r>
            <a:r>
              <a:rPr lang="ko-KR" altLang="en-US" sz="1800" dirty="0" err="1">
                <a:solidFill>
                  <a:srgbClr val="000000"/>
                </a:solidFill>
                <a:ea typeface="HY울릉도M" panose="02030600000101010101"/>
                <a:cs typeface="함초롬바탕" panose="02030604000101010101" pitchFamily="18" charset="-127"/>
              </a:rPr>
              <a:t>불용어</a:t>
            </a:r>
            <a:r>
              <a:rPr lang="ko-KR" altLang="en-US" sz="1800" dirty="0">
                <a:solidFill>
                  <a:srgbClr val="000000"/>
                </a:solidFill>
                <a:ea typeface="HY울릉도M" panose="02030600000101010101"/>
                <a:cs typeface="함초롬바탕" panose="02030604000101010101" pitchFamily="18" charset="-127"/>
              </a:rPr>
              <a:t> 사전과 비교하여 </a:t>
            </a:r>
            <a:r>
              <a:rPr lang="ko-KR" altLang="en-US" sz="1800" dirty="0" err="1">
                <a:solidFill>
                  <a:srgbClr val="000000"/>
                </a:solidFill>
                <a:ea typeface="HY울릉도M" panose="02030600000101010101"/>
                <a:cs typeface="함초롬바탕" panose="02030604000101010101" pitchFamily="18" charset="-127"/>
              </a:rPr>
              <a:t>불용어</a:t>
            </a:r>
            <a:r>
              <a:rPr lang="ko-KR" altLang="en-US" sz="1800" dirty="0">
                <a:solidFill>
                  <a:srgbClr val="000000"/>
                </a:solidFill>
                <a:ea typeface="HY울릉도M" panose="02030600000101010101"/>
                <a:cs typeface="함초롬바탕" panose="02030604000101010101" pitchFamily="18" charset="-127"/>
              </a:rPr>
              <a:t> 제거</a:t>
            </a:r>
            <a:endParaRPr lang="en-US" altLang="ko-KR" sz="1800" dirty="0">
              <a:solidFill>
                <a:srgbClr val="000000"/>
              </a:solidFill>
              <a:ea typeface="HY울릉도M" panose="02030600000101010101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A44FC2-3C7F-4CCC-9ACC-828FA37BF69A}"/>
              </a:ext>
            </a:extLst>
          </p:cNvPr>
          <p:cNvSpPr txBox="1"/>
          <p:nvPr/>
        </p:nvSpPr>
        <p:spPr>
          <a:xfrm>
            <a:off x="7402678" y="35156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ea typeface="HY울릉도M" panose="02030600000101010101"/>
                <a:cs typeface="함초롬바탕" panose="02030604000101010101" pitchFamily="18" charset="-127"/>
              </a:rPr>
              <a:t>3) </a:t>
            </a:r>
            <a:r>
              <a:rPr lang="ko-KR" altLang="en-US" sz="1800" dirty="0">
                <a:solidFill>
                  <a:srgbClr val="000000"/>
                </a:solidFill>
                <a:ea typeface="HY울릉도M" panose="02030600000101010101"/>
                <a:cs typeface="함초롬바탕" panose="02030604000101010101" pitchFamily="18" charset="-127"/>
              </a:rPr>
              <a:t>한글 외 문자</a:t>
            </a:r>
            <a:r>
              <a:rPr lang="en-US" altLang="ko-KR" sz="1800" dirty="0">
                <a:solidFill>
                  <a:srgbClr val="000000"/>
                </a:solidFill>
                <a:ea typeface="HY울릉도M" panose="02030600000101010101"/>
                <a:cs typeface="함초롬바탕" panose="02030604000101010101" pitchFamily="18" charset="-127"/>
              </a:rPr>
              <a:t>, </a:t>
            </a:r>
            <a:r>
              <a:rPr lang="ko-KR" altLang="en-US" sz="1800" dirty="0" err="1">
                <a:solidFill>
                  <a:srgbClr val="000000"/>
                </a:solidFill>
                <a:ea typeface="HY울릉도M" panose="02030600000101010101"/>
                <a:cs typeface="함초롬바탕" panose="02030604000101010101" pitchFamily="18" charset="-127"/>
              </a:rPr>
              <a:t>결측값</a:t>
            </a:r>
            <a:r>
              <a:rPr lang="ko-KR" altLang="en-US" sz="1800" dirty="0">
                <a:solidFill>
                  <a:srgbClr val="000000"/>
                </a:solidFill>
                <a:ea typeface="HY울릉도M" panose="02030600000101010101"/>
                <a:cs typeface="함초롬바탕" panose="02030604000101010101" pitchFamily="18" charset="-127"/>
              </a:rPr>
              <a:t> 제거</a:t>
            </a:r>
            <a:endParaRPr lang="en-US" altLang="ko-KR" sz="1800" dirty="0">
              <a:solidFill>
                <a:srgbClr val="000000"/>
              </a:solidFill>
              <a:ea typeface="HY울릉도M" panose="02030600000101010101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14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2.0 Data definition 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데이터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전처리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1">
            <a:extLst>
              <a:ext uri="{FF2B5EF4-FFF2-40B4-BE49-F238E27FC236}">
                <a16:creationId xmlns:a16="http://schemas.microsoft.com/office/drawing/2014/main" id="{CC8907B4-D99E-4BF7-8E7D-3CDC9B00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3200" b="1" i="1" dirty="0">
                <a:solidFill>
                  <a:srgbClr val="00B0F0"/>
                </a:solidFill>
              </a:rPr>
              <a:t>데이터 </a:t>
            </a:r>
            <a:r>
              <a:rPr lang="ko-KR" altLang="en-US" sz="3200" b="1" i="1" dirty="0" err="1">
                <a:solidFill>
                  <a:srgbClr val="00B0F0"/>
                </a:solidFill>
              </a:rPr>
              <a:t>전처리</a:t>
            </a:r>
            <a:r>
              <a:rPr lang="ko-KR" altLang="en-US" sz="3200" b="1" i="1" dirty="0">
                <a:solidFill>
                  <a:srgbClr val="00B0F0"/>
                </a:solidFill>
              </a:rPr>
              <a:t> 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제목 28">
            <a:extLst>
              <a:ext uri="{FF2B5EF4-FFF2-40B4-BE49-F238E27FC236}">
                <a16:creationId xmlns:a16="http://schemas.microsoft.com/office/drawing/2014/main" id="{B4B24581-0E85-4BE0-8A66-B732F2D6AD3E}"/>
              </a:ext>
            </a:extLst>
          </p:cNvPr>
          <p:cNvSpPr txBox="1">
            <a:spLocks/>
          </p:cNvSpPr>
          <p:nvPr/>
        </p:nvSpPr>
        <p:spPr>
          <a:xfrm>
            <a:off x="784431" y="2137148"/>
            <a:ext cx="12336847" cy="900071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전처리 과정 후의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총 문서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15,272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개를 기반으로 인구관련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SNS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분석을 실시함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불용어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외에도 광고성의 글이나 본 연구의 목적에 부합하지 않는 문서들은 제외시킴   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1E72D6E-C826-4EE1-88AC-DA81D5557709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939262A-4339-480C-B12E-32E2A74E06B4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11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9E0236-4743-4D70-9D8A-E9368240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85" y="4760365"/>
            <a:ext cx="10339582" cy="29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AE4763-3FE9-4FF9-BC53-8EAF98206F49}"/>
              </a:ext>
            </a:extLst>
          </p:cNvPr>
          <p:cNvSpPr txBox="1"/>
          <p:nvPr/>
        </p:nvSpPr>
        <p:spPr>
          <a:xfrm>
            <a:off x="3990233" y="3970562"/>
            <a:ext cx="457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a typeface="+mj-ea"/>
              </a:rPr>
              <a:t>[</a:t>
            </a:r>
            <a:r>
              <a:rPr lang="ko-KR" altLang="en-US" sz="2000" b="1" dirty="0">
                <a:ea typeface="+mj-ea"/>
              </a:rPr>
              <a:t>본 연구 주제와 관련성 없는 문서 예시</a:t>
            </a:r>
            <a:r>
              <a:rPr lang="en-US" altLang="ko-KR" sz="2000" b="1" dirty="0">
                <a:ea typeface="+mj-ea"/>
              </a:rPr>
              <a:t>]</a:t>
            </a:r>
            <a:endParaRPr lang="ko-KR" altLang="en-US" sz="20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304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2.0 Data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definition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기초 분석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_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전처리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1">
            <a:extLst>
              <a:ext uri="{FF2B5EF4-FFF2-40B4-BE49-F238E27FC236}">
                <a16:creationId xmlns:a16="http://schemas.microsoft.com/office/drawing/2014/main" id="{CFB7D5D1-E31A-4FA0-8DAF-31FB8378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3200" b="1" i="1" dirty="0">
                <a:solidFill>
                  <a:srgbClr val="00B0F0"/>
                </a:solidFill>
              </a:rPr>
              <a:t>기초 분석 </a:t>
            </a:r>
            <a:r>
              <a:rPr lang="en-US" altLang="ko-KR" sz="3200" b="1" i="1" dirty="0">
                <a:solidFill>
                  <a:srgbClr val="00B0F0"/>
                </a:solidFill>
              </a:rPr>
              <a:t>_</a:t>
            </a:r>
            <a:r>
              <a:rPr lang="ko-KR" altLang="en-US" sz="3200" b="1" i="1" dirty="0" err="1">
                <a:solidFill>
                  <a:srgbClr val="00B0F0"/>
                </a:solidFill>
              </a:rPr>
              <a:t>전처리</a:t>
            </a:r>
            <a:r>
              <a:rPr lang="ko-KR" altLang="en-US" sz="3200" b="1" i="1" dirty="0">
                <a:solidFill>
                  <a:srgbClr val="00B0F0"/>
                </a:solidFill>
              </a:rPr>
              <a:t> 후 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99379EF-0076-4A55-96CA-805294078CAA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52">
            <a:extLst>
              <a:ext uri="{FF2B5EF4-FFF2-40B4-BE49-F238E27FC236}">
                <a16:creationId xmlns:a16="http://schemas.microsoft.com/office/drawing/2014/main" id="{40B3E7F0-5E65-4363-9B88-820250466FFB}"/>
              </a:ext>
            </a:extLst>
          </p:cNvPr>
          <p:cNvSpPr/>
          <p:nvPr/>
        </p:nvSpPr>
        <p:spPr>
          <a:xfrm>
            <a:off x="2480498" y="3784399"/>
            <a:ext cx="4506808" cy="456087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defTabSz="1357521" fontAlgn="base">
              <a:lnSpc>
                <a:spcPct val="150000"/>
              </a:lnSpc>
              <a:spcBef>
                <a:spcPct val="0"/>
              </a:spcBef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rPr>
              <a:t>&lt;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rPr>
              <a:t>표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rPr>
              <a:t>2&gt;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rPr>
              <a:t>전처리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rPr>
              <a:t> 후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rPr>
              <a:t>채널별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rPr>
              <a:t> 데이터 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421AE8-62B4-498B-8B0D-77099C2CE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22814"/>
              </p:ext>
            </p:extLst>
          </p:nvPr>
        </p:nvGraphicFramePr>
        <p:xfrm>
          <a:off x="743006" y="4325311"/>
          <a:ext cx="6916123" cy="3768852"/>
        </p:xfrm>
        <a:graphic>
          <a:graphicData uri="http://schemas.openxmlformats.org/drawingml/2006/table">
            <a:tbl>
              <a:tblPr/>
              <a:tblGrid>
                <a:gridCol w="1361033">
                  <a:extLst>
                    <a:ext uri="{9D8B030D-6E8A-4147-A177-3AD203B41FA5}">
                      <a16:colId xmlns:a16="http://schemas.microsoft.com/office/drawing/2014/main" val="3873823388"/>
                    </a:ext>
                  </a:extLst>
                </a:gridCol>
                <a:gridCol w="648256">
                  <a:extLst>
                    <a:ext uri="{9D8B030D-6E8A-4147-A177-3AD203B41FA5}">
                      <a16:colId xmlns:a16="http://schemas.microsoft.com/office/drawing/2014/main" val="1868341804"/>
                    </a:ext>
                  </a:extLst>
                </a:gridCol>
                <a:gridCol w="648256">
                  <a:extLst>
                    <a:ext uri="{9D8B030D-6E8A-4147-A177-3AD203B41FA5}">
                      <a16:colId xmlns:a16="http://schemas.microsoft.com/office/drawing/2014/main" val="4004110480"/>
                    </a:ext>
                  </a:extLst>
                </a:gridCol>
                <a:gridCol w="648256">
                  <a:extLst>
                    <a:ext uri="{9D8B030D-6E8A-4147-A177-3AD203B41FA5}">
                      <a16:colId xmlns:a16="http://schemas.microsoft.com/office/drawing/2014/main" val="2457492373"/>
                    </a:ext>
                  </a:extLst>
                </a:gridCol>
                <a:gridCol w="864341">
                  <a:extLst>
                    <a:ext uri="{9D8B030D-6E8A-4147-A177-3AD203B41FA5}">
                      <a16:colId xmlns:a16="http://schemas.microsoft.com/office/drawing/2014/main" val="301716716"/>
                    </a:ext>
                  </a:extLst>
                </a:gridCol>
                <a:gridCol w="720285">
                  <a:extLst>
                    <a:ext uri="{9D8B030D-6E8A-4147-A177-3AD203B41FA5}">
                      <a16:colId xmlns:a16="http://schemas.microsoft.com/office/drawing/2014/main" val="493859423"/>
                    </a:ext>
                  </a:extLst>
                </a:gridCol>
                <a:gridCol w="1207104">
                  <a:extLst>
                    <a:ext uri="{9D8B030D-6E8A-4147-A177-3AD203B41FA5}">
                      <a16:colId xmlns:a16="http://schemas.microsoft.com/office/drawing/2014/main" val="2995786428"/>
                    </a:ext>
                  </a:extLst>
                </a:gridCol>
                <a:gridCol w="818592">
                  <a:extLst>
                    <a:ext uri="{9D8B030D-6E8A-4147-A177-3AD203B41FA5}">
                      <a16:colId xmlns:a16="http://schemas.microsoft.com/office/drawing/2014/main" val="539466241"/>
                    </a:ext>
                  </a:extLst>
                </a:gridCol>
              </a:tblGrid>
              <a:tr h="522920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            ch2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ch1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Blog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Cafe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News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Facebook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Twitter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대전일보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대전시티저널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Sum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939885"/>
                  </a:ext>
                </a:extLst>
              </a:tr>
              <a:tr h="5695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Daum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1,138 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(33.2)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2,288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(66.8)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3,426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(100.0)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02829"/>
                  </a:ext>
                </a:extLst>
              </a:tr>
              <a:tr h="5695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Naver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3,973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(49.5)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4,016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(50.1)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(0.4)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8,019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(100.0)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57272"/>
                  </a:ext>
                </a:extLst>
              </a:tr>
              <a:tr h="5695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Facebook/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Twitter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645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(64.5)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355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(35.5)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1,000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(100.0)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063555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지역신문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2,827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(100.0)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2,827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(100.0)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63496"/>
                  </a:ext>
                </a:extLst>
              </a:tr>
              <a:tr h="5695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Sum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5,111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(33.5)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6,304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(41.3)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(0.2)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645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(4.2)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355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(2.3)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2,827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(18.5)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15,272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(100.0)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9168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1D2C099-4F70-4E92-A781-A6644FD89433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12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제목 28">
            <a:extLst>
              <a:ext uri="{FF2B5EF4-FFF2-40B4-BE49-F238E27FC236}">
                <a16:creationId xmlns:a16="http://schemas.microsoft.com/office/drawing/2014/main" id="{096D6346-A5A3-49C0-88BE-CA0DE48ED6B8}"/>
              </a:ext>
            </a:extLst>
          </p:cNvPr>
          <p:cNvSpPr txBox="1">
            <a:spLocks/>
          </p:cNvSpPr>
          <p:nvPr/>
        </p:nvSpPr>
        <p:spPr>
          <a:xfrm>
            <a:off x="743006" y="2137148"/>
            <a:ext cx="12146203" cy="131106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15,272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건의 문서 데이터 중 많은 데이터가 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naver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(52.5%)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에서  수집되었다는 점은 전처리 전과 동일함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전체 비율 중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naver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52.5%,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daum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22.4%,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지역신문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18.5%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로 전처리 전에 비해 특히 지역신문의 비율이 약간 증가한        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반면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daum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비율은 감소함</a:t>
            </a:r>
          </a:p>
        </p:txBody>
      </p:sp>
      <p:sp>
        <p:nvSpPr>
          <p:cNvPr id="28" name="직사각형 28">
            <a:extLst>
              <a:ext uri="{FF2B5EF4-FFF2-40B4-BE49-F238E27FC236}">
                <a16:creationId xmlns:a16="http://schemas.microsoft.com/office/drawing/2014/main" id="{20CF5911-CE57-4919-A7D7-B86FA8E8687B}"/>
              </a:ext>
            </a:extLst>
          </p:cNvPr>
          <p:cNvSpPr>
            <a:spLocks noChangeAspect="1"/>
          </p:cNvSpPr>
          <p:nvPr/>
        </p:nvSpPr>
        <p:spPr>
          <a:xfrm>
            <a:off x="12239123" y="7619366"/>
            <a:ext cx="926009" cy="49677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108000" tIns="45717" rIns="0" bIns="45717" anchor="ctr"/>
          <a:lstStyle/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E5794B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facebook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6CC5E5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twitter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</p:txBody>
      </p:sp>
      <p:graphicFrame>
        <p:nvGraphicFramePr>
          <p:cNvPr id="30" name="차트 28">
            <a:extLst>
              <a:ext uri="{FF2B5EF4-FFF2-40B4-BE49-F238E27FC236}">
                <a16:creationId xmlns:a16="http://schemas.microsoft.com/office/drawing/2014/main" id="{6650B056-CD94-497F-BC48-064C712B2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4968008"/>
              </p:ext>
            </p:extLst>
          </p:nvPr>
        </p:nvGraphicFramePr>
        <p:xfrm>
          <a:off x="11306864" y="6771111"/>
          <a:ext cx="2817197" cy="2261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직사각형 52">
            <a:extLst>
              <a:ext uri="{FF2B5EF4-FFF2-40B4-BE49-F238E27FC236}">
                <a16:creationId xmlns:a16="http://schemas.microsoft.com/office/drawing/2014/main" id="{95232091-538D-4532-BCC1-287B764F878C}"/>
              </a:ext>
            </a:extLst>
          </p:cNvPr>
          <p:cNvSpPr/>
          <p:nvPr/>
        </p:nvSpPr>
        <p:spPr>
          <a:xfrm>
            <a:off x="11859968" y="8769792"/>
            <a:ext cx="1843941" cy="33855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 defTabSz="1355806"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함초롬바탕" panose="02030604000101010101" pitchFamily="18" charset="-127"/>
              </a:rPr>
              <a:t>Facebook/Twitter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graphicFrame>
        <p:nvGraphicFramePr>
          <p:cNvPr id="33" name="차트 28">
            <a:extLst>
              <a:ext uri="{FF2B5EF4-FFF2-40B4-BE49-F238E27FC236}">
                <a16:creationId xmlns:a16="http://schemas.microsoft.com/office/drawing/2014/main" id="{16368E1F-90EC-4F48-A73A-6EB87ECCD3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758811"/>
              </p:ext>
            </p:extLst>
          </p:nvPr>
        </p:nvGraphicFramePr>
        <p:xfrm>
          <a:off x="6984553" y="6757857"/>
          <a:ext cx="3438500" cy="2250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28">
            <a:extLst>
              <a:ext uri="{FF2B5EF4-FFF2-40B4-BE49-F238E27FC236}">
                <a16:creationId xmlns:a16="http://schemas.microsoft.com/office/drawing/2014/main" id="{6C2C8F32-06C8-4BAE-B941-28CBF7F4AE28}"/>
              </a:ext>
            </a:extLst>
          </p:cNvPr>
          <p:cNvSpPr>
            <a:spLocks noChangeAspect="1"/>
          </p:cNvSpPr>
          <p:nvPr/>
        </p:nvSpPr>
        <p:spPr>
          <a:xfrm>
            <a:off x="8355894" y="7571557"/>
            <a:ext cx="644615" cy="53422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108000" tIns="45717" rIns="0" bIns="45717" anchor="ctr"/>
          <a:lstStyle/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E5794B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blog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6CC5E5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cafe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</p:txBody>
      </p:sp>
      <p:graphicFrame>
        <p:nvGraphicFramePr>
          <p:cNvPr id="35" name="차트 28">
            <a:extLst>
              <a:ext uri="{FF2B5EF4-FFF2-40B4-BE49-F238E27FC236}">
                <a16:creationId xmlns:a16="http://schemas.microsoft.com/office/drawing/2014/main" id="{6D3E8292-D8E6-4544-A040-57F16FF8A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809144"/>
              </p:ext>
            </p:extLst>
          </p:nvPr>
        </p:nvGraphicFramePr>
        <p:xfrm>
          <a:off x="9297563" y="6747769"/>
          <a:ext cx="2831018" cy="228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직사각형 52">
            <a:extLst>
              <a:ext uri="{FF2B5EF4-FFF2-40B4-BE49-F238E27FC236}">
                <a16:creationId xmlns:a16="http://schemas.microsoft.com/office/drawing/2014/main" id="{B6F99E8F-FF4F-43AB-887C-48800892E81B}"/>
              </a:ext>
            </a:extLst>
          </p:cNvPr>
          <p:cNvSpPr/>
          <p:nvPr/>
        </p:nvSpPr>
        <p:spPr>
          <a:xfrm>
            <a:off x="8034708" y="8700385"/>
            <a:ext cx="1364905" cy="33855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 defTabSz="1355806">
              <a:defRPr/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함초롬바탕" panose="02030604000101010101" pitchFamily="18" charset="-127"/>
              </a:rPr>
              <a:t>Daum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sp>
        <p:nvSpPr>
          <p:cNvPr id="38" name="직사각형 52">
            <a:extLst>
              <a:ext uri="{FF2B5EF4-FFF2-40B4-BE49-F238E27FC236}">
                <a16:creationId xmlns:a16="http://schemas.microsoft.com/office/drawing/2014/main" id="{7167161E-56A5-42A7-AB26-4291165E38C9}"/>
              </a:ext>
            </a:extLst>
          </p:cNvPr>
          <p:cNvSpPr/>
          <p:nvPr/>
        </p:nvSpPr>
        <p:spPr>
          <a:xfrm>
            <a:off x="10076390" y="8722789"/>
            <a:ext cx="1349911" cy="33855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 defTabSz="1355806">
              <a:defRPr/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함초롬바탕" panose="02030604000101010101" pitchFamily="18" charset="-127"/>
              </a:rPr>
              <a:t>Naver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sp>
        <p:nvSpPr>
          <p:cNvPr id="41" name="직사각형 28">
            <a:extLst>
              <a:ext uri="{FF2B5EF4-FFF2-40B4-BE49-F238E27FC236}">
                <a16:creationId xmlns:a16="http://schemas.microsoft.com/office/drawing/2014/main" id="{132E5118-59D5-4AC1-A44B-3AE1D8510267}"/>
              </a:ext>
            </a:extLst>
          </p:cNvPr>
          <p:cNvSpPr>
            <a:spLocks noChangeAspect="1"/>
          </p:cNvSpPr>
          <p:nvPr/>
        </p:nvSpPr>
        <p:spPr>
          <a:xfrm>
            <a:off x="10367257" y="7513853"/>
            <a:ext cx="663583" cy="71211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108000" tIns="45717" rIns="0" bIns="45717" anchor="ctr"/>
          <a:lstStyle/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E5794B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blog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6CC5E5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cafe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83A343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news</a:t>
            </a:r>
          </a:p>
        </p:txBody>
      </p:sp>
      <p:sp>
        <p:nvSpPr>
          <p:cNvPr id="42" name="직사각형 28">
            <a:extLst>
              <a:ext uri="{FF2B5EF4-FFF2-40B4-BE49-F238E27FC236}">
                <a16:creationId xmlns:a16="http://schemas.microsoft.com/office/drawing/2014/main" id="{94A10FB7-6CAC-49B1-B172-7ABD8FA303A0}"/>
              </a:ext>
            </a:extLst>
          </p:cNvPr>
          <p:cNvSpPr>
            <a:spLocks noChangeAspect="1"/>
          </p:cNvSpPr>
          <p:nvPr/>
        </p:nvSpPr>
        <p:spPr>
          <a:xfrm>
            <a:off x="10064155" y="4828280"/>
            <a:ext cx="1360675" cy="89357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108000" tIns="45717" rIns="0" bIns="45717" anchor="ctr"/>
          <a:lstStyle/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E5794B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daum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6CC5E5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naver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83A343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facebook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/twitter</a:t>
            </a: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A3A4A6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지역신문</a:t>
            </a:r>
          </a:p>
          <a:p>
            <a:pPr defTabSz="1356420">
              <a:lnSpc>
                <a:spcPct val="125000"/>
              </a:lnSpc>
              <a:defRPr/>
            </a:pPr>
            <a:endParaRPr lang="ko-KR" altLang="en-US" sz="1400" dirty="0">
              <a:solidFill>
                <a:sysClr val="windowText" lastClr="000000"/>
              </a:solidFill>
              <a:latin typeface="HY울릉도M" panose="02030600000101010101" pitchFamily="18" charset="-127"/>
              <a:ea typeface="HY울릉도M" panose="02030600000101010101" pitchFamily="18" charset="-127"/>
              <a:cs typeface="Tahoma"/>
            </a:endParaRPr>
          </a:p>
        </p:txBody>
      </p:sp>
      <p:grpSp>
        <p:nvGrpSpPr>
          <p:cNvPr id="43" name="그룹 3">
            <a:extLst>
              <a:ext uri="{FF2B5EF4-FFF2-40B4-BE49-F238E27FC236}">
                <a16:creationId xmlns:a16="http://schemas.microsoft.com/office/drawing/2014/main" id="{D1699130-6938-44B5-9C21-14D2AAA5BD03}"/>
              </a:ext>
            </a:extLst>
          </p:cNvPr>
          <p:cNvGrpSpPr>
            <a:grpSpLocks/>
          </p:cNvGrpSpPr>
          <p:nvPr/>
        </p:nvGrpSpPr>
        <p:grpSpPr>
          <a:xfrm>
            <a:off x="9121053" y="3401372"/>
            <a:ext cx="3512993" cy="3376233"/>
            <a:chOff x="1792473" y="5369568"/>
            <a:chExt cx="3623316" cy="3374548"/>
          </a:xfrm>
        </p:grpSpPr>
        <p:graphicFrame>
          <p:nvGraphicFramePr>
            <p:cNvPr id="44" name="차트 28">
              <a:extLst>
                <a:ext uri="{FF2B5EF4-FFF2-40B4-BE49-F238E27FC236}">
                  <a16:creationId xmlns:a16="http://schemas.microsoft.com/office/drawing/2014/main" id="{E6EA9BB6-0C2C-413A-8102-58898719FE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8700700"/>
                </p:ext>
              </p:extLst>
            </p:nvPr>
          </p:nvGraphicFramePr>
          <p:xfrm>
            <a:off x="1792473" y="5369568"/>
            <a:ext cx="3623316" cy="32885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5" name="직사각형 52">
              <a:extLst>
                <a:ext uri="{FF2B5EF4-FFF2-40B4-BE49-F238E27FC236}">
                  <a16:creationId xmlns:a16="http://schemas.microsoft.com/office/drawing/2014/main" id="{07B61094-06B2-42AD-B401-57FBE1C56DAD}"/>
                </a:ext>
              </a:extLst>
            </p:cNvPr>
            <p:cNvSpPr/>
            <p:nvPr/>
          </p:nvSpPr>
          <p:spPr>
            <a:xfrm>
              <a:off x="2392056" y="8374968"/>
              <a:ext cx="2199892" cy="369148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 defTabSz="1355806">
                <a:defRPr/>
              </a:pPr>
              <a:r>
                <a:rPr lang="en-US" altLang="ko-KR" sz="1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Total</a:t>
              </a:r>
              <a:endPara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64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2.0 Data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definition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TF-IDF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방법론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375493-4C80-4679-9954-F85FF7FBC69F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13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443F2DC-14ED-4C25-8FB5-002E3282F6AB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0A5A5EE-08F3-4BF2-89C3-D13FBDE6F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95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>
                <a:solidFill>
                  <a:srgbClr val="00B0F0"/>
                </a:solidFill>
              </a:rPr>
              <a:t>TF-IDF </a:t>
            </a:r>
            <a:r>
              <a:rPr lang="en-US" altLang="ko-KR" sz="2800" b="1" i="1" kern="0" spc="-75" dirty="0">
                <a:solidFill>
                  <a:srgbClr val="00B0F0"/>
                </a:solidFill>
                <a:latin typeface="Arial Narrow (본문)"/>
                <a:ea typeface="HY울릉도M" panose="02030600000101010101" pitchFamily="18" charset="-127"/>
                <a:cs typeface="함초롬바탕" panose="02030604000101010101" pitchFamily="18" charset="-127"/>
              </a:rPr>
              <a:t>(Term Frequency-Inverse Document Frequency) </a:t>
            </a:r>
            <a:r>
              <a:rPr lang="ko-KR" altLang="en-US" sz="2800" b="1" i="1" kern="0" spc="-75" dirty="0">
                <a:solidFill>
                  <a:srgbClr val="00B0F0"/>
                </a:solidFill>
                <a:latin typeface="Arial Narrow (본문)"/>
                <a:ea typeface="HY울릉도M" panose="02030600000101010101" pitchFamily="18" charset="-127"/>
                <a:cs typeface="함초롬바탕" panose="02030604000101010101" pitchFamily="18" charset="-127"/>
              </a:rPr>
              <a:t>방법론</a:t>
            </a:r>
            <a:endParaRPr lang="EN-US" altLang="ko-KR" sz="2800" b="1" i="1" kern="0" spc="-75" dirty="0">
              <a:solidFill>
                <a:srgbClr val="00B0F0"/>
              </a:solidFill>
              <a:latin typeface="Arial Narrow (본문)"/>
              <a:ea typeface="HY울릉도M" panose="02030600000101010101" pitchFamily="18" charset="-127"/>
              <a:cs typeface="함초롬바탕" panose="02030604000101010101" pitchFamily="18" charset="-127"/>
            </a:endParaRPr>
          </a:p>
          <a:p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1295921" y="5380933"/>
            <a:ext cx="734299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/>
            <a:r>
              <a:rPr lang="en-US" altLang="ko-KR" sz="2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TF-IDF</a:t>
            </a:r>
            <a:endParaRPr lang="en-US" altLang="ko-KR" sz="2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914400" fontAlgn="base"/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단어의 빈도와 역 문서 빈도를 사용함으로써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 defTabSz="914400" fontAlgn="base"/>
            <a:r>
              <a:rPr lang="en-US" altLang="ko-KR" sz="1800" dirty="0">
                <a:solidFill>
                  <a:srgbClr val="00B0F0"/>
                </a:solidFill>
                <a:latin typeface="맑은 고딕" panose="020F0502020204030204"/>
                <a:ea typeface="맑은 고딕" panose="020B0503020000020004" pitchFamily="50" charset="-127"/>
              </a:rPr>
              <a:t>DTM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내의 각 단어들마다 중요한 정도를 가중치로 주는 방법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1">
            <a:extLst>
              <a:ext uri="{FF2B5EF4-FFF2-40B4-BE49-F238E27FC236}">
                <a16:creationId xmlns:a16="http://schemas.microsoft.com/office/drawing/2014/main" id="{278E8A01-65AB-45D9-9E98-510AF6CA3E00}"/>
              </a:ext>
            </a:extLst>
          </p:cNvPr>
          <p:cNvSpPr/>
          <p:nvPr/>
        </p:nvSpPr>
        <p:spPr>
          <a:xfrm>
            <a:off x="1307149" y="3813371"/>
            <a:ext cx="2842395" cy="1260737"/>
          </a:xfrm>
          <a:prstGeom prst="roundRect">
            <a:avLst>
              <a:gd name="adj" fmla="val 74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EBA9D8-29F9-4725-A42A-D84CBC5DCACE}"/>
              </a:ext>
            </a:extLst>
          </p:cNvPr>
          <p:cNvSpPr/>
          <p:nvPr/>
        </p:nvSpPr>
        <p:spPr>
          <a:xfrm>
            <a:off x="1498981" y="3818293"/>
            <a:ext cx="2949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9999"/>
                </a:solidFill>
              </a:rPr>
              <a:t>TF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Term Frequency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특정 단어의 등장 빈도</a:t>
            </a:r>
            <a:endParaRPr lang="en-US" altLang="ko-KR" sz="16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5" name="모서리가 둥근 직사각형 17">
            <a:extLst>
              <a:ext uri="{FF2B5EF4-FFF2-40B4-BE49-F238E27FC236}">
                <a16:creationId xmlns:a16="http://schemas.microsoft.com/office/drawing/2014/main" id="{3BDF709F-F2A5-4BD2-9766-F8CCA9729F43}"/>
              </a:ext>
            </a:extLst>
          </p:cNvPr>
          <p:cNvSpPr/>
          <p:nvPr/>
        </p:nvSpPr>
        <p:spPr>
          <a:xfrm>
            <a:off x="4722171" y="3830063"/>
            <a:ext cx="3095469" cy="1260737"/>
          </a:xfrm>
          <a:prstGeom prst="roundRect">
            <a:avLst>
              <a:gd name="adj" fmla="val 74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9E50B0-D1F7-4ECD-9C5C-41F4A5015683}"/>
              </a:ext>
            </a:extLst>
          </p:cNvPr>
          <p:cNvSpPr/>
          <p:nvPr/>
        </p:nvSpPr>
        <p:spPr>
          <a:xfrm>
            <a:off x="4910592" y="3818293"/>
            <a:ext cx="2949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9999"/>
                </a:solidFill>
              </a:rPr>
              <a:t>DF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Document Frequency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특정 단어가 나타나는 문서 수</a:t>
            </a:r>
            <a:endParaRPr lang="en-US" altLang="ko-KR" sz="16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7" name="모서리가 둥근 직사각형 20">
            <a:extLst>
              <a:ext uri="{FF2B5EF4-FFF2-40B4-BE49-F238E27FC236}">
                <a16:creationId xmlns:a16="http://schemas.microsoft.com/office/drawing/2014/main" id="{E40FC912-4E60-42C7-94A4-DAF0452E3BA4}"/>
              </a:ext>
            </a:extLst>
          </p:cNvPr>
          <p:cNvSpPr/>
          <p:nvPr/>
        </p:nvSpPr>
        <p:spPr>
          <a:xfrm>
            <a:off x="8322203" y="3835671"/>
            <a:ext cx="3921219" cy="1260737"/>
          </a:xfrm>
          <a:prstGeom prst="roundRect">
            <a:avLst>
              <a:gd name="adj" fmla="val 74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AE90A6-C623-4715-AA00-C25FE0113B46}"/>
              </a:ext>
            </a:extLst>
          </p:cNvPr>
          <p:cNvSpPr/>
          <p:nvPr/>
        </p:nvSpPr>
        <p:spPr>
          <a:xfrm>
            <a:off x="8510626" y="3810679"/>
            <a:ext cx="3847990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9999"/>
                </a:solidFill>
              </a:rPr>
              <a:t>IDF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Inverse </a:t>
            </a:r>
            <a:r>
              <a:rPr lang="en-US" altLang="ko-KR" sz="1600" b="1" dirty="0">
                <a:solidFill>
                  <a:schemeClr val="bg1"/>
                </a:solidFill>
              </a:rPr>
              <a:t>Document Frequency</a:t>
            </a:r>
            <a:r>
              <a:rPr lang="ko-KR" altLang="en-US" sz="1600" b="1" dirty="0">
                <a:solidFill>
                  <a:schemeClr val="bg1"/>
                </a:solidFill>
              </a:rPr>
              <a:t>의 약자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특정 단어가 나타나는 문서 수의 역수</a:t>
            </a:r>
            <a:endParaRPr lang="en-US" altLang="ko-KR" sz="16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9" name="제목 28">
            <a:extLst>
              <a:ext uri="{FF2B5EF4-FFF2-40B4-BE49-F238E27FC236}">
                <a16:creationId xmlns:a16="http://schemas.microsoft.com/office/drawing/2014/main" id="{7C5D36CE-0B07-44DC-AF55-EAB9A8ACF6FA}"/>
              </a:ext>
            </a:extLst>
          </p:cNvPr>
          <p:cNvSpPr txBox="1">
            <a:spLocks/>
          </p:cNvSpPr>
          <p:nvPr/>
        </p:nvSpPr>
        <p:spPr>
          <a:xfrm>
            <a:off x="743006" y="2137148"/>
            <a:ext cx="12146203" cy="964121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단어의 중요도를 표현하는데 있어 단어의 빈도수를 기반으로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측정시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문서의 길이가 길수록 단어의 빈도가 증가하는 경향이 있어 이런 문제점을 해결하기 위한 대안으로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TF-IDF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방법이 활용되며 타당성 있음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00576ADD-45EF-4AC7-AB52-B25316027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423" y="6000651"/>
            <a:ext cx="2426864" cy="115725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1" name="표 7">
            <a:extLst>
              <a:ext uri="{FF2B5EF4-FFF2-40B4-BE49-F238E27FC236}">
                <a16:creationId xmlns:a16="http://schemas.microsoft.com/office/drawing/2014/main" id="{9826038B-1799-4675-813A-9E5098BBC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10611"/>
              </p:ext>
            </p:extLst>
          </p:nvPr>
        </p:nvGraphicFramePr>
        <p:xfrm>
          <a:off x="3212683" y="7773168"/>
          <a:ext cx="877644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644">
                  <a:extLst>
                    <a:ext uri="{9D8B030D-6E8A-4147-A177-3AD203B41FA5}">
                      <a16:colId xmlns:a16="http://schemas.microsoft.com/office/drawing/2014/main" val="4048793237"/>
                    </a:ext>
                  </a:extLst>
                </a:gridCol>
                <a:gridCol w="877644">
                  <a:extLst>
                    <a:ext uri="{9D8B030D-6E8A-4147-A177-3AD203B41FA5}">
                      <a16:colId xmlns:a16="http://schemas.microsoft.com/office/drawing/2014/main" val="2418382238"/>
                    </a:ext>
                  </a:extLst>
                </a:gridCol>
                <a:gridCol w="877644">
                  <a:extLst>
                    <a:ext uri="{9D8B030D-6E8A-4147-A177-3AD203B41FA5}">
                      <a16:colId xmlns:a16="http://schemas.microsoft.com/office/drawing/2014/main" val="2680776003"/>
                    </a:ext>
                  </a:extLst>
                </a:gridCol>
                <a:gridCol w="877644">
                  <a:extLst>
                    <a:ext uri="{9D8B030D-6E8A-4147-A177-3AD203B41FA5}">
                      <a16:colId xmlns:a16="http://schemas.microsoft.com/office/drawing/2014/main" val="4179375145"/>
                    </a:ext>
                  </a:extLst>
                </a:gridCol>
                <a:gridCol w="877644">
                  <a:extLst>
                    <a:ext uri="{9D8B030D-6E8A-4147-A177-3AD203B41FA5}">
                      <a16:colId xmlns:a16="http://schemas.microsoft.com/office/drawing/2014/main" val="2250321173"/>
                    </a:ext>
                  </a:extLst>
                </a:gridCol>
                <a:gridCol w="877644">
                  <a:extLst>
                    <a:ext uri="{9D8B030D-6E8A-4147-A177-3AD203B41FA5}">
                      <a16:colId xmlns:a16="http://schemas.microsoft.com/office/drawing/2014/main" val="4091723436"/>
                    </a:ext>
                  </a:extLst>
                </a:gridCol>
                <a:gridCol w="877644">
                  <a:extLst>
                    <a:ext uri="{9D8B030D-6E8A-4147-A177-3AD203B41FA5}">
                      <a16:colId xmlns:a16="http://schemas.microsoft.com/office/drawing/2014/main" val="1910664791"/>
                    </a:ext>
                  </a:extLst>
                </a:gridCol>
                <a:gridCol w="877644">
                  <a:extLst>
                    <a:ext uri="{9D8B030D-6E8A-4147-A177-3AD203B41FA5}">
                      <a16:colId xmlns:a16="http://schemas.microsoft.com/office/drawing/2014/main" val="514051728"/>
                    </a:ext>
                  </a:extLst>
                </a:gridCol>
                <a:gridCol w="877644">
                  <a:extLst>
                    <a:ext uri="{9D8B030D-6E8A-4147-A177-3AD203B41FA5}">
                      <a16:colId xmlns:a16="http://schemas.microsoft.com/office/drawing/2014/main" val="3481580123"/>
                    </a:ext>
                  </a:extLst>
                </a:gridCol>
                <a:gridCol w="877644">
                  <a:extLst>
                    <a:ext uri="{9D8B030D-6E8A-4147-A177-3AD203B41FA5}">
                      <a16:colId xmlns:a16="http://schemas.microsoft.com/office/drawing/2014/main" val="579351743"/>
                    </a:ext>
                  </a:extLst>
                </a:gridCol>
              </a:tblGrid>
              <a:tr h="2058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과일이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길고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노란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먹고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바나나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싶은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좋아요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42501"/>
                  </a:ext>
                </a:extLst>
              </a:tr>
              <a:tr h="23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67877"/>
                  </a:ext>
                </a:extLst>
              </a:tr>
              <a:tr h="23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76948"/>
                  </a:ext>
                </a:extLst>
              </a:tr>
              <a:tr h="237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61496"/>
                  </a:ext>
                </a:extLst>
              </a:tr>
              <a:tr h="22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72602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50AFD4A3-0951-45F4-8C04-0A87D612B476}"/>
              </a:ext>
            </a:extLst>
          </p:cNvPr>
          <p:cNvSpPr txBox="1"/>
          <p:nvPr/>
        </p:nvSpPr>
        <p:spPr>
          <a:xfrm>
            <a:off x="1295921" y="6466254"/>
            <a:ext cx="5235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B0F0"/>
                </a:solidFill>
              </a:rPr>
              <a:t>DTM (Document – Term Matrix)</a:t>
            </a:r>
            <a:r>
              <a:rPr lang="ko-KR" altLang="en-US" sz="1800" b="1" dirty="0">
                <a:solidFill>
                  <a:srgbClr val="00B0F0"/>
                </a:solidFill>
              </a:rPr>
              <a:t>의 약자</a:t>
            </a:r>
            <a:r>
              <a:rPr lang="ko-KR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800" b="1" dirty="0"/>
              <a:t>:</a:t>
            </a:r>
          </a:p>
          <a:p>
            <a:r>
              <a:rPr lang="en-US" altLang="ko-KR" sz="1800" dirty="0"/>
              <a:t>-Bow</a:t>
            </a:r>
            <a:r>
              <a:rPr lang="ko-KR" altLang="en-US" sz="1800" dirty="0"/>
              <a:t>들을 결합해서 표현한 문서 단어 행렬</a:t>
            </a:r>
            <a:endParaRPr lang="en-US" altLang="ko-KR" sz="1800" dirty="0"/>
          </a:p>
          <a:p>
            <a:r>
              <a:rPr lang="en-US" altLang="ko-KR" sz="1800" dirty="0"/>
              <a:t>-</a:t>
            </a:r>
            <a:r>
              <a:rPr lang="ko-KR" altLang="en-US" sz="1800" dirty="0"/>
              <a:t>빈도 수를 행렬 값으로 수치화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EC948AB-76F7-48BE-AC24-024E799844FA}"/>
              </a:ext>
            </a:extLst>
          </p:cNvPr>
          <p:cNvSpPr/>
          <p:nvPr/>
        </p:nvSpPr>
        <p:spPr>
          <a:xfrm>
            <a:off x="10069301" y="5887700"/>
            <a:ext cx="505938" cy="516580"/>
          </a:xfrm>
          <a:prstGeom prst="ellipse">
            <a:avLst/>
          </a:prstGeom>
          <a:noFill/>
          <a:ln>
            <a:solidFill>
              <a:srgbClr val="FF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1442E28-BD70-4977-8C21-92C7F8047BBD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7284078" y="6328629"/>
            <a:ext cx="2859316" cy="1819864"/>
          </a:xfrm>
          <a:prstGeom prst="straightConnector1">
            <a:avLst/>
          </a:prstGeom>
          <a:ln>
            <a:solidFill>
              <a:srgbClr val="FF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2AB0CD45-9368-41AB-B641-DE5099168E7B}"/>
              </a:ext>
            </a:extLst>
          </p:cNvPr>
          <p:cNvSpPr/>
          <p:nvPr/>
        </p:nvSpPr>
        <p:spPr>
          <a:xfrm>
            <a:off x="11020852" y="6731588"/>
            <a:ext cx="590550" cy="426318"/>
          </a:xfrm>
          <a:prstGeom prst="ellipse">
            <a:avLst/>
          </a:prstGeom>
          <a:noFill/>
          <a:ln>
            <a:solidFill>
              <a:srgbClr val="FF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5D6D85-6291-4ECA-9B5F-75B666E275F9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11316127" y="7157906"/>
            <a:ext cx="188797" cy="1800200"/>
          </a:xfrm>
          <a:prstGeom prst="straightConnector1">
            <a:avLst/>
          </a:prstGeom>
          <a:ln>
            <a:solidFill>
              <a:srgbClr val="FF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7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2.0 Data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definition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TF-IDF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방법론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375493-4C80-4679-9954-F85FF7FBC69F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14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443F2DC-14ED-4C25-8FB5-002E3282F6AB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0847243-7F1A-44A1-A4BD-C6D15F480C5D}"/>
              </a:ext>
            </a:extLst>
          </p:cNvPr>
          <p:cNvGrpSpPr/>
          <p:nvPr/>
        </p:nvGrpSpPr>
        <p:grpSpPr>
          <a:xfrm>
            <a:off x="1044007" y="1485558"/>
            <a:ext cx="5456123" cy="894256"/>
            <a:chOff x="666752" y="1728294"/>
            <a:chExt cx="5456123" cy="894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9C90820-851E-4B9E-AAE4-80A94C78334D}"/>
                    </a:ext>
                  </a:extLst>
                </p:cNvPr>
                <p:cNvSpPr txBox="1"/>
                <p:nvPr/>
              </p:nvSpPr>
              <p:spPr>
                <a:xfrm>
                  <a:off x="934814" y="1771380"/>
                  <a:ext cx="4867548" cy="8141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800" smtClean="0"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ko-KR" alt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ko-KR" alt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28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df</m:t>
                                </m:r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9C90820-851E-4B9E-AAE4-80A94C783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14" y="1771380"/>
                  <a:ext cx="4867548" cy="8141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사각형: 잘린 대각선 방향 모서리 28">
              <a:extLst>
                <a:ext uri="{FF2B5EF4-FFF2-40B4-BE49-F238E27FC236}">
                  <a16:creationId xmlns:a16="http://schemas.microsoft.com/office/drawing/2014/main" id="{B66892BD-774D-4E31-936F-4E7AEA2C8CF2}"/>
                </a:ext>
              </a:extLst>
            </p:cNvPr>
            <p:cNvSpPr/>
            <p:nvPr/>
          </p:nvSpPr>
          <p:spPr>
            <a:xfrm>
              <a:off x="666752" y="1728294"/>
              <a:ext cx="5456123" cy="894256"/>
            </a:xfrm>
            <a:prstGeom prst="snip2Diag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D6D32D23-801D-41FC-BEE1-38F65F669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86" y="2792814"/>
            <a:ext cx="3066882" cy="2827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D7D1518-2F37-48A2-BE2F-A40ED1F08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559" y="2736480"/>
            <a:ext cx="3075531" cy="288377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59B323-D1DF-4176-A221-7A33AC6B9C9A}"/>
                  </a:ext>
                </a:extLst>
              </p:cNvPr>
              <p:cNvSpPr txBox="1"/>
              <p:nvPr/>
            </p:nvSpPr>
            <p:spPr>
              <a:xfrm>
                <a:off x="7538984" y="1466661"/>
                <a:ext cx="3385213" cy="8698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자연로그</m:t>
                              </m:r>
                              <m: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fName>
                        <m:e/>
                      </m:func>
                    </m:oMath>
                  </m:oMathPara>
                </a14:m>
                <a:endParaRPr lang="en-US" altLang="ko-KR" sz="2800" dirty="0"/>
              </a:p>
              <a:p>
                <a:r>
                  <a:rPr lang="en-US" altLang="ko-KR" sz="2800" dirty="0"/>
                  <a:t> (e = 2.718281...)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59B323-D1DF-4176-A221-7A33AC6B9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984" y="1466661"/>
                <a:ext cx="3385213" cy="869854"/>
              </a:xfrm>
              <a:prstGeom prst="rect">
                <a:avLst/>
              </a:prstGeom>
              <a:blipFill>
                <a:blip r:embed="rId5"/>
                <a:stretch>
                  <a:fillRect l="-4144" b="-23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사각형: 잘린 대각선 방향 모서리 10">
            <a:extLst>
              <a:ext uri="{FF2B5EF4-FFF2-40B4-BE49-F238E27FC236}">
                <a16:creationId xmlns:a16="http://schemas.microsoft.com/office/drawing/2014/main" id="{6CF4686E-70C8-447D-B5A0-A2C6F069C182}"/>
              </a:ext>
            </a:extLst>
          </p:cNvPr>
          <p:cNvSpPr/>
          <p:nvPr/>
        </p:nvSpPr>
        <p:spPr>
          <a:xfrm>
            <a:off x="7269440" y="1466538"/>
            <a:ext cx="3924300" cy="894256"/>
          </a:xfrm>
          <a:prstGeom prst="snip2Diag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7958BD44-1CD0-45E1-87BC-77C63BC47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085" y="2736057"/>
            <a:ext cx="2591839" cy="3757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BDB8598-6E98-4858-B5D1-326457792B4D}"/>
              </a:ext>
            </a:extLst>
          </p:cNvPr>
          <p:cNvSpPr txBox="1"/>
          <p:nvPr/>
        </p:nvSpPr>
        <p:spPr>
          <a:xfrm>
            <a:off x="2592065" y="7026846"/>
            <a:ext cx="16129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TF-IDF </a:t>
            </a:r>
            <a:r>
              <a:rPr lang="ko-KR" altLang="en-US" sz="2500" b="1" dirty="0"/>
              <a:t>값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52156" y="6222001"/>
            <a:ext cx="7867264" cy="2396991"/>
            <a:chOff x="4752305" y="6099705"/>
            <a:chExt cx="7867264" cy="2911203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979BC93B-8AC9-4E42-9BEB-C1DAFF59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52305" y="6099705"/>
              <a:ext cx="7867264" cy="2911203"/>
            </a:xfrm>
            <a:prstGeom prst="rect">
              <a:avLst/>
            </a:prstGeom>
          </p:spPr>
        </p:pic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3CACC3D-A6FF-41AC-9183-988D48C10E69}"/>
                </a:ext>
              </a:extLst>
            </p:cNvPr>
            <p:cNvSpPr/>
            <p:nvPr/>
          </p:nvSpPr>
          <p:spPr>
            <a:xfrm>
              <a:off x="8564186" y="7225452"/>
              <a:ext cx="809296" cy="5044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F2BD42-4913-4E8F-95AB-D4B1AFE7AE4A}"/>
                </a:ext>
              </a:extLst>
            </p:cNvPr>
            <p:cNvSpPr/>
            <p:nvPr/>
          </p:nvSpPr>
          <p:spPr>
            <a:xfrm>
              <a:off x="8564186" y="7739228"/>
              <a:ext cx="809296" cy="5044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43365" y="8902355"/>
            <a:ext cx="7283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rgbClr val="00B0F0"/>
                </a:solidFill>
              </a:rPr>
              <a:t>이러한 </a:t>
            </a:r>
            <a:r>
              <a:rPr lang="en-US" altLang="ko-KR" sz="2000" b="1" dirty="0">
                <a:solidFill>
                  <a:srgbClr val="00B0F0"/>
                </a:solidFill>
              </a:rPr>
              <a:t>TF-IDF</a:t>
            </a:r>
            <a:r>
              <a:rPr lang="ko-KR" altLang="en-US" sz="2000" b="1" dirty="0">
                <a:solidFill>
                  <a:srgbClr val="00B0F0"/>
                </a:solidFill>
              </a:rPr>
              <a:t>기반의 최대빈도수를 기반으로 </a:t>
            </a:r>
            <a:r>
              <a:rPr lang="en-US" altLang="ko-KR" sz="2000" b="1" dirty="0">
                <a:solidFill>
                  <a:srgbClr val="00B0F0"/>
                </a:solidFill>
              </a:rPr>
              <a:t>SNS</a:t>
            </a:r>
            <a:r>
              <a:rPr lang="ko-KR" altLang="en-US" sz="2000" b="1" dirty="0">
                <a:solidFill>
                  <a:srgbClr val="00B0F0"/>
                </a:solidFill>
              </a:rPr>
              <a:t>분석을 실시함 </a:t>
            </a:r>
          </a:p>
        </p:txBody>
      </p:sp>
    </p:spTree>
    <p:extLst>
      <p:ext uri="{BB962C8B-B14F-4D97-AF65-F5344CB8AC3E}">
        <p14:creationId xmlns:p14="http://schemas.microsoft.com/office/powerpoint/2010/main" val="287944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2.0 Data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definition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전체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워드클라우드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">
            <a:extLst>
              <a:ext uri="{FF2B5EF4-FFF2-40B4-BE49-F238E27FC236}">
                <a16:creationId xmlns:a16="http://schemas.microsoft.com/office/drawing/2014/main" id="{D058F23F-6D46-4835-A6E9-05EC1E3E1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 err="1">
                <a:solidFill>
                  <a:srgbClr val="00B0F0"/>
                </a:solidFill>
              </a:rPr>
              <a:t>Wordcloud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r>
              <a:rPr lang="en-US" altLang="ko-KR" sz="3200" b="1" i="1" dirty="0">
                <a:solidFill>
                  <a:srgbClr val="00B0F0"/>
                </a:solidFill>
              </a:rPr>
              <a:t>(Total)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r>
              <a:rPr lang="en-US" altLang="ko-KR" sz="3200" b="1" i="1" dirty="0">
                <a:solidFill>
                  <a:srgbClr val="00B0F0"/>
                </a:solidFill>
              </a:rPr>
              <a:t> 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00E3942-81D8-4DDE-8BFD-F635542F726B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DB33A2-136F-4A90-9328-02F1B468D748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15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4D979-C5A9-4C2D-A905-BFEBA0830B5F}"/>
              </a:ext>
            </a:extLst>
          </p:cNvPr>
          <p:cNvSpPr txBox="1"/>
          <p:nvPr/>
        </p:nvSpPr>
        <p:spPr>
          <a:xfrm>
            <a:off x="2491796" y="809658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[50</a:t>
            </a:r>
            <a:r>
              <a:rPr lang="ko-KR" altLang="en-US" sz="2000" dirty="0">
                <a:latin typeface="+mj-ea"/>
                <a:ea typeface="+mj-ea"/>
              </a:rPr>
              <a:t>개 워드 시각화</a:t>
            </a:r>
            <a:r>
              <a:rPr lang="en-US" altLang="ko-KR" sz="2000" dirty="0">
                <a:latin typeface="+mj-ea"/>
                <a:ea typeface="+mj-ea"/>
              </a:rPr>
              <a:t>]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49F4E-A0ED-44F9-A8FF-FC832B47C59C}"/>
              </a:ext>
            </a:extLst>
          </p:cNvPr>
          <p:cNvSpPr txBox="1"/>
          <p:nvPr/>
        </p:nvSpPr>
        <p:spPr>
          <a:xfrm>
            <a:off x="8723764" y="809658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[100</a:t>
            </a:r>
            <a:r>
              <a:rPr lang="ko-KR" altLang="en-US" sz="2000" dirty="0">
                <a:latin typeface="+mj-ea"/>
                <a:ea typeface="+mj-ea"/>
              </a:rPr>
              <a:t>개 워드 시각화</a:t>
            </a:r>
            <a:r>
              <a:rPr lang="en-US" altLang="ko-KR" sz="2000" dirty="0">
                <a:latin typeface="+mj-ea"/>
                <a:ea typeface="+mj-ea"/>
              </a:rPr>
              <a:t>]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2" name="제목 28">
            <a:extLst>
              <a:ext uri="{FF2B5EF4-FFF2-40B4-BE49-F238E27FC236}">
                <a16:creationId xmlns:a16="http://schemas.microsoft.com/office/drawing/2014/main" id="{7CF6EA37-3D72-45BD-872C-015785636AB0}"/>
              </a:ext>
            </a:extLst>
          </p:cNvPr>
          <p:cNvSpPr txBox="1">
            <a:spLocks/>
          </p:cNvSpPr>
          <p:nvPr/>
        </p:nvSpPr>
        <p:spPr>
          <a:xfrm>
            <a:off x="743006" y="1956227"/>
            <a:ext cx="12336847" cy="900071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전체 문서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15,272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건에서 나타난 총 단어 수는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47,139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개임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그 중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TF-IDF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기반 상위 빈도에 해당하는 단어를 각각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50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100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개로 시각화한 결과를 제시함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워드클라우드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결과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세종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 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인구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이사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아파트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사업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대표 단어가 두드러지게 나타남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C66A26-3703-4C07-A133-854A7D44E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3" y="4093685"/>
            <a:ext cx="5760639" cy="38269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C43F22-7FFB-4E74-B3FD-1AC8E5F50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64" y="4093686"/>
            <a:ext cx="5616621" cy="37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7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2.0 Data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definition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키워드별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워드클라우드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1">
            <a:extLst>
              <a:ext uri="{FF2B5EF4-FFF2-40B4-BE49-F238E27FC236}">
                <a16:creationId xmlns:a16="http://schemas.microsoft.com/office/drawing/2014/main" id="{E11EDDEB-3EDC-4658-8BC6-FC8AF516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 err="1">
                <a:solidFill>
                  <a:srgbClr val="00B0F0"/>
                </a:solidFill>
              </a:rPr>
              <a:t>Wordcloud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r>
              <a:rPr lang="en-US" altLang="ko-KR" sz="3200" b="1" i="1" dirty="0">
                <a:solidFill>
                  <a:srgbClr val="00B0F0"/>
                </a:solidFill>
              </a:rPr>
              <a:t>(</a:t>
            </a:r>
            <a:r>
              <a:rPr lang="ko-KR" altLang="en-US" sz="3200" b="1" i="1" dirty="0" err="1">
                <a:solidFill>
                  <a:srgbClr val="00B0F0"/>
                </a:solidFill>
              </a:rPr>
              <a:t>인구관련</a:t>
            </a:r>
            <a:r>
              <a:rPr lang="ko-KR" altLang="en-US" sz="3200" b="1" i="1" dirty="0">
                <a:solidFill>
                  <a:srgbClr val="00B0F0"/>
                </a:solidFill>
              </a:rPr>
              <a:t> 대표 </a:t>
            </a:r>
            <a:r>
              <a:rPr lang="en-US" altLang="ko-KR" sz="3200" b="1" i="1" dirty="0">
                <a:solidFill>
                  <a:srgbClr val="00B0F0"/>
                </a:solidFill>
              </a:rPr>
              <a:t>Keyword)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ADB08D-45FF-4AC0-BD88-8516882DFF26}"/>
              </a:ext>
            </a:extLst>
          </p:cNvPr>
          <p:cNvSpPr/>
          <p:nvPr/>
        </p:nvSpPr>
        <p:spPr>
          <a:xfrm>
            <a:off x="1949115" y="732908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u="sng" dirty="0">
                <a:solidFill>
                  <a:srgbClr val="00B0F0"/>
                </a:solidFill>
                <a:latin typeface="+mj-ea"/>
                <a:ea typeface="+mj-ea"/>
              </a:rPr>
              <a:t>인구문제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CD8D1E-D439-4E2A-B1EE-BE5EBB3DCC1E}"/>
              </a:ext>
            </a:extLst>
          </p:cNvPr>
          <p:cNvSpPr/>
          <p:nvPr/>
        </p:nvSpPr>
        <p:spPr>
          <a:xfrm>
            <a:off x="6290429" y="73274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u="sng" dirty="0">
                <a:solidFill>
                  <a:srgbClr val="00B0F0"/>
                </a:solidFill>
                <a:latin typeface="+mj-ea"/>
                <a:ea typeface="+mj-ea"/>
              </a:rPr>
              <a:t>인구이동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C50AE0-E764-414F-928F-51BB03C9A7CA}"/>
              </a:ext>
            </a:extLst>
          </p:cNvPr>
          <p:cNvSpPr/>
          <p:nvPr/>
        </p:nvSpPr>
        <p:spPr>
          <a:xfrm>
            <a:off x="10338433" y="736045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u="sng" dirty="0">
                <a:solidFill>
                  <a:srgbClr val="00B0F0"/>
                </a:solidFill>
                <a:latin typeface="+mj-ea"/>
                <a:ea typeface="+mj-ea"/>
              </a:rPr>
              <a:t>지역경제</a:t>
            </a:r>
          </a:p>
        </p:txBody>
      </p:sp>
      <p:sp>
        <p:nvSpPr>
          <p:cNvPr id="51" name="제목 28">
            <a:extLst>
              <a:ext uri="{FF2B5EF4-FFF2-40B4-BE49-F238E27FC236}">
                <a16:creationId xmlns:a16="http://schemas.microsoft.com/office/drawing/2014/main" id="{2B1654E8-5684-4CE1-8175-940DDFE73FA9}"/>
              </a:ext>
            </a:extLst>
          </p:cNvPr>
          <p:cNvSpPr txBox="1">
            <a:spLocks/>
          </p:cNvSpPr>
          <p:nvPr/>
        </p:nvSpPr>
        <p:spPr>
          <a:xfrm>
            <a:off x="674788" y="2127743"/>
            <a:ext cx="13033448" cy="139099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대표 키워드인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인구문제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인구이동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지역경제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를 포함하는 문서내의 상위 빈도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50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 단어에 대한 시각화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인구문제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경우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출생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저출산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사망률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교육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보건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고령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대표 키워드를 확인할 수 있음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인구이동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경우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수도권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유출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세종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서울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감소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부동산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대표 키워드를 확인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지역경제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경우 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사업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도시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지원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시장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산업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지방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등이 대표적인 주요 단어로 나타남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3E941FC-B948-4494-AC5C-67927FE6641F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1854738-BF6D-464E-8178-C49A17D22A5E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16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9485004-3427-4B27-94CB-B0E41A9E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55" y="4574642"/>
            <a:ext cx="4105619" cy="260702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510640E-0543-46FD-BF6A-9379B1894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801" y="4613661"/>
            <a:ext cx="4042986" cy="256132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9049DF7-F084-4F00-9865-B7171F52A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301" y="4567962"/>
            <a:ext cx="4042986" cy="260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9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2.0 Data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definition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키워드별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워드클라우드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1">
            <a:extLst>
              <a:ext uri="{FF2B5EF4-FFF2-40B4-BE49-F238E27FC236}">
                <a16:creationId xmlns:a16="http://schemas.microsoft.com/office/drawing/2014/main" id="{E11EDDEB-3EDC-4658-8BC6-FC8AF516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67904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 err="1">
                <a:solidFill>
                  <a:srgbClr val="00B0F0"/>
                </a:solidFill>
              </a:rPr>
              <a:t>Wordcloud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r>
              <a:rPr lang="en-US" altLang="ko-KR" sz="3200" b="1" i="1" dirty="0">
                <a:solidFill>
                  <a:srgbClr val="00B0F0"/>
                </a:solidFill>
              </a:rPr>
              <a:t>(</a:t>
            </a:r>
            <a:r>
              <a:rPr lang="ko-KR" altLang="en-US" sz="3200" b="1" i="1" dirty="0" err="1">
                <a:solidFill>
                  <a:srgbClr val="00B0F0"/>
                </a:solidFill>
              </a:rPr>
              <a:t>인구관련</a:t>
            </a:r>
            <a:r>
              <a:rPr lang="ko-KR" altLang="en-US" sz="3200" b="1" i="1" dirty="0">
                <a:solidFill>
                  <a:srgbClr val="00B0F0"/>
                </a:solidFill>
              </a:rPr>
              <a:t> 대표 </a:t>
            </a:r>
            <a:r>
              <a:rPr lang="en-US" altLang="ko-KR" sz="3200" b="1" i="1" dirty="0">
                <a:solidFill>
                  <a:srgbClr val="00B0F0"/>
                </a:solidFill>
              </a:rPr>
              <a:t>Keyword)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ADB08D-45FF-4AC0-BD88-8516882DFF26}"/>
              </a:ext>
            </a:extLst>
          </p:cNvPr>
          <p:cNvSpPr/>
          <p:nvPr/>
        </p:nvSpPr>
        <p:spPr>
          <a:xfrm>
            <a:off x="2068383" y="732908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u="sng" dirty="0">
                <a:solidFill>
                  <a:srgbClr val="00B0F0"/>
                </a:solidFill>
                <a:latin typeface="+mj-ea"/>
                <a:ea typeface="+mj-ea"/>
              </a:rPr>
              <a:t>인구유출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CD8D1E-D439-4E2A-B1EE-BE5EBB3DCC1E}"/>
              </a:ext>
            </a:extLst>
          </p:cNvPr>
          <p:cNvSpPr/>
          <p:nvPr/>
        </p:nvSpPr>
        <p:spPr>
          <a:xfrm>
            <a:off x="6407252" y="732740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u="sng" dirty="0">
                <a:solidFill>
                  <a:srgbClr val="00B0F0"/>
                </a:solidFill>
                <a:latin typeface="+mj-ea"/>
                <a:ea typeface="+mj-ea"/>
              </a:rPr>
              <a:t>저출산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C50AE0-E764-414F-928F-51BB03C9A7CA}"/>
              </a:ext>
            </a:extLst>
          </p:cNvPr>
          <p:cNvSpPr/>
          <p:nvPr/>
        </p:nvSpPr>
        <p:spPr>
          <a:xfrm>
            <a:off x="10537213" y="732069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u="sng" dirty="0">
                <a:solidFill>
                  <a:srgbClr val="00B0F0"/>
                </a:solidFill>
                <a:latin typeface="+mj-ea"/>
                <a:ea typeface="+mj-ea"/>
              </a:rPr>
              <a:t>고령화</a:t>
            </a:r>
          </a:p>
        </p:txBody>
      </p:sp>
      <p:sp>
        <p:nvSpPr>
          <p:cNvPr id="51" name="제목 28">
            <a:extLst>
              <a:ext uri="{FF2B5EF4-FFF2-40B4-BE49-F238E27FC236}">
                <a16:creationId xmlns:a16="http://schemas.microsoft.com/office/drawing/2014/main" id="{2B1654E8-5684-4CE1-8175-940DDFE73FA9}"/>
              </a:ext>
            </a:extLst>
          </p:cNvPr>
          <p:cNvSpPr txBox="1">
            <a:spLocks/>
          </p:cNvSpPr>
          <p:nvPr/>
        </p:nvSpPr>
        <p:spPr>
          <a:xfrm>
            <a:off x="674788" y="2127743"/>
            <a:ext cx="13033448" cy="139099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대표적인 키워드인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인구유출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저출산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고령화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를 포함하는 문서내의 상위 빈도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50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 단어에 대한 시각화임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인구유출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경우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세종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도시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사업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하락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유출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주택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가격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대표 키워드를 확인할 수 있음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저출산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경우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부동산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지방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지원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인구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시장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교육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서울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경제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감소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＇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대표 키워드를 확인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고령화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는 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고령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지원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사업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시장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노인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복지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치료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등이 대표적인 주요 단어로 나타남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3E941FC-B948-4494-AC5C-67927FE6641F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1854738-BF6D-464E-8178-C49A17D22A5E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17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EC04DDB-3E13-40A5-BF13-3007D893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90" y="4540231"/>
            <a:ext cx="4048192" cy="25976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7E4126E-3518-4F9F-AB2B-D2350F3D0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816" y="4634721"/>
            <a:ext cx="3896025" cy="25031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0F9BBA2-EE22-431D-8109-EBF3C9143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785" y="4634719"/>
            <a:ext cx="3948306" cy="25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3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2.0 Data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definition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키워드별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워드클라우드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1">
            <a:extLst>
              <a:ext uri="{FF2B5EF4-FFF2-40B4-BE49-F238E27FC236}">
                <a16:creationId xmlns:a16="http://schemas.microsoft.com/office/drawing/2014/main" id="{E11EDDEB-3EDC-4658-8BC6-FC8AF516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 err="1">
                <a:solidFill>
                  <a:srgbClr val="00B0F0"/>
                </a:solidFill>
              </a:rPr>
              <a:t>Wordcloud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r>
              <a:rPr lang="en-US" altLang="ko-KR" sz="3200" b="1" i="1" dirty="0">
                <a:solidFill>
                  <a:srgbClr val="00B0F0"/>
                </a:solidFill>
              </a:rPr>
              <a:t>(</a:t>
            </a:r>
            <a:r>
              <a:rPr lang="ko-KR" altLang="en-US" sz="3200" b="1" i="1" dirty="0" err="1">
                <a:solidFill>
                  <a:srgbClr val="00B0F0"/>
                </a:solidFill>
              </a:rPr>
              <a:t>인구관련</a:t>
            </a:r>
            <a:r>
              <a:rPr lang="ko-KR" altLang="en-US" sz="3200" b="1" i="1" dirty="0">
                <a:solidFill>
                  <a:srgbClr val="00B0F0"/>
                </a:solidFill>
              </a:rPr>
              <a:t> 대표 </a:t>
            </a:r>
            <a:r>
              <a:rPr lang="en-US" altLang="ko-KR" sz="3200" b="1" i="1" dirty="0">
                <a:solidFill>
                  <a:srgbClr val="00B0F0"/>
                </a:solidFill>
              </a:rPr>
              <a:t>Keyword)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ADB08D-45FF-4AC0-BD88-8516882DFF26}"/>
              </a:ext>
            </a:extLst>
          </p:cNvPr>
          <p:cNvSpPr/>
          <p:nvPr/>
        </p:nvSpPr>
        <p:spPr>
          <a:xfrm>
            <a:off x="2359927" y="734233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u="sng" dirty="0">
                <a:solidFill>
                  <a:srgbClr val="00B0F0"/>
                </a:solidFill>
                <a:latin typeface="+mj-ea"/>
                <a:ea typeface="+mj-ea"/>
              </a:rPr>
              <a:t>이사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CD8D1E-D439-4E2A-B1EE-BE5EBB3DCC1E}"/>
              </a:ext>
            </a:extLst>
          </p:cNvPr>
          <p:cNvSpPr/>
          <p:nvPr/>
        </p:nvSpPr>
        <p:spPr>
          <a:xfrm>
            <a:off x="6436204" y="734066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u="sng" dirty="0">
                <a:solidFill>
                  <a:srgbClr val="00B0F0"/>
                </a:solidFill>
                <a:latin typeface="+mj-ea"/>
                <a:ea typeface="+mj-ea"/>
              </a:rPr>
              <a:t>일자리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C50AE0-E764-414F-928F-51BB03C9A7CA}"/>
              </a:ext>
            </a:extLst>
          </p:cNvPr>
          <p:cNvSpPr/>
          <p:nvPr/>
        </p:nvSpPr>
        <p:spPr>
          <a:xfrm>
            <a:off x="10616736" y="737370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u="sng" dirty="0">
                <a:solidFill>
                  <a:srgbClr val="00B0F0"/>
                </a:solidFill>
                <a:latin typeface="+mj-ea"/>
                <a:ea typeface="+mj-ea"/>
              </a:rPr>
              <a:t>집값</a:t>
            </a:r>
          </a:p>
        </p:txBody>
      </p:sp>
      <p:sp>
        <p:nvSpPr>
          <p:cNvPr id="51" name="제목 28">
            <a:extLst>
              <a:ext uri="{FF2B5EF4-FFF2-40B4-BE49-F238E27FC236}">
                <a16:creationId xmlns:a16="http://schemas.microsoft.com/office/drawing/2014/main" id="{2B1654E8-5684-4CE1-8175-940DDFE73FA9}"/>
              </a:ext>
            </a:extLst>
          </p:cNvPr>
          <p:cNvSpPr txBox="1">
            <a:spLocks/>
          </p:cNvSpPr>
          <p:nvPr/>
        </p:nvSpPr>
        <p:spPr>
          <a:xfrm>
            <a:off x="674788" y="2127743"/>
            <a:ext cx="13033448" cy="139099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대표적인 키워드인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이사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일자리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집값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을 포함하는 문서내의 상위 빈도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50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 단어에 대한 시각화임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이사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경우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청소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업체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아파트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추천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포장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세종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대표 키워드를 확인할 수 있음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일자리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경우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세종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지원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기업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청년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사업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취업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대표 키워드를 확인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집값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경우 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아파트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부동산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상승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가격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매매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분양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주택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등이 대표적인 주요 단어로 나타남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3E941FC-B948-4494-AC5C-67927FE6641F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1854738-BF6D-464E-8178-C49A17D22A5E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18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6BA28A3-219E-4410-9FC9-ED04FE96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25" y="4577958"/>
            <a:ext cx="4277588" cy="26336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85A3443-AF28-4324-9E6A-2A6371CF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652" y="4541753"/>
            <a:ext cx="4086070" cy="263366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691E139-F93D-4805-B7FE-86F8D3794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529" y="4466421"/>
            <a:ext cx="4014688" cy="279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1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4033" y="3960192"/>
            <a:ext cx="10709862" cy="1004630"/>
          </a:xfrm>
          <a:prstGeom prst="rect">
            <a:avLst/>
          </a:prstGeom>
          <a:noFill/>
        </p:spPr>
        <p:txBody>
          <a:bodyPr wrap="square" lIns="95754" tIns="47877" rIns="95754" bIns="47877" rtlCol="0">
            <a:spAutoFit/>
          </a:bodyPr>
          <a:lstStyle/>
          <a:p>
            <a:pPr defTabSz="1357521"/>
            <a:r>
              <a:rPr lang="en-US" altLang="ko-KR" sz="5900" dirty="0">
                <a:solidFill>
                  <a:srgbClr val="00B0F0"/>
                </a:solidFill>
                <a:latin typeface="Segoe Print" pitchFamily="2" charset="0"/>
                <a:ea typeface="Kozuka Gothic Pr6N M" pitchFamily="34" charset="-128"/>
              </a:rPr>
              <a:t>3.0 </a:t>
            </a:r>
            <a:r>
              <a:rPr lang="en-US" altLang="ko-KR" sz="5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ea typeface="Kozuka Gothic Pr6N M" pitchFamily="34" charset="-128"/>
              </a:rPr>
              <a:t>Main</a:t>
            </a:r>
            <a:r>
              <a:rPr lang="ko-KR" altLang="en-US" sz="5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ea typeface="Kozuka Gothic Pr6N M" pitchFamily="34" charset="-128"/>
              </a:rPr>
              <a:t> </a:t>
            </a:r>
            <a:r>
              <a:rPr lang="en-US" altLang="ko-KR" sz="5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ea typeface="Kozuka Gothic Pr6N M" pitchFamily="34" charset="-128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63841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6603" y="1318415"/>
            <a:ext cx="7114060" cy="789872"/>
          </a:xfrm>
          <a:prstGeom prst="rect">
            <a:avLst/>
          </a:prstGeom>
          <a:noFill/>
        </p:spPr>
        <p:txBody>
          <a:bodyPr wrap="square" lIns="95771" tIns="47886" rIns="95771" bIns="47886" rtlCol="0">
            <a:spAutoFit/>
          </a:bodyPr>
          <a:lstStyle/>
          <a:p>
            <a:pPr defTabSz="1314553">
              <a:lnSpc>
                <a:spcPts val="5238"/>
              </a:lnSpc>
            </a:pPr>
            <a:r>
              <a:rPr lang="en-US" altLang="ko-KR" sz="5200" dirty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Kozuka Gothic Pr6N M" pitchFamily="34" charset="-128"/>
              </a:rPr>
              <a:t>Table of Contents</a:t>
            </a:r>
            <a:endParaRPr lang="ko-KR" altLang="en-US" sz="5200" dirty="0">
              <a:solidFill>
                <a:prstClr val="white">
                  <a:lumMod val="50000"/>
                </a:prstClr>
              </a:solidFill>
              <a:latin typeface="Arial Narrow" pitchFamily="34" charset="0"/>
              <a:ea typeface="Kozuka Gothic Pr6N M" pitchFamily="34" charset="-128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912545" y="2976473"/>
            <a:ext cx="0" cy="61926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2537" y="2520032"/>
            <a:ext cx="5545992" cy="943991"/>
          </a:xfrm>
          <a:prstGeom prst="rect">
            <a:avLst/>
          </a:prstGeom>
          <a:noFill/>
        </p:spPr>
        <p:txBody>
          <a:bodyPr wrap="square" lIns="95771" tIns="47886" rIns="95771" bIns="47886" rtlCol="0">
            <a:spAutoFit/>
          </a:bodyPr>
          <a:lstStyle/>
          <a:p>
            <a:pPr defTabSz="1314553">
              <a:lnSpc>
                <a:spcPct val="150000"/>
              </a:lnSpc>
            </a:pPr>
            <a:r>
              <a:rPr lang="en-US" altLang="ko-KR" sz="4200" dirty="0">
                <a:solidFill>
                  <a:srgbClr val="00B0F0"/>
                </a:solidFill>
                <a:latin typeface="Arial Narrow" pitchFamily="34" charset="0"/>
                <a:ea typeface="Kozuka Gothic Pr6N M" pitchFamily="34" charset="-128"/>
              </a:rPr>
              <a:t>01</a:t>
            </a:r>
            <a:r>
              <a:rPr lang="en-US" altLang="ko-KR" sz="3400" dirty="0">
                <a:solidFill>
                  <a:srgbClr val="00B0F0"/>
                </a:solidFill>
                <a:latin typeface="Arial Narrow" pitchFamily="34" charset="0"/>
                <a:ea typeface="Kozuka Gothic Pr6N M" pitchFamily="34" charset="-128"/>
              </a:rPr>
              <a:t> </a:t>
            </a:r>
            <a:r>
              <a:rPr lang="ko-KR" altLang="en-US" sz="3400" dirty="0">
                <a:solidFill>
                  <a:srgbClr val="00B0F0"/>
                </a:solidFill>
                <a:latin typeface="Arial Narrow" pitchFamily="34" charset="0"/>
                <a:ea typeface="Kozuka Gothic Pr6N M" pitchFamily="34" charset="-128"/>
              </a:rPr>
              <a:t>분석 배경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44593" y="2520032"/>
            <a:ext cx="5832648" cy="968549"/>
          </a:xfrm>
          <a:prstGeom prst="rect">
            <a:avLst/>
          </a:prstGeom>
          <a:noFill/>
        </p:spPr>
        <p:txBody>
          <a:bodyPr wrap="square" lIns="95771" tIns="47886" rIns="95771" bIns="47886" rtlCol="0">
            <a:spAutoFit/>
          </a:bodyPr>
          <a:lstStyle/>
          <a:p>
            <a:pPr defTabSz="1314553">
              <a:lnSpc>
                <a:spcPct val="150000"/>
              </a:lnSpc>
            </a:pPr>
            <a:r>
              <a:rPr lang="en-US" altLang="ko-KR" sz="4200" dirty="0">
                <a:solidFill>
                  <a:srgbClr val="00B0F0"/>
                </a:solidFill>
                <a:latin typeface="Arial Narrow" pitchFamily="34" charset="0"/>
                <a:ea typeface="Kozuka Gothic Pr6N M" pitchFamily="34" charset="-128"/>
              </a:rPr>
              <a:t>03 </a:t>
            </a:r>
            <a:r>
              <a:rPr lang="ko-KR" altLang="en-US" sz="3400" dirty="0">
                <a:solidFill>
                  <a:srgbClr val="00B0F0"/>
                </a:solidFill>
                <a:latin typeface="Arial Narrow" pitchFamily="34" charset="0"/>
                <a:ea typeface="Kozuka Gothic Pr6N M" pitchFamily="34" charset="-128"/>
              </a:rPr>
              <a:t>주요 분석</a:t>
            </a:r>
            <a:endParaRPr lang="en-US" altLang="ko-KR" sz="2100" dirty="0">
              <a:solidFill>
                <a:prstClr val="white">
                  <a:lumMod val="50000"/>
                </a:prstClr>
              </a:solidFill>
              <a:latin typeface="Arial Narrow" pitchFamily="34" charset="0"/>
              <a:ea typeface="Kozuka Gothic Pr6N M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16601" y="5387744"/>
            <a:ext cx="4695728" cy="968549"/>
          </a:xfrm>
          <a:prstGeom prst="rect">
            <a:avLst/>
          </a:prstGeom>
          <a:noFill/>
        </p:spPr>
        <p:txBody>
          <a:bodyPr wrap="square" lIns="95771" tIns="47886" rIns="95771" bIns="47886" rtlCol="0">
            <a:spAutoFit/>
          </a:bodyPr>
          <a:lstStyle/>
          <a:p>
            <a:pPr defTabSz="1314553">
              <a:lnSpc>
                <a:spcPct val="150000"/>
              </a:lnSpc>
            </a:pPr>
            <a:r>
              <a:rPr lang="en-US" altLang="ko-KR" sz="4200" dirty="0">
                <a:solidFill>
                  <a:srgbClr val="00B0F0"/>
                </a:solidFill>
                <a:latin typeface="Arial Narrow" pitchFamily="34" charset="0"/>
                <a:ea typeface="Kozuka Gothic Pr6N M" pitchFamily="34" charset="-128"/>
              </a:rPr>
              <a:t>04 </a:t>
            </a:r>
            <a:r>
              <a:rPr lang="en-US" altLang="ko-KR" sz="3400" dirty="0">
                <a:solidFill>
                  <a:srgbClr val="00B0F0"/>
                </a:solidFill>
                <a:latin typeface="Arial Narrow" pitchFamily="34" charset="0"/>
                <a:ea typeface="Kozuka Gothic Pr6N M" pitchFamily="34" charset="-128"/>
              </a:rPr>
              <a:t>Key</a:t>
            </a:r>
            <a:r>
              <a:rPr lang="ko-KR" altLang="en-US" sz="3400" dirty="0">
                <a:solidFill>
                  <a:srgbClr val="00B0F0"/>
                </a:solidFill>
                <a:latin typeface="Arial Narrow" pitchFamily="34" charset="0"/>
                <a:ea typeface="Kozuka Gothic Pr6N M" pitchFamily="34" charset="-128"/>
              </a:rPr>
              <a:t> </a:t>
            </a:r>
            <a:r>
              <a:rPr lang="en-US" altLang="ko-KR" sz="3400" dirty="0">
                <a:solidFill>
                  <a:srgbClr val="00B0F0"/>
                </a:solidFill>
                <a:latin typeface="Arial Narrow" pitchFamily="34" charset="0"/>
                <a:ea typeface="Kozuka Gothic Pr6N M" pitchFamily="34" charset="-128"/>
              </a:rPr>
              <a:t>findings</a:t>
            </a:r>
            <a:endParaRPr lang="en-US" altLang="ko-KR" sz="2100" dirty="0">
              <a:solidFill>
                <a:prstClr val="white">
                  <a:lumMod val="50000"/>
                </a:prstClr>
              </a:solidFill>
              <a:latin typeface="Arial Narrow" pitchFamily="34" charset="0"/>
              <a:ea typeface="Kozuka Gothic Pr6N M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2537" y="5399311"/>
            <a:ext cx="5545992" cy="943991"/>
          </a:xfrm>
          <a:prstGeom prst="rect">
            <a:avLst/>
          </a:prstGeom>
          <a:noFill/>
        </p:spPr>
        <p:txBody>
          <a:bodyPr wrap="square" lIns="95771" tIns="47886" rIns="95771" bIns="47886" rtlCol="0">
            <a:spAutoFit/>
          </a:bodyPr>
          <a:lstStyle/>
          <a:p>
            <a:pPr defTabSz="1314553">
              <a:lnSpc>
                <a:spcPct val="150000"/>
              </a:lnSpc>
            </a:pPr>
            <a:r>
              <a:rPr lang="en-US" altLang="ko-KR" sz="4200" dirty="0">
                <a:solidFill>
                  <a:srgbClr val="00B0F0"/>
                </a:solidFill>
                <a:latin typeface="Arial Narrow" pitchFamily="34" charset="0"/>
                <a:ea typeface="Kozuka Gothic Pr6N M" pitchFamily="34" charset="-128"/>
              </a:rPr>
              <a:t>02</a:t>
            </a:r>
            <a:r>
              <a:rPr lang="en-US" altLang="ko-KR" sz="3400" dirty="0">
                <a:solidFill>
                  <a:srgbClr val="00B0F0"/>
                </a:solidFill>
                <a:latin typeface="Arial Narrow" pitchFamily="34" charset="0"/>
                <a:ea typeface="Kozuka Gothic Pr6N M" pitchFamily="34" charset="-128"/>
              </a:rPr>
              <a:t> </a:t>
            </a:r>
            <a:r>
              <a:rPr lang="ko-KR" altLang="en-US" sz="3400" dirty="0">
                <a:solidFill>
                  <a:srgbClr val="00B0F0"/>
                </a:solidFill>
                <a:latin typeface="Arial Narrow" pitchFamily="34" charset="0"/>
                <a:ea typeface="Kozuka Gothic Pr6N M" pitchFamily="34" charset="-128"/>
              </a:rPr>
              <a:t>데이터 정의</a:t>
            </a:r>
            <a:endParaRPr lang="ko-KR" altLang="en-US" sz="1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2898" y="6343041"/>
            <a:ext cx="6336704" cy="358317"/>
          </a:xfrm>
          <a:prstGeom prst="rect">
            <a:avLst/>
          </a:prstGeom>
          <a:noFill/>
        </p:spPr>
        <p:txBody>
          <a:bodyPr wrap="square" lIns="95771" tIns="47886" rIns="95771" bIns="47886" rtlCol="0">
            <a:spAutoFit/>
          </a:bodyPr>
          <a:lstStyle/>
          <a:p>
            <a:pPr marL="678741" defTabSz="1314553"/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4.1  Key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71293" y="6331629"/>
            <a:ext cx="5616623" cy="1666368"/>
          </a:xfrm>
          <a:prstGeom prst="rect">
            <a:avLst/>
          </a:prstGeom>
          <a:noFill/>
        </p:spPr>
        <p:txBody>
          <a:bodyPr wrap="square" lIns="95771" tIns="47886" rIns="95771" bIns="47886" rtlCol="0">
            <a:spAutoFit/>
          </a:bodyPr>
          <a:lstStyle/>
          <a:p>
            <a:pPr indent="622300" defTabSz="1314553"/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2.1  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수집 절차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indent="622300" defTabSz="1357674">
              <a:defRPr/>
            </a:pPr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2.2  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기초 분석</a:t>
            </a:r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전처리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 전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indent="622300" defTabSz="1357674">
              <a:defRPr/>
            </a:pPr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2.3  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lang="ko-KR" altLang="en-US" sz="1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전처리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indent="622300" defTabSz="1357674">
              <a:defRPr/>
            </a:pPr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2.4  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기초 분석</a:t>
            </a:r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_ </a:t>
            </a:r>
            <a:r>
              <a:rPr lang="ko-KR" altLang="en-US" sz="1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전처리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 후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indent="622300" defTabSz="1357674">
              <a:defRPr/>
            </a:pPr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2.5  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전체 </a:t>
            </a:r>
            <a:r>
              <a:rPr lang="ko-KR" altLang="en-US" sz="1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워드클라우드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indent="622300" defTabSz="1357674">
              <a:defRPr/>
            </a:pPr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2.6  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키워드별 </a:t>
            </a:r>
            <a:r>
              <a:rPr lang="ko-KR" altLang="en-US" sz="1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워드클라우드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577" y="3378380"/>
            <a:ext cx="6336704" cy="1404758"/>
          </a:xfrm>
          <a:prstGeom prst="rect">
            <a:avLst/>
          </a:prstGeom>
          <a:noFill/>
        </p:spPr>
        <p:txBody>
          <a:bodyPr wrap="square" lIns="95771" tIns="47886" rIns="95771" bIns="47886" rtlCol="0">
            <a:spAutoFit/>
          </a:bodyPr>
          <a:lstStyle/>
          <a:p>
            <a:pPr marL="622300" defTabSz="1314553"/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3.1 K-Means Clustering)</a:t>
            </a:r>
          </a:p>
          <a:p>
            <a:pPr marL="622300" defTabSz="1314553"/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3.2  LDA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 토픽 분석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marL="622300" defTabSz="1314553"/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3.3  </a:t>
            </a:r>
            <a:r>
              <a:rPr lang="ko-KR" altLang="en-US" sz="1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토픽별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워드클라우드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marL="622300"/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3.4  TF-IDF 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방법론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marL="622300"/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3.5  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감성 분석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0016" y="3404773"/>
            <a:ext cx="5545992" cy="1143148"/>
          </a:xfrm>
          <a:prstGeom prst="rect">
            <a:avLst/>
          </a:prstGeom>
          <a:noFill/>
        </p:spPr>
        <p:txBody>
          <a:bodyPr wrap="square" lIns="95771" tIns="47886" rIns="95771" bIns="47886" rtlCol="0">
            <a:spAutoFit/>
          </a:bodyPr>
          <a:lstStyle/>
          <a:p>
            <a:pPr marL="803275" indent="-173038" defTabSz="1357291">
              <a:defRPr/>
            </a:pPr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1.1  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시장 동향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3275" indent="-173038" defTabSz="1357291">
              <a:defRPr/>
            </a:pPr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1.2  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주요 목표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3275" indent="-173038" defTabSz="1357291">
              <a:defRPr/>
            </a:pPr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1.3  text-mining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approach</a:t>
            </a:r>
          </a:p>
          <a:p>
            <a:pPr marL="803275" indent="-173038" defTabSz="1357291">
              <a:defRPr/>
            </a:pPr>
            <a:r>
              <a:rPr lang="en-US" altLang="ko-KR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1.4  </a:t>
            </a:r>
            <a:r>
              <a:rPr lang="ko-KR" altLang="en-US" sz="17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수행 절차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46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3552F3-28B3-44A7-9C77-C6054129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73" y="4752280"/>
            <a:ext cx="7754306" cy="4422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3.0 Main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analysis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K-Means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Clustering)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">
            <a:extLst>
              <a:ext uri="{FF2B5EF4-FFF2-40B4-BE49-F238E27FC236}">
                <a16:creationId xmlns:a16="http://schemas.microsoft.com/office/drawing/2014/main" id="{E32C9322-92F2-468E-9DEA-70BE70DD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>
                <a:solidFill>
                  <a:srgbClr val="00B0F0"/>
                </a:solidFill>
              </a:rPr>
              <a:t>K—means clustering(Elbow method) </a:t>
            </a:r>
            <a:r>
              <a:rPr lang="ko-KR" altLang="en-US" sz="3200" b="1" i="1" dirty="0">
                <a:solidFill>
                  <a:srgbClr val="00B0F0"/>
                </a:solidFill>
              </a:rPr>
              <a:t>  </a:t>
            </a:r>
            <a:r>
              <a:rPr lang="en-US" altLang="ko-KR" sz="2400" b="1" dirty="0">
                <a:solidFill>
                  <a:srgbClr val="00B0F0"/>
                </a:solidFill>
              </a:rPr>
              <a:t>  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18" name="제목 28">
            <a:extLst>
              <a:ext uri="{FF2B5EF4-FFF2-40B4-BE49-F238E27FC236}">
                <a16:creationId xmlns:a16="http://schemas.microsoft.com/office/drawing/2014/main" id="{24ABAA21-2E35-4927-A570-3554D1283993}"/>
              </a:ext>
            </a:extLst>
          </p:cNvPr>
          <p:cNvSpPr txBox="1">
            <a:spLocks/>
          </p:cNvSpPr>
          <p:nvPr/>
        </p:nvSpPr>
        <p:spPr>
          <a:xfrm>
            <a:off x="636109" y="2304008"/>
            <a:ext cx="12336847" cy="223224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통계적 모형을 통해 최적의 토픽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주제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)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수를 정하고 각 토픽이 어떤 의미를 가지는지를 분석하는 과정임  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최적의 클러스터 개수를 선정하는데 사용되는 대표적 기법인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K-means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군집분석의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elbow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기법을 사용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k-means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클러스터링은 클러스터내 오차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제곱합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(SSE)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값이 최소가 되도록 클러스터의 중심을 결정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클러스터 개수에 따른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SSE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그래프를 고려해 최적의 클러스터 개수를 판단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FFE8CA4-47B5-44C3-96FD-144C13FFBD55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B98D10-E80B-4011-95A6-A66E1EDE95A3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20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2975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85415A-1A6A-4C6C-AAB1-171360E1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81" y="3537456"/>
            <a:ext cx="8704705" cy="5718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3.0 Main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analysis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LDA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토픽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B879140A-38B4-42A5-A840-E6982E69F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>
                <a:solidFill>
                  <a:srgbClr val="00B0F0"/>
                </a:solidFill>
              </a:rPr>
              <a:t>LDA(Latent </a:t>
            </a:r>
            <a:r>
              <a:rPr lang="en-US" altLang="ko-KR" sz="3200" b="1" i="1" dirty="0" err="1">
                <a:solidFill>
                  <a:srgbClr val="00B0F0"/>
                </a:solidFill>
              </a:rPr>
              <a:t>Dirichlet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r>
              <a:rPr lang="en-US" altLang="ko-KR" sz="3200" b="1" i="1" dirty="0">
                <a:solidFill>
                  <a:srgbClr val="00B0F0"/>
                </a:solidFill>
              </a:rPr>
              <a:t>Allocation) topic modeling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A4BD7ADA-3F35-4BCB-A9A7-9E98128AE61C}"/>
              </a:ext>
            </a:extLst>
          </p:cNvPr>
          <p:cNvSpPr/>
          <p:nvPr/>
        </p:nvSpPr>
        <p:spPr>
          <a:xfrm rot="5400000">
            <a:off x="8147003" y="6139618"/>
            <a:ext cx="3024336" cy="431455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40"/>
          </a:p>
        </p:txBody>
      </p:sp>
      <p:sp>
        <p:nvSpPr>
          <p:cNvPr id="18" name="제목 28">
            <a:extLst>
              <a:ext uri="{FF2B5EF4-FFF2-40B4-BE49-F238E27FC236}">
                <a16:creationId xmlns:a16="http://schemas.microsoft.com/office/drawing/2014/main" id="{104948F0-E561-42E0-AF32-E135E434610B}"/>
              </a:ext>
            </a:extLst>
          </p:cNvPr>
          <p:cNvSpPr txBox="1">
            <a:spLocks/>
          </p:cNvSpPr>
          <p:nvPr/>
        </p:nvSpPr>
        <p:spPr>
          <a:xfrm>
            <a:off x="743006" y="2137148"/>
            <a:ext cx="12434235" cy="900071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Kmeans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-clustering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을 진행한 결과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토픽수를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5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개로 진행했을 때 가장 적절하게 군집이 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define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LDA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란 주어진 문서들의 집합에서 주요한 토픽을 찾아내는 대표적인 확률모형 알고리즘으로 해당 문서들이  어떤 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주제들을 다루는지 예측할 수 있음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A91182E-DBEC-44C2-9EB8-7F96F521F609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A2C151-B1C1-4153-9914-1D36558441F7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21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37239" y="5727201"/>
            <a:ext cx="335707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800" b="1" u="sng" dirty="0" err="1">
                <a:solidFill>
                  <a:srgbClr val="56CBF5"/>
                </a:solidFill>
                <a:latin typeface="+mj-ea"/>
                <a:ea typeface="+mj-ea"/>
                <a:cs typeface="함초롬바탕" panose="02030604000101010101" pitchFamily="18" charset="-127"/>
              </a:rPr>
              <a:t>토픽별</a:t>
            </a:r>
            <a:r>
              <a:rPr lang="ko-KR" altLang="en-US" sz="1800" b="1" u="sng" dirty="0">
                <a:solidFill>
                  <a:srgbClr val="56CBF5"/>
                </a:solidFill>
                <a:latin typeface="+mj-ea"/>
                <a:ea typeface="+mj-ea"/>
                <a:cs typeface="함초롬바탕" panose="02030604000101010101" pitchFamily="18" charset="-127"/>
              </a:rPr>
              <a:t> 단어 분포를 추출 후</a:t>
            </a:r>
            <a:r>
              <a:rPr lang="en-US" altLang="ko-KR" sz="1800" b="1" u="sng" dirty="0">
                <a:solidFill>
                  <a:srgbClr val="56CBF5"/>
                </a:solidFill>
                <a:latin typeface="+mj-ea"/>
                <a:ea typeface="+mj-ea"/>
                <a:cs typeface="함초롬바탕" panose="02030604000101010101" pitchFamily="18" charset="-127"/>
              </a:rPr>
              <a:t>,</a:t>
            </a:r>
            <a:r>
              <a:rPr lang="ko-KR" altLang="en-US" sz="1800" b="1" u="sng" dirty="0">
                <a:solidFill>
                  <a:srgbClr val="56CBF5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800" b="1" u="sng" dirty="0">
                <a:solidFill>
                  <a:srgbClr val="56CBF5"/>
                </a:solidFill>
                <a:latin typeface="+mj-ea"/>
                <a:ea typeface="+mj-ea"/>
                <a:cs typeface="함초롬바탕" panose="02030604000101010101" pitchFamily="18" charset="-127"/>
              </a:rPr>
              <a:t>각 </a:t>
            </a:r>
            <a:r>
              <a:rPr lang="ko-KR" altLang="en-US" sz="1800" b="1" u="sng" dirty="0" err="1">
                <a:solidFill>
                  <a:srgbClr val="56CBF5"/>
                </a:solidFill>
                <a:latin typeface="+mj-ea"/>
                <a:ea typeface="+mj-ea"/>
                <a:cs typeface="함초롬바탕" panose="02030604000101010101" pitchFamily="18" charset="-127"/>
              </a:rPr>
              <a:t>토픽별로</a:t>
            </a:r>
            <a:r>
              <a:rPr lang="ko-KR" altLang="en-US" sz="1800" b="1" u="sng" dirty="0">
                <a:solidFill>
                  <a:srgbClr val="56CBF5"/>
                </a:solidFill>
                <a:latin typeface="+mj-ea"/>
                <a:ea typeface="+mj-ea"/>
                <a:cs typeface="함초롬바탕" panose="02030604000101010101" pitchFamily="18" charset="-127"/>
              </a:rPr>
              <a:t> 상위에</a:t>
            </a:r>
            <a:endParaRPr lang="en-US" altLang="ko-KR" sz="1800" b="1" u="sng" dirty="0">
              <a:solidFill>
                <a:srgbClr val="56CBF5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800" b="1" u="sng" dirty="0">
                <a:solidFill>
                  <a:srgbClr val="56CBF5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u="sng" dirty="0" err="1">
                <a:solidFill>
                  <a:srgbClr val="56CBF5"/>
                </a:solidFill>
                <a:latin typeface="+mj-ea"/>
                <a:ea typeface="+mj-ea"/>
                <a:cs typeface="함초롬바탕" panose="02030604000101010101" pitchFamily="18" charset="-127"/>
              </a:rPr>
              <a:t>랭크된</a:t>
            </a:r>
            <a:r>
              <a:rPr lang="ko-KR" altLang="en-US" sz="1800" b="1" u="sng" dirty="0">
                <a:solidFill>
                  <a:srgbClr val="56CBF5"/>
                </a:solidFill>
                <a:latin typeface="+mj-ea"/>
                <a:ea typeface="+mj-ea"/>
                <a:cs typeface="함초롬바탕" panose="02030604000101010101" pitchFamily="18" charset="-127"/>
              </a:rPr>
              <a:t> 단어들을 확인</a:t>
            </a:r>
            <a:endParaRPr lang="en-US" altLang="ko-KR" sz="1800" b="1" u="sng" dirty="0">
              <a:solidFill>
                <a:srgbClr val="56CBF5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896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D204DB4-61D4-4CAF-8CE4-0F0F03BB8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37" y="4752280"/>
            <a:ext cx="7344815" cy="4686685"/>
          </a:xfrm>
          <a:prstGeom prst="rect">
            <a:avLst/>
          </a:prstGeom>
        </p:spPr>
      </p:pic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08F312E6-519F-4C3A-98BC-6248F585FE13}"/>
              </a:ext>
            </a:extLst>
          </p:cNvPr>
          <p:cNvSpPr/>
          <p:nvPr/>
        </p:nvSpPr>
        <p:spPr>
          <a:xfrm>
            <a:off x="9081278" y="8273265"/>
            <a:ext cx="3447891" cy="8578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70C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3.0 Main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analysis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토픽별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워드클라우드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9FC4CB52-E226-462B-9202-658982405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 err="1">
                <a:solidFill>
                  <a:srgbClr val="00B0F0"/>
                </a:solidFill>
              </a:rPr>
              <a:t>Wordcloud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r>
              <a:rPr lang="en-US" altLang="ko-KR" sz="3200" b="1" i="1" dirty="0">
                <a:solidFill>
                  <a:srgbClr val="00B0F0"/>
                </a:solidFill>
              </a:rPr>
              <a:t>(Topic1)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A569A839-4C2D-4072-B5F2-DE39E1C1BC38}"/>
              </a:ext>
            </a:extLst>
          </p:cNvPr>
          <p:cNvSpPr/>
          <p:nvPr/>
        </p:nvSpPr>
        <p:spPr>
          <a:xfrm>
            <a:off x="9511830" y="8436280"/>
            <a:ext cx="2793812" cy="51077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2400" b="1" i="1" dirty="0">
                <a:solidFill>
                  <a:srgbClr val="00B0F0"/>
                </a:solidFill>
              </a:rPr>
              <a:t>Topic 1: </a:t>
            </a:r>
            <a:r>
              <a:rPr lang="ko-KR" altLang="en-US" sz="2400" b="1" i="1" dirty="0">
                <a:solidFill>
                  <a:srgbClr val="00B0F0"/>
                </a:solidFill>
              </a:rPr>
              <a:t>이사 </a:t>
            </a:r>
            <a:r>
              <a:rPr lang="en-US" altLang="ko-KR" sz="2400" b="1" i="1" dirty="0">
                <a:solidFill>
                  <a:srgbClr val="00B0F0"/>
                </a:solidFill>
              </a:rPr>
              <a:t>/</a:t>
            </a:r>
            <a:r>
              <a:rPr lang="ko-KR" altLang="en-US" sz="2400" b="1" i="1" dirty="0">
                <a:solidFill>
                  <a:srgbClr val="00B0F0"/>
                </a:solidFill>
              </a:rPr>
              <a:t>이동</a:t>
            </a:r>
          </a:p>
        </p:txBody>
      </p:sp>
      <p:sp>
        <p:nvSpPr>
          <p:cNvPr id="34" name="제목 28">
            <a:extLst>
              <a:ext uri="{FF2B5EF4-FFF2-40B4-BE49-F238E27FC236}">
                <a16:creationId xmlns:a16="http://schemas.microsoft.com/office/drawing/2014/main" id="{54796E94-0734-46E4-9F57-D37574C9D2FC}"/>
              </a:ext>
            </a:extLst>
          </p:cNvPr>
          <p:cNvSpPr txBox="1">
            <a:spLocks/>
          </p:cNvSpPr>
          <p:nvPr/>
        </p:nvSpPr>
        <p:spPr>
          <a:xfrm>
            <a:off x="743006" y="2137149"/>
            <a:ext cx="12794275" cy="285387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워드클라우드를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통한 토픽 모델링 결과 다섯 개의 토픽에 대한 주요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워드들을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TF-IDF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기반 시각화 함 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이사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청소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추천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업체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아파트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세종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먼지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비용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＇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대표 단어로 유추해 볼 때 세종시 등 신도시로의 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이사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이동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으로 정의할 수 있음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정리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익스프레스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이삿짐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제거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추천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작업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＇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키워드로 보아 입주청소 및 집수리 관련 관심이 두드러짐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앞의 인구이동 키워드와 연계해 볼 때 대전시 내부적인 이사보다는 타지역으로의 이동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이탈이 많아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SNS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상에서도 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대전시 거주자들의 이탈 형상이 드러나고 있음  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ACD045-569F-4E73-B938-D59DBC7D3FCD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7E6DB4-97C2-4388-A3BA-13C4E58CF96C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22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168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12CF9C-A426-4083-9443-46CDDC2A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36" y="4678019"/>
            <a:ext cx="7344817" cy="4682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3.0 Main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analysis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토픽별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워드클라우드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9FC4CB52-E226-462B-9202-658982405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 err="1">
                <a:solidFill>
                  <a:srgbClr val="00B0F0"/>
                </a:solidFill>
              </a:rPr>
              <a:t>Wordcloud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r>
              <a:rPr lang="en-US" altLang="ko-KR" sz="3200" b="1" i="1" dirty="0">
                <a:solidFill>
                  <a:srgbClr val="00B0F0"/>
                </a:solidFill>
              </a:rPr>
              <a:t>(Topic2)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제목 28">
            <a:extLst>
              <a:ext uri="{FF2B5EF4-FFF2-40B4-BE49-F238E27FC236}">
                <a16:creationId xmlns:a16="http://schemas.microsoft.com/office/drawing/2014/main" id="{54796E94-0734-46E4-9F57-D37574C9D2FC}"/>
              </a:ext>
            </a:extLst>
          </p:cNvPr>
          <p:cNvSpPr txBox="1">
            <a:spLocks/>
          </p:cNvSpPr>
          <p:nvPr/>
        </p:nvSpPr>
        <p:spPr>
          <a:xfrm>
            <a:off x="743006" y="2137148"/>
            <a:ext cx="12794275" cy="2173187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사업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지원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도시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인구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추진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산업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경제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대표 단어로 유추해 볼 때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Topic2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는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경제개발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추진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”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으로 정의함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교육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‘.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문화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정년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조성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혁신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시설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키워드로 보아 교육 및 문화산업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정년후의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일자리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 지역경제 성장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일자리에 대한 관심과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니즈가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높은 것으로 추정할 수 있음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또한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창업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창출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기술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대학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성장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키워드로 볼 때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20-30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청년들 중심의 창업 및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스타트업에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대한 지원 등에 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관한 정보와 관심을  가지고 있는 것으로 보임 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sp>
        <p:nvSpPr>
          <p:cNvPr id="38" name="모서리가 둥근 직사각형 3">
            <a:extLst>
              <a:ext uri="{FF2B5EF4-FFF2-40B4-BE49-F238E27FC236}">
                <a16:creationId xmlns:a16="http://schemas.microsoft.com/office/drawing/2014/main" id="{08F312E6-519F-4C3A-98BC-6248F585FE13}"/>
              </a:ext>
            </a:extLst>
          </p:cNvPr>
          <p:cNvSpPr/>
          <p:nvPr/>
        </p:nvSpPr>
        <p:spPr>
          <a:xfrm>
            <a:off x="9072785" y="8260683"/>
            <a:ext cx="3456382" cy="8578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>
                <a:solidFill>
                  <a:srgbClr val="00B0F0"/>
                </a:solidFill>
              </a:rPr>
              <a:t>Topic2 : </a:t>
            </a:r>
            <a:r>
              <a:rPr lang="ko-KR" altLang="en-US" sz="2400" b="1" i="1" dirty="0">
                <a:solidFill>
                  <a:srgbClr val="00B0F0"/>
                </a:solidFill>
              </a:rPr>
              <a:t>경제개발 </a:t>
            </a:r>
            <a:r>
              <a:rPr lang="en-US" altLang="ko-KR" sz="2400" b="1" i="1" dirty="0">
                <a:solidFill>
                  <a:srgbClr val="00B0F0"/>
                </a:solidFill>
              </a:rPr>
              <a:t>/</a:t>
            </a:r>
            <a:r>
              <a:rPr lang="ko-KR" altLang="en-US" sz="2400" b="1" i="1" dirty="0">
                <a:solidFill>
                  <a:srgbClr val="00B0F0"/>
                </a:solidFill>
              </a:rPr>
              <a:t>추진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ACD045-569F-4E73-B938-D59DBC7D3FCD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7E6DB4-97C2-4388-A3BA-13C4E58CF96C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23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191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6D8B2C1-C333-44CC-BC8E-7B555674F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47" y="4665646"/>
            <a:ext cx="7388254" cy="4695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3.0 Main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analysis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토픽별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워드클라우드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9FC4CB52-E226-462B-9202-658982405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 err="1">
                <a:solidFill>
                  <a:srgbClr val="00B0F0"/>
                </a:solidFill>
              </a:rPr>
              <a:t>Wordcloud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r>
              <a:rPr lang="en-US" altLang="ko-KR" sz="3200" b="1" i="1" dirty="0">
                <a:solidFill>
                  <a:srgbClr val="00B0F0"/>
                </a:solidFill>
              </a:rPr>
              <a:t>(Topic3)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제목 28">
            <a:extLst>
              <a:ext uri="{FF2B5EF4-FFF2-40B4-BE49-F238E27FC236}">
                <a16:creationId xmlns:a16="http://schemas.microsoft.com/office/drawing/2014/main" id="{54796E94-0734-46E4-9F57-D37574C9D2FC}"/>
              </a:ext>
            </a:extLst>
          </p:cNvPr>
          <p:cNvSpPr txBox="1">
            <a:spLocks/>
          </p:cNvSpPr>
          <p:nvPr/>
        </p:nvSpPr>
        <p:spPr>
          <a:xfrm>
            <a:off x="743006" y="2137148"/>
            <a:ext cx="12794275" cy="2173187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Topic3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아파트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부동산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주택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집값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상승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공급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대표 단어로 유추해 볼 때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주택 시장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”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으로 정의할 수 있음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상승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아파트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집값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규제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상승세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＇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등으로 볼 때 아파트 가격 상승과 정부의 규제 등 부동산에 대한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고관심을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보임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반면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하락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수요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지방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감소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키워드로 유추해볼 때 대전시의 주택이나 부동산 하락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수요 감소 등을 우려하는 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것으로 추정됨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서울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세종 등으로 이전하지 않고 남아있는 사람들에 대한 아파트가격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부동산에 대한 불안감을 드러내는 것 일 수 있음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ACD045-569F-4E73-B938-D59DBC7D3FCD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7E6DB4-97C2-4388-A3BA-13C4E58CF96C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24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08F312E6-519F-4C3A-98BC-6248F585FE13}"/>
              </a:ext>
            </a:extLst>
          </p:cNvPr>
          <p:cNvSpPr/>
          <p:nvPr/>
        </p:nvSpPr>
        <p:spPr>
          <a:xfrm>
            <a:off x="9072785" y="8254168"/>
            <a:ext cx="3456384" cy="8578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>
                <a:solidFill>
                  <a:srgbClr val="00B0F0"/>
                </a:solidFill>
              </a:rPr>
              <a:t>Topic3 : </a:t>
            </a:r>
            <a:r>
              <a:rPr lang="ko-KR" altLang="en-US" sz="2400" b="1" i="1" dirty="0">
                <a:solidFill>
                  <a:srgbClr val="00B0F0"/>
                </a:solidFill>
              </a:rPr>
              <a:t>주택시장</a:t>
            </a:r>
          </a:p>
        </p:txBody>
      </p:sp>
    </p:spTree>
    <p:extLst>
      <p:ext uri="{BB962C8B-B14F-4D97-AF65-F5344CB8AC3E}">
        <p14:creationId xmlns:p14="http://schemas.microsoft.com/office/powerpoint/2010/main" val="2424942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362B77-9744-4EE5-9BE1-0E4BC1FDF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4" y="4474634"/>
            <a:ext cx="7848873" cy="4814150"/>
          </a:xfrm>
          <a:prstGeom prst="rect">
            <a:avLst/>
          </a:prstGeom>
        </p:spPr>
      </p:pic>
      <p:sp>
        <p:nvSpPr>
          <p:cNvPr id="27" name="제목 28">
            <a:extLst>
              <a:ext uri="{FF2B5EF4-FFF2-40B4-BE49-F238E27FC236}">
                <a16:creationId xmlns:a16="http://schemas.microsoft.com/office/drawing/2014/main" id="{C60F79CE-60D6-4E06-BFB4-BEAAC11E307E}"/>
              </a:ext>
            </a:extLst>
          </p:cNvPr>
          <p:cNvSpPr txBox="1">
            <a:spLocks/>
          </p:cNvSpPr>
          <p:nvPr/>
        </p:nvSpPr>
        <p:spPr>
          <a:xfrm>
            <a:off x="743006" y="2146678"/>
            <a:ext cx="13033448" cy="2173187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4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번째 토픽은 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일자리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취업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신청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지원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자격증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면접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대표 단어로 유추해 볼 때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일자리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취업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”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으로 정의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세부적으로 살펴보면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제조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식품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업체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근무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면접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취업준비를 위한 과정 또는 제조사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식품회사 등의 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취업관련 관심들이 모여 있는 것으로 보임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교육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경력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정보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취득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자격증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‘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개최학원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 취업을 위한 교육과정이나 자격증 등 준비 관련 움직임들이 포착됨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3.0 Main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analysis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토픽별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워드클라우드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9FC4CB52-E226-462B-9202-658982405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 err="1">
                <a:solidFill>
                  <a:srgbClr val="00B0F0"/>
                </a:solidFill>
              </a:rPr>
              <a:t>Wordcloud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r>
              <a:rPr lang="en-US" altLang="ko-KR" sz="3200" b="1" i="1" dirty="0">
                <a:solidFill>
                  <a:srgbClr val="00B0F0"/>
                </a:solidFill>
              </a:rPr>
              <a:t>(Topic4)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A569A839-4C2D-4072-B5F2-DE39E1C1BC38}"/>
              </a:ext>
            </a:extLst>
          </p:cNvPr>
          <p:cNvSpPr/>
          <p:nvPr/>
        </p:nvSpPr>
        <p:spPr>
          <a:xfrm>
            <a:off x="9074143" y="8251182"/>
            <a:ext cx="3455027" cy="85305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>
                <a:solidFill>
                  <a:srgbClr val="00B0F0"/>
                </a:solidFill>
              </a:rPr>
              <a:t>Topic 4: </a:t>
            </a:r>
            <a:r>
              <a:rPr lang="ko-KR" altLang="en-US" sz="2400" b="1" i="1" dirty="0">
                <a:solidFill>
                  <a:srgbClr val="00B0F0"/>
                </a:solidFill>
              </a:rPr>
              <a:t>일자리 </a:t>
            </a:r>
            <a:r>
              <a:rPr lang="en-US" altLang="ko-KR" sz="2400" b="1" i="1" dirty="0">
                <a:solidFill>
                  <a:srgbClr val="00B0F0"/>
                </a:solidFill>
              </a:rPr>
              <a:t>/ </a:t>
            </a:r>
            <a:r>
              <a:rPr lang="ko-KR" altLang="en-US" sz="2400" b="1" i="1" dirty="0">
                <a:solidFill>
                  <a:srgbClr val="00B0F0"/>
                </a:solidFill>
              </a:rPr>
              <a:t>취업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ACD045-569F-4E73-B938-D59DBC7D3FCD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7E6DB4-97C2-4388-A3BA-13C4E58CF96C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25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3996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A7F2380-61D2-4A13-93B8-50B5F6887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14" y="4413462"/>
            <a:ext cx="7654928" cy="4875319"/>
          </a:xfrm>
          <a:prstGeom prst="rect">
            <a:avLst/>
          </a:prstGeom>
        </p:spPr>
      </p:pic>
      <p:sp>
        <p:nvSpPr>
          <p:cNvPr id="27" name="제목 28">
            <a:extLst>
              <a:ext uri="{FF2B5EF4-FFF2-40B4-BE49-F238E27FC236}">
                <a16:creationId xmlns:a16="http://schemas.microsoft.com/office/drawing/2014/main" id="{C60F79CE-60D6-4E06-BFB4-BEAAC11E307E}"/>
              </a:ext>
            </a:extLst>
          </p:cNvPr>
          <p:cNvSpPr txBox="1">
            <a:spLocks/>
          </p:cNvSpPr>
          <p:nvPr/>
        </p:nvSpPr>
        <p:spPr>
          <a:xfrm>
            <a:off x="743006" y="2146678"/>
            <a:ext cx="13033448" cy="2173187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토픽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5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는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치료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신청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사회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노인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건강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고령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＇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등의 대표 단어로 볼 때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고령화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건강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저출산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등으로 정의할 수 있음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고령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신청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지원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노인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센터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등으로 유추 시 대전시의 공공 고령화 관련 신청이나 지원 등에 대한 관심으로 보임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또한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치매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질환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환자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발생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수술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의료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＇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등 질환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의료 관련 관심이나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궁금중들이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표출되고 있음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한편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출산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저출산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자녀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등의 키워드로 유추해 볼 때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저출산에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대한 토픽을 포함하고 있는 것으로 추정됨  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3.0 Main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analysis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토픽별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워드클라우드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9FC4CB52-E226-462B-9202-658982405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 err="1">
                <a:solidFill>
                  <a:srgbClr val="00B0F0"/>
                </a:solidFill>
              </a:rPr>
              <a:t>Wordcloud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r>
              <a:rPr lang="en-US" altLang="ko-KR" sz="3200" b="1" i="1" dirty="0">
                <a:solidFill>
                  <a:srgbClr val="00B0F0"/>
                </a:solidFill>
              </a:rPr>
              <a:t>(Topic5)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518C31B-5A86-43FF-A8B5-7EB1A5976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13" y="6800737"/>
            <a:ext cx="307232" cy="75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6811" tIns="68405" rIns="136811" bIns="68405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4040" dirty="0">
              <a:latin typeface="HY울릉도M" panose="02030600000101010101" pitchFamily="18" charset="-127"/>
              <a:ea typeface="HY울릉도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8" name="모서리가 둥근 직사각형 3">
            <a:extLst>
              <a:ext uri="{FF2B5EF4-FFF2-40B4-BE49-F238E27FC236}">
                <a16:creationId xmlns:a16="http://schemas.microsoft.com/office/drawing/2014/main" id="{08F312E6-519F-4C3A-98BC-6248F585FE13}"/>
              </a:ext>
            </a:extLst>
          </p:cNvPr>
          <p:cNvSpPr/>
          <p:nvPr/>
        </p:nvSpPr>
        <p:spPr>
          <a:xfrm>
            <a:off x="9072785" y="8249543"/>
            <a:ext cx="4032448" cy="86297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>
                <a:solidFill>
                  <a:srgbClr val="00B0F0"/>
                </a:solidFill>
              </a:rPr>
              <a:t>Topic 5: </a:t>
            </a:r>
            <a:r>
              <a:rPr lang="ko-KR" altLang="en-US" sz="2400" b="1" i="1" dirty="0">
                <a:solidFill>
                  <a:srgbClr val="00B0F0"/>
                </a:solidFill>
              </a:rPr>
              <a:t>고령화</a:t>
            </a:r>
            <a:r>
              <a:rPr lang="en-US" altLang="ko-KR" sz="2400" b="1" i="1" dirty="0">
                <a:solidFill>
                  <a:srgbClr val="00B0F0"/>
                </a:solidFill>
              </a:rPr>
              <a:t> / </a:t>
            </a:r>
            <a:r>
              <a:rPr lang="ko-KR" altLang="en-US" sz="2400" b="1" i="1" dirty="0">
                <a:solidFill>
                  <a:srgbClr val="00B0F0"/>
                </a:solidFill>
              </a:rPr>
              <a:t>건강</a:t>
            </a:r>
            <a:r>
              <a:rPr lang="en-US" altLang="ko-KR" sz="2400" b="1" i="1" dirty="0">
                <a:solidFill>
                  <a:srgbClr val="00B0F0"/>
                </a:solidFill>
              </a:rPr>
              <a:t>/</a:t>
            </a:r>
            <a:r>
              <a:rPr lang="ko-KR" altLang="en-US" sz="2400" b="1" i="1" dirty="0" err="1">
                <a:solidFill>
                  <a:srgbClr val="00B0F0"/>
                </a:solidFill>
              </a:rPr>
              <a:t>저출산</a:t>
            </a:r>
            <a:endParaRPr lang="ko-KR" altLang="en-US" sz="2400" b="1" i="1" dirty="0">
              <a:solidFill>
                <a:srgbClr val="00B0F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ACD045-569F-4E73-B938-D59DBC7D3FCD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7E6DB4-97C2-4388-A3BA-13C4E58CF96C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26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4324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3.0 Main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analysis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TF-IDF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1">
            <a:extLst>
              <a:ext uri="{FF2B5EF4-FFF2-40B4-BE49-F238E27FC236}">
                <a16:creationId xmlns:a16="http://schemas.microsoft.com/office/drawing/2014/main" id="{40A5A5EE-08F3-4BF2-89C3-D13FBDE6F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95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>
                <a:solidFill>
                  <a:srgbClr val="00B0F0"/>
                </a:solidFill>
              </a:rPr>
              <a:t>TF-IDF </a:t>
            </a:r>
            <a:r>
              <a:rPr lang="en-US" altLang="ko-KR" sz="2800" b="1" i="1" kern="0" spc="-75" dirty="0">
                <a:solidFill>
                  <a:srgbClr val="00B0F0"/>
                </a:solidFill>
                <a:latin typeface="Arial Narrow (본문)"/>
                <a:ea typeface="HY울릉도M" panose="02030600000101010101" pitchFamily="18" charset="-127"/>
                <a:cs typeface="함초롬바탕" panose="02030604000101010101" pitchFamily="18" charset="-127"/>
              </a:rPr>
              <a:t>(Term Frequency-Inverse Document Frequency)</a:t>
            </a:r>
            <a:endParaRPr lang="EN-US" altLang="ko-KR" sz="2800" b="1" i="1" kern="0" spc="-75" dirty="0">
              <a:solidFill>
                <a:srgbClr val="00B0F0"/>
              </a:solidFill>
              <a:latin typeface="Arial Narrow (본문)"/>
              <a:ea typeface="HY울릉도M" panose="02030600000101010101" pitchFamily="18" charset="-127"/>
              <a:cs typeface="함초롬바탕" panose="02030604000101010101" pitchFamily="18" charset="-127"/>
            </a:endParaRPr>
          </a:p>
          <a:p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1CE8CB-178B-4D53-B679-F7662627C952}"/>
              </a:ext>
            </a:extLst>
          </p:cNvPr>
          <p:cNvSpPr txBox="1"/>
          <p:nvPr/>
        </p:nvSpPr>
        <p:spPr>
          <a:xfrm>
            <a:off x="7544578" y="6157012"/>
            <a:ext cx="6120680" cy="27238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20486" indent="-320486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8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TF-IDF</a:t>
            </a:r>
            <a:r>
              <a:rPr lang="en-US" altLang="ko-KR" sz="16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 </a:t>
            </a:r>
            <a:r>
              <a:rPr lang="en-US" altLang="ko-KR" sz="1646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: </a:t>
            </a:r>
            <a:r>
              <a:rPr lang="ko-KR" altLang="en-US" sz="1400" dirty="0">
                <a:cs typeface="함초롬바탕" panose="02030604000101010101" pitchFamily="18" charset="-127"/>
              </a:rPr>
              <a:t>텍스트 데이터를 분석하기 위한 </a:t>
            </a:r>
            <a:r>
              <a:rPr lang="ko-KR" altLang="en-US" sz="1400" spc="-75" dirty="0">
                <a:cs typeface="함초롬바탕" panose="02030604000101010101" pitchFamily="18" charset="-127"/>
              </a:rPr>
              <a:t>대표적 변환방법 </a:t>
            </a:r>
            <a:endParaRPr lang="en-US" altLang="ko-KR" sz="1646" kern="0" spc="-75" dirty="0">
              <a:solidFill>
                <a:srgbClr val="000000"/>
              </a:solidFill>
              <a:cs typeface="함초롬바탕" panose="02030604000101010101" pitchFamily="18" charset="-127"/>
            </a:endParaRPr>
          </a:p>
          <a:p>
            <a:pPr marL="320486" indent="-320486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8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TF</a:t>
            </a:r>
            <a:r>
              <a:rPr lang="en-US" altLang="ko-KR" sz="16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:</a:t>
            </a:r>
            <a:r>
              <a:rPr lang="ko-KR" altLang="en-US" sz="16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  </a:t>
            </a:r>
            <a:r>
              <a:rPr lang="ko-KR" altLang="en-US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한 문서 내에서 특정 단어가 출현한 빈도수이며</a:t>
            </a:r>
            <a:r>
              <a:rPr lang="en-US" altLang="ko-KR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,</a:t>
            </a:r>
            <a:r>
              <a:rPr lang="ko-KR" altLang="en-US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 문서내 출현 빈도가 </a:t>
            </a:r>
            <a:br>
              <a:rPr lang="en-US" altLang="ko-KR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</a:br>
            <a:r>
              <a:rPr lang="ko-KR" altLang="en-US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높을수록 상대적으로 더 중요</a:t>
            </a:r>
            <a:r>
              <a:rPr lang="en-US" altLang="ko-KR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8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 IDF</a:t>
            </a:r>
            <a:r>
              <a:rPr lang="en-US" altLang="ko-KR" sz="16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:</a:t>
            </a:r>
            <a:r>
              <a:rPr lang="ko-KR" altLang="en-US" sz="16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  </a:t>
            </a:r>
            <a:r>
              <a:rPr lang="ko-KR" altLang="en-US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문서 집합의 전체 문서 수를 특정 단어가 나타나는 문서의 수로 나눈 값이며</a:t>
            </a:r>
            <a:r>
              <a:rPr lang="en-US" altLang="ko-KR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, </a:t>
            </a:r>
            <a:r>
              <a:rPr lang="ko-KR" altLang="en-US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높은 </a:t>
            </a:r>
            <a:r>
              <a:rPr lang="en-US" altLang="ko-KR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IDF </a:t>
            </a:r>
            <a:r>
              <a:rPr lang="ko-KR" altLang="en-US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값을 가지는 단어는 상대적으로 문서 내에서 더 중요</a:t>
            </a:r>
            <a:r>
              <a:rPr lang="en-US" altLang="ko-KR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.</a:t>
            </a:r>
          </a:p>
          <a:p>
            <a:pPr marL="320486" indent="-320486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800" spc="-75" dirty="0">
                <a:cs typeface="함초롬바탕" panose="02030604000101010101" pitchFamily="18" charset="-127"/>
              </a:rPr>
              <a:t>TF-IDF</a:t>
            </a:r>
            <a:r>
              <a:rPr lang="en-US" altLang="ko-KR" sz="1600" spc="-75" dirty="0">
                <a:cs typeface="함초롬바탕" panose="02030604000101010101" pitchFamily="18" charset="-127"/>
              </a:rPr>
              <a:t>: </a:t>
            </a:r>
            <a:r>
              <a:rPr lang="en-US" altLang="ko-KR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TF</a:t>
            </a:r>
            <a:r>
              <a:rPr lang="ko-KR" altLang="en-US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와 </a:t>
            </a:r>
            <a:r>
              <a:rPr lang="en-US" altLang="ko-KR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IDF</a:t>
            </a:r>
            <a:r>
              <a:rPr lang="ko-KR" altLang="en-US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값을 곱해서 사용하므로 어떤 단어가 해당 문서에서 출현빈도가 높은 반면</a:t>
            </a:r>
            <a:r>
              <a:rPr lang="en-US" altLang="ko-KR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, </a:t>
            </a:r>
            <a:r>
              <a:rPr lang="ko-KR" altLang="en-US" sz="1400" kern="0" spc="-75" dirty="0">
                <a:solidFill>
                  <a:srgbClr val="000000"/>
                </a:solidFill>
                <a:cs typeface="함초롬바탕" panose="02030604000101010101" pitchFamily="18" charset="-127"/>
              </a:rPr>
              <a:t>다른 문서에선 출현빈도가 낮을수록 높은 값을 가지게 </a:t>
            </a:r>
            <a:r>
              <a:rPr lang="ko-KR" altLang="en-US" sz="1400" spc="-75" dirty="0">
                <a:cs typeface="함초롬바탕" panose="02030604000101010101" pitchFamily="18" charset="-127"/>
              </a:rPr>
              <a:t>됨</a:t>
            </a:r>
            <a:r>
              <a:rPr lang="en-US" altLang="ko-KR" sz="1400" spc="-75" dirty="0">
                <a:cs typeface="함초롬바탕" panose="02030604000101010101" pitchFamily="18" charset="-127"/>
              </a:rPr>
              <a:t>.</a:t>
            </a:r>
            <a:endParaRPr lang="en-US" altLang="ko-KR" sz="1400" kern="0" spc="-75" dirty="0">
              <a:solidFill>
                <a:srgbClr val="000000"/>
              </a:solidFill>
              <a:cs typeface="함초롬바탕" panose="02030604000101010101" pitchFamily="18" charset="-127"/>
            </a:endParaRPr>
          </a:p>
        </p:txBody>
      </p:sp>
      <p:sp>
        <p:nvSpPr>
          <p:cNvPr id="36" name="제목 28">
            <a:extLst>
              <a:ext uri="{FF2B5EF4-FFF2-40B4-BE49-F238E27FC236}">
                <a16:creationId xmlns:a16="http://schemas.microsoft.com/office/drawing/2014/main" id="{E821338C-C4A1-4D67-A5C0-003E7D35D04A}"/>
              </a:ext>
            </a:extLst>
          </p:cNvPr>
          <p:cNvSpPr txBox="1">
            <a:spLocks/>
          </p:cNvSpPr>
          <p:nvPr/>
        </p:nvSpPr>
        <p:spPr>
          <a:xfrm>
            <a:off x="791865" y="2148303"/>
            <a:ext cx="12336847" cy="454893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토픽별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상위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TF-IDF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단어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30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개를 확인하여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토픽별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주제가 잘 분류되었는지 확인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F745D3E-4DA2-4358-880F-358439FDF924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8FA21F-4117-4B35-A980-A7CCCD28311C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27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76A55-0FEE-4F1C-A48F-34C119F8D474}"/>
              </a:ext>
            </a:extLst>
          </p:cNvPr>
          <p:cNvSpPr txBox="1"/>
          <p:nvPr/>
        </p:nvSpPr>
        <p:spPr>
          <a:xfrm>
            <a:off x="7544578" y="3008464"/>
            <a:ext cx="6241549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‘</a:t>
            </a:r>
            <a:r>
              <a:rPr lang="ko-KR" altLang="en-US" sz="1800" dirty="0"/>
              <a:t>이사</a:t>
            </a:r>
            <a:r>
              <a:rPr lang="en-US" altLang="ko-KR" sz="1800" dirty="0"/>
              <a:t>/</a:t>
            </a:r>
            <a:r>
              <a:rPr lang="ko-KR" altLang="en-US" sz="1800" dirty="0"/>
              <a:t>이동</a:t>
            </a:r>
            <a:r>
              <a:rPr lang="en-US" altLang="ko-KR" sz="1800" dirty="0"/>
              <a:t>’ </a:t>
            </a:r>
            <a:r>
              <a:rPr lang="ko-KR" altLang="en-US" sz="1800" dirty="0"/>
              <a:t>          </a:t>
            </a:r>
            <a:r>
              <a:rPr lang="en-US" altLang="ko-KR" sz="1800" dirty="0"/>
              <a:t>- </a:t>
            </a:r>
            <a:r>
              <a:rPr lang="ko-KR" altLang="en-US" sz="1800" dirty="0"/>
              <a:t> </a:t>
            </a:r>
            <a:r>
              <a:rPr lang="en-US" altLang="ko-KR" sz="1800" dirty="0"/>
              <a:t>‘</a:t>
            </a:r>
            <a:r>
              <a:rPr lang="ko-KR" altLang="en-US" sz="1800" dirty="0"/>
              <a:t>이사</a:t>
            </a:r>
            <a:r>
              <a:rPr lang="en-US" altLang="ko-KR" sz="1800" dirty="0"/>
              <a:t>‘, ‘</a:t>
            </a:r>
            <a:r>
              <a:rPr lang="ko-KR" altLang="en-US" sz="1800" dirty="0"/>
              <a:t>청소</a:t>
            </a:r>
            <a:r>
              <a:rPr lang="en-US" altLang="ko-KR" sz="1800" dirty="0"/>
              <a:t>’, ‘</a:t>
            </a:r>
            <a:r>
              <a:rPr lang="ko-KR" altLang="en-US" sz="1800" dirty="0"/>
              <a:t>업체</a:t>
            </a:r>
            <a:r>
              <a:rPr lang="en-US" altLang="ko-KR" sz="1800" dirty="0"/>
              <a:t>’, ‘</a:t>
            </a:r>
            <a:r>
              <a:rPr lang="ko-KR" altLang="en-US" sz="1800" dirty="0"/>
              <a:t>추천</a:t>
            </a:r>
            <a:r>
              <a:rPr lang="en-US" altLang="ko-KR" sz="1800" dirty="0"/>
              <a:t>’, ‘</a:t>
            </a:r>
            <a:r>
              <a:rPr lang="ko-KR" altLang="en-US" sz="1800" dirty="0"/>
              <a:t>포장</a:t>
            </a:r>
            <a:r>
              <a:rPr lang="en-US" altLang="ko-KR" sz="1800" dirty="0"/>
              <a:t>‘ 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‘</a:t>
            </a:r>
            <a:r>
              <a:rPr lang="ko-KR" altLang="en-US" sz="1800" dirty="0"/>
              <a:t>경제개발</a:t>
            </a:r>
            <a:r>
              <a:rPr lang="en-US" altLang="ko-KR" sz="1800" dirty="0"/>
              <a:t>/</a:t>
            </a:r>
            <a:r>
              <a:rPr lang="ko-KR" altLang="en-US" sz="1800" dirty="0"/>
              <a:t>추진</a:t>
            </a:r>
            <a:r>
              <a:rPr lang="en-US" altLang="ko-KR" sz="1800" dirty="0"/>
              <a:t>’  -  ‘</a:t>
            </a:r>
            <a:r>
              <a:rPr lang="ko-KR" altLang="en-US" sz="1800" dirty="0"/>
              <a:t>사업</a:t>
            </a:r>
            <a:r>
              <a:rPr lang="en-US" altLang="ko-KR" sz="1800" dirty="0"/>
              <a:t>’, ‘</a:t>
            </a:r>
            <a:r>
              <a:rPr lang="ko-KR" altLang="en-US" sz="1800" dirty="0"/>
              <a:t>지원</a:t>
            </a:r>
            <a:r>
              <a:rPr lang="en-US" altLang="ko-KR" sz="1800" dirty="0"/>
              <a:t>‘, ‘</a:t>
            </a:r>
            <a:r>
              <a:rPr lang="ko-KR" altLang="en-US" sz="1800" dirty="0"/>
              <a:t>도시</a:t>
            </a:r>
            <a:r>
              <a:rPr lang="en-US" altLang="ko-KR" sz="1800" dirty="0"/>
              <a:t>‘, ‘</a:t>
            </a:r>
            <a:r>
              <a:rPr lang="ko-KR" altLang="en-US" sz="1800" dirty="0"/>
              <a:t>산업</a:t>
            </a:r>
            <a:r>
              <a:rPr lang="en-US" altLang="ko-KR" sz="1800" dirty="0"/>
              <a:t>’, ‘</a:t>
            </a:r>
            <a:r>
              <a:rPr lang="ko-KR" altLang="en-US" sz="1800" dirty="0"/>
              <a:t>추진</a:t>
            </a:r>
            <a:r>
              <a:rPr lang="en-US" altLang="ko-KR" sz="1800" dirty="0"/>
              <a:t>‘ 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‘</a:t>
            </a:r>
            <a:r>
              <a:rPr lang="ko-KR" altLang="en-US" sz="1800" dirty="0"/>
              <a:t>주택 시장</a:t>
            </a:r>
            <a:r>
              <a:rPr lang="en-US" altLang="ko-KR" sz="1800" dirty="0"/>
              <a:t>’       </a:t>
            </a:r>
            <a:r>
              <a:rPr lang="en-US" altLang="ko-KR" sz="1050" dirty="0"/>
              <a:t>  </a:t>
            </a:r>
            <a:r>
              <a:rPr lang="en-US" altLang="ko-KR" sz="1200" dirty="0"/>
              <a:t> </a:t>
            </a:r>
            <a:r>
              <a:rPr lang="en-US" altLang="ko-KR" sz="1800" dirty="0"/>
              <a:t>  -  ‘</a:t>
            </a:r>
            <a:r>
              <a:rPr lang="ko-KR" altLang="en-US" sz="1800" dirty="0"/>
              <a:t>아파트</a:t>
            </a:r>
            <a:r>
              <a:rPr lang="en-US" altLang="ko-KR" sz="1800" dirty="0"/>
              <a:t>’, ‘</a:t>
            </a:r>
            <a:r>
              <a:rPr lang="ko-KR" altLang="en-US" sz="1800" dirty="0"/>
              <a:t>상승</a:t>
            </a:r>
            <a:r>
              <a:rPr lang="en-US" altLang="ko-KR" sz="1800" dirty="0"/>
              <a:t>’, ‘</a:t>
            </a:r>
            <a:r>
              <a:rPr lang="ko-KR" altLang="en-US" sz="1800" dirty="0"/>
              <a:t>부동산</a:t>
            </a:r>
            <a:r>
              <a:rPr lang="en-US" altLang="ko-KR" sz="1800" dirty="0"/>
              <a:t>’, ‘</a:t>
            </a:r>
            <a:r>
              <a:rPr lang="ko-KR" altLang="en-US" sz="1800" dirty="0"/>
              <a:t>가격</a:t>
            </a:r>
            <a:r>
              <a:rPr lang="en-US" altLang="ko-KR" sz="1800" dirty="0"/>
              <a:t>’, ‘</a:t>
            </a:r>
            <a:r>
              <a:rPr lang="ko-KR" altLang="en-US" sz="1800" dirty="0"/>
              <a:t>매매</a:t>
            </a:r>
            <a:r>
              <a:rPr lang="en-US" altLang="ko-KR" sz="1800" dirty="0"/>
              <a:t>’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‘</a:t>
            </a:r>
            <a:r>
              <a:rPr lang="ko-KR" altLang="en-US" sz="1800" dirty="0"/>
              <a:t>일자리</a:t>
            </a:r>
            <a:r>
              <a:rPr lang="en-US" altLang="ko-KR" sz="1800" dirty="0"/>
              <a:t>/</a:t>
            </a:r>
            <a:r>
              <a:rPr lang="ko-KR" altLang="en-US" sz="1800" dirty="0"/>
              <a:t>취업</a:t>
            </a:r>
            <a:r>
              <a:rPr lang="en-US" altLang="ko-KR" sz="1800" dirty="0"/>
              <a:t>’    </a:t>
            </a:r>
            <a:r>
              <a:rPr lang="en-US" altLang="ko-KR" sz="1400" dirty="0"/>
              <a:t>  </a:t>
            </a:r>
            <a:r>
              <a:rPr lang="en-US" altLang="ko-KR" sz="1600" dirty="0"/>
              <a:t> </a:t>
            </a:r>
            <a:r>
              <a:rPr lang="en-US" altLang="ko-KR" sz="1800" dirty="0"/>
              <a:t>-  ‘</a:t>
            </a:r>
            <a:r>
              <a:rPr lang="ko-KR" altLang="en-US" sz="1800" dirty="0"/>
              <a:t>취업</a:t>
            </a:r>
            <a:r>
              <a:rPr lang="en-US" altLang="ko-KR" sz="1800" dirty="0"/>
              <a:t>’, ‘</a:t>
            </a:r>
            <a:r>
              <a:rPr lang="ko-KR" altLang="en-US" sz="1800" dirty="0"/>
              <a:t>신청</a:t>
            </a:r>
            <a:r>
              <a:rPr lang="en-US" altLang="ko-KR" sz="1800" dirty="0"/>
              <a:t>’, ‘</a:t>
            </a:r>
            <a:r>
              <a:rPr lang="ko-KR" altLang="en-US" sz="1800" dirty="0"/>
              <a:t>지원</a:t>
            </a:r>
            <a:r>
              <a:rPr lang="en-US" altLang="ko-KR" sz="1800" dirty="0"/>
              <a:t>‘, ‘</a:t>
            </a:r>
            <a:r>
              <a:rPr lang="ko-KR" altLang="en-US" sz="1800" dirty="0"/>
              <a:t>기업</a:t>
            </a:r>
            <a:r>
              <a:rPr lang="en-US" altLang="ko-KR" sz="1800" dirty="0"/>
              <a:t>‘, ‘</a:t>
            </a:r>
            <a:r>
              <a:rPr lang="ko-KR" altLang="en-US" sz="1800" dirty="0"/>
              <a:t>면접</a:t>
            </a:r>
            <a:r>
              <a:rPr lang="en-US" altLang="ko-KR" sz="1800" dirty="0"/>
              <a:t>’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‘</a:t>
            </a:r>
            <a:r>
              <a:rPr lang="ko-KR" altLang="en-US" sz="1800" dirty="0"/>
              <a:t>고령화</a:t>
            </a:r>
            <a:r>
              <a:rPr lang="en-US" altLang="ko-KR" sz="1800" dirty="0"/>
              <a:t>/</a:t>
            </a:r>
            <a:r>
              <a:rPr lang="ko-KR" altLang="en-US" sz="1800" dirty="0"/>
              <a:t>건강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저출산</a:t>
            </a:r>
            <a:r>
              <a:rPr lang="en-US" altLang="ko-KR" sz="1800" dirty="0"/>
              <a:t>’  </a:t>
            </a:r>
            <a:r>
              <a:rPr lang="en-US" altLang="ko-KR" sz="1400" dirty="0"/>
              <a:t> </a:t>
            </a:r>
            <a:r>
              <a:rPr lang="en-US" altLang="ko-KR" sz="1600" dirty="0"/>
              <a:t> </a:t>
            </a:r>
            <a:r>
              <a:rPr lang="en-US" altLang="ko-KR" sz="1800" dirty="0"/>
              <a:t>-  ’</a:t>
            </a:r>
            <a:r>
              <a:rPr lang="ko-KR" altLang="en-US" sz="1800" dirty="0"/>
              <a:t>치료</a:t>
            </a:r>
            <a:r>
              <a:rPr lang="en-US" altLang="ko-KR" sz="1800" dirty="0"/>
              <a:t>‘, ’</a:t>
            </a:r>
            <a:r>
              <a:rPr lang="ko-KR" altLang="en-US" sz="1800" dirty="0"/>
              <a:t>신청</a:t>
            </a:r>
            <a:r>
              <a:rPr lang="en-US" altLang="ko-KR" sz="1800" dirty="0"/>
              <a:t>‘, ’</a:t>
            </a:r>
            <a:r>
              <a:rPr lang="ko-KR" altLang="en-US" sz="1800" dirty="0"/>
              <a:t>노인</a:t>
            </a:r>
            <a:r>
              <a:rPr lang="en-US" altLang="ko-KR" sz="1800" dirty="0"/>
              <a:t>‘, ‘</a:t>
            </a:r>
            <a:r>
              <a:rPr lang="ko-KR" altLang="en-US" sz="1800" dirty="0"/>
              <a:t>건강</a:t>
            </a:r>
            <a:r>
              <a:rPr lang="en-US" altLang="ko-KR" sz="1800" dirty="0"/>
              <a:t>’, ‘</a:t>
            </a:r>
            <a:r>
              <a:rPr lang="ko-KR" altLang="en-US" sz="1800" dirty="0"/>
              <a:t>치매</a:t>
            </a:r>
            <a:r>
              <a:rPr lang="en-US" altLang="ko-KR" sz="1800" dirty="0"/>
              <a:t>’, </a:t>
            </a:r>
            <a:br>
              <a:rPr lang="en-US" altLang="ko-KR" sz="1800" dirty="0"/>
            </a:br>
            <a:r>
              <a:rPr lang="en-US" altLang="ko-KR" sz="1800" dirty="0"/>
              <a:t>                                       ‘</a:t>
            </a:r>
            <a:r>
              <a:rPr lang="ko-KR" altLang="en-US" sz="1800" dirty="0"/>
              <a:t>아이</a:t>
            </a:r>
            <a:r>
              <a:rPr lang="en-US" altLang="ko-KR" sz="1800" dirty="0"/>
              <a:t>’ </a:t>
            </a:r>
            <a:r>
              <a:rPr lang="ko-KR" altLang="en-US" sz="1800" dirty="0"/>
              <a:t>등의 </a:t>
            </a:r>
            <a:r>
              <a:rPr lang="ko-KR" altLang="en-US" sz="1900" b="1" dirty="0"/>
              <a:t>주요 상위 키워드를 확인</a:t>
            </a:r>
            <a:r>
              <a:rPr lang="en-US" altLang="ko-KR" sz="1900" b="1" dirty="0"/>
              <a:t>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E272AB-E04E-4729-9E07-6924E7A9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69168"/>
              </p:ext>
            </p:extLst>
          </p:nvPr>
        </p:nvGraphicFramePr>
        <p:xfrm>
          <a:off x="664375" y="2641448"/>
          <a:ext cx="3871907" cy="6824524"/>
        </p:xfrm>
        <a:graphic>
          <a:graphicData uri="http://schemas.openxmlformats.org/drawingml/2006/table">
            <a:tbl>
              <a:tblPr/>
              <a:tblGrid>
                <a:gridCol w="645599">
                  <a:extLst>
                    <a:ext uri="{9D8B030D-6E8A-4147-A177-3AD203B41FA5}">
                      <a16:colId xmlns:a16="http://schemas.microsoft.com/office/drawing/2014/main" val="3517131376"/>
                    </a:ext>
                  </a:extLst>
                </a:gridCol>
                <a:gridCol w="645599">
                  <a:extLst>
                    <a:ext uri="{9D8B030D-6E8A-4147-A177-3AD203B41FA5}">
                      <a16:colId xmlns:a16="http://schemas.microsoft.com/office/drawing/2014/main" val="3771126978"/>
                    </a:ext>
                  </a:extLst>
                </a:gridCol>
                <a:gridCol w="645599">
                  <a:extLst>
                    <a:ext uri="{9D8B030D-6E8A-4147-A177-3AD203B41FA5}">
                      <a16:colId xmlns:a16="http://schemas.microsoft.com/office/drawing/2014/main" val="3051809599"/>
                    </a:ext>
                  </a:extLst>
                </a:gridCol>
                <a:gridCol w="645599">
                  <a:extLst>
                    <a:ext uri="{9D8B030D-6E8A-4147-A177-3AD203B41FA5}">
                      <a16:colId xmlns:a16="http://schemas.microsoft.com/office/drawing/2014/main" val="41130786"/>
                    </a:ext>
                  </a:extLst>
                </a:gridCol>
                <a:gridCol w="645599">
                  <a:extLst>
                    <a:ext uri="{9D8B030D-6E8A-4147-A177-3AD203B41FA5}">
                      <a16:colId xmlns:a16="http://schemas.microsoft.com/office/drawing/2014/main" val="4276301522"/>
                    </a:ext>
                  </a:extLst>
                </a:gridCol>
                <a:gridCol w="643912">
                  <a:extLst>
                    <a:ext uri="{9D8B030D-6E8A-4147-A177-3AD203B41FA5}">
                      <a16:colId xmlns:a16="http://schemas.microsoft.com/office/drawing/2014/main" val="2806114869"/>
                    </a:ext>
                  </a:extLst>
                </a:gridCol>
              </a:tblGrid>
              <a:tr h="26548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이사</a:t>
                      </a:r>
                      <a:r>
                        <a:rPr lang="en-US" altLang="ko-KR" sz="12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이동</a:t>
                      </a:r>
                      <a:endParaRPr lang="en-US" sz="12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경제개발</a:t>
                      </a: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추진</a:t>
                      </a:r>
                      <a:endParaRPr lang="en-US" sz="1200" b="1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주택 시장</a:t>
                      </a:r>
                      <a:endParaRPr lang="en-US" sz="1200" b="1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38878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words</a:t>
                      </a: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tf-idf</a:t>
                      </a: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words</a:t>
                      </a: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tf-idf</a:t>
                      </a: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words</a:t>
                      </a: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tf-idf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611605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이사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0.7664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사업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0.3768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아파트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0.3509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159397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청소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0.4179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지원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0.2532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상승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0.3131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192873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업체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0.2102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도시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0.2085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부동산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0.2984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893160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추천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0.2024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인구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0.1876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주택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0.2501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290413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포장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0.1753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일자리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0.177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가격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0.2463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628103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정리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0.1252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산업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0.1578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집값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0.235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974562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서비스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0.0953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추진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0.1558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서울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0.2257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26050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직업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0.0833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사회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0.1502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인구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0.2049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553593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비용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0.0719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세종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0.1458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세종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0.2032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945599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고객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0.0679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경제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0.142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시장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0.1777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826695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아파트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0.0587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계획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0.1419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지방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0.1212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3732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정보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0.0582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기업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0.1395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공급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0.118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98808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제거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0.0572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청년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0.1266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매매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0.116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043734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지원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0.0569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정부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0.1147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전세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0.114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827722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가구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0.0556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기관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0.1119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규제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0.1139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734423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먼지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0.0541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교육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0.1091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투자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0.1131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675003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소요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0.0527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조성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0.1075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하락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0.1124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812912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입주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0.0508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문화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0.1062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분양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0.1095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234704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처리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0.0486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개발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0.1043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개발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0.1045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157250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이삿짐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0.0458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지방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0.1025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정부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0.1029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3652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사용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0.0415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문제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0.0997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수요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130692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이전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0.0413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센터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0.0964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증가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0.093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522906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원룸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0.0413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충남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0.0932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물량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0.0909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029897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비교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0.038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운영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0.0894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입주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0.0893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563689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가격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0.0373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이전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0.0882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도시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0.0889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82143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세종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0.0366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발전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0.0879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가구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0.0873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738541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만족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0.0365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시장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0.0842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단지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0.0842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12743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상담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0.0356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주민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0.0826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감소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0.0781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469396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사람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0.0342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시민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수도권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0.0773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955049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설치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0.0341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시설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0.0812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사업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0.0743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9050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762ECDD-1F6A-41EA-A436-29A94E81C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43762"/>
              </p:ext>
            </p:extLst>
          </p:nvPr>
        </p:nvGraphicFramePr>
        <p:xfrm>
          <a:off x="5976442" y="2641608"/>
          <a:ext cx="1584175" cy="6822432"/>
        </p:xfrm>
        <a:graphic>
          <a:graphicData uri="http://schemas.openxmlformats.org/drawingml/2006/table">
            <a:tbl>
              <a:tblPr/>
              <a:tblGrid>
                <a:gridCol w="793125">
                  <a:extLst>
                    <a:ext uri="{9D8B030D-6E8A-4147-A177-3AD203B41FA5}">
                      <a16:colId xmlns:a16="http://schemas.microsoft.com/office/drawing/2014/main" val="1801105696"/>
                    </a:ext>
                  </a:extLst>
                </a:gridCol>
                <a:gridCol w="791050">
                  <a:extLst>
                    <a:ext uri="{9D8B030D-6E8A-4147-A177-3AD203B41FA5}">
                      <a16:colId xmlns:a16="http://schemas.microsoft.com/office/drawing/2014/main" val="93868057"/>
                    </a:ext>
                  </a:extLst>
                </a:gridCol>
              </a:tblGrid>
              <a:tr h="2384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고령화</a:t>
                      </a: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건강</a:t>
                      </a: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저출산</a:t>
                      </a:r>
                      <a:endParaRPr lang="en-US" sz="1200" b="1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71267"/>
                  </a:ext>
                </a:extLst>
              </a:tr>
              <a:tr h="2645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words</a:t>
                      </a: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tf-idf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686184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사람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0.2116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133730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치료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0.1933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322805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신청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0.1886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18615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사회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0.1824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227505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노인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0.1768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954634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건강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0.1592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21119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인구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0.1578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541494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병원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0.1492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656456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치매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0.1451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2700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교육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0.1449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737339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지원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0.1367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504909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고령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0.1357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327802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가족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0.1323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069202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문제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0.1323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88930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추천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0.1225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373940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아이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0.1209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179075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출산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0.1185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644059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환자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0.1178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37814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서울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0.1174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72197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여성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0.1169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868414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0.1073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432618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질환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0.1031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937056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증가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0.1002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575556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센터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0.098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76017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개설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0.098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217824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정보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0.0913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29854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0.0898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301212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생활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0.0891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894709"/>
                  </a:ext>
                </a:extLst>
              </a:tr>
              <a:tr h="208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마을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0.0888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459204"/>
                  </a:ext>
                </a:extLst>
              </a:tr>
              <a:tr h="2356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문화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0.0859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37092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7FFCF4-6D8B-4764-9BC6-EE77F9B1B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70429"/>
              </p:ext>
            </p:extLst>
          </p:nvPr>
        </p:nvGraphicFramePr>
        <p:xfrm>
          <a:off x="4536282" y="2641448"/>
          <a:ext cx="1440159" cy="6824524"/>
        </p:xfrm>
        <a:graphic>
          <a:graphicData uri="http://schemas.openxmlformats.org/drawingml/2006/table">
            <a:tbl>
              <a:tblPr/>
              <a:tblGrid>
                <a:gridCol w="721022">
                  <a:extLst>
                    <a:ext uri="{9D8B030D-6E8A-4147-A177-3AD203B41FA5}">
                      <a16:colId xmlns:a16="http://schemas.microsoft.com/office/drawing/2014/main" val="1801105696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93868057"/>
                    </a:ext>
                  </a:extLst>
                </a:gridCol>
              </a:tblGrid>
              <a:tr h="26548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일자리</a:t>
                      </a: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취업</a:t>
                      </a:r>
                      <a:endParaRPr lang="en-US" sz="1200" b="1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71267"/>
                  </a:ext>
                </a:extLst>
              </a:tr>
              <a:tr h="265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words</a:t>
                      </a: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tf-idf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0227" marR="40227" marT="11121" marB="1112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686184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일자리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0.3239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133730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취업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0.2528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322805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신청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0.2318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18615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지원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0.2195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227505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기업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0.1552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954634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면접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0.1535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21119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정보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0.1534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541494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카페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0.1481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656456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세종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0.1419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2700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이사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0.1394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737339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근무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0.131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504909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자격증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0.1289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327802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제조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0.128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069202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식품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0.1273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88930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산업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0.1255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373940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접수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0.1236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179075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채용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0.1223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644059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등록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0.1152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37814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교육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0.1104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72197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센터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0.1073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868414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취득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0.1048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432618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사업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0.1025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937056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청년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0.1022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575556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옥천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0.096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76017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상담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0.0918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217824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사회복지사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0.0907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29854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추천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0.0808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301212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개최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0.0804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894709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사회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0.0907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459204"/>
                  </a:ext>
                </a:extLst>
              </a:tr>
              <a:tr h="209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방법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0.0794</a:t>
                      </a:r>
                    </a:p>
                  </a:txBody>
                  <a:tcPr marL="10688" marR="10688" marT="10688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370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704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A2E39A-03BE-4E05-9BA2-3024FC51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03" y="4110690"/>
            <a:ext cx="7545901" cy="4504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3.0 Main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analysis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감성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7FD92CC7-D609-4A72-8628-6271B18E8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>
                <a:solidFill>
                  <a:srgbClr val="00B0F0"/>
                </a:solidFill>
              </a:rPr>
              <a:t>Sentiment Analysis (</a:t>
            </a:r>
            <a:r>
              <a:rPr lang="ko-KR" altLang="en-US" sz="3200" b="1" i="1" dirty="0" err="1">
                <a:solidFill>
                  <a:srgbClr val="00B0F0"/>
                </a:solidFill>
              </a:rPr>
              <a:t>감성분석</a:t>
            </a:r>
            <a:r>
              <a:rPr lang="en-US" altLang="ko-KR" sz="3200" b="1" i="1" dirty="0">
                <a:solidFill>
                  <a:srgbClr val="00B0F0"/>
                </a:solidFill>
              </a:rPr>
              <a:t>)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E9263B4-76AA-4023-B238-FD86B218A7C7}"/>
              </a:ext>
            </a:extLst>
          </p:cNvPr>
          <p:cNvGrpSpPr/>
          <p:nvPr/>
        </p:nvGrpSpPr>
        <p:grpSpPr>
          <a:xfrm>
            <a:off x="8102937" y="4436469"/>
            <a:ext cx="4349137" cy="4029316"/>
            <a:chOff x="4790305" y="1337846"/>
            <a:chExt cx="2729111" cy="2345623"/>
          </a:xfrm>
        </p:grpSpPr>
        <p:graphicFrame>
          <p:nvGraphicFramePr>
            <p:cNvPr id="11" name="차트 27">
              <a:extLst>
                <a:ext uri="{FF2B5EF4-FFF2-40B4-BE49-F238E27FC236}">
                  <a16:creationId xmlns:a16="http://schemas.microsoft.com/office/drawing/2014/main" id="{69FADA32-09E0-429E-9737-33931F0AF3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1382580"/>
                </p:ext>
              </p:extLst>
            </p:nvPr>
          </p:nvGraphicFramePr>
          <p:xfrm>
            <a:off x="4790305" y="1337846"/>
            <a:ext cx="2729111" cy="2307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직사각형 28">
              <a:extLst>
                <a:ext uri="{FF2B5EF4-FFF2-40B4-BE49-F238E27FC236}">
                  <a16:creationId xmlns:a16="http://schemas.microsoft.com/office/drawing/2014/main" id="{7220E178-FDB8-45E5-9E25-E78EC2240B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5841" y="2226844"/>
              <a:ext cx="597828" cy="5213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108000" tIns="45717" rIns="0" bIns="45717" anchor="ctr"/>
            <a:lstStyle/>
            <a:p>
              <a:pPr defTabSz="1356420">
                <a:lnSpc>
                  <a:spcPct val="125000"/>
                </a:lnSpc>
                <a:defRPr/>
              </a:pPr>
              <a:r>
                <a:rPr lang="ko-KR" altLang="en-US" sz="1400" dirty="0">
                  <a:solidFill>
                    <a:srgbClr val="00B0F0"/>
                  </a:solidFill>
                  <a:latin typeface="+mj-ea"/>
                  <a:ea typeface="+mj-ea"/>
                  <a:cs typeface="Tahoma"/>
                </a:rPr>
                <a:t>■</a:t>
              </a:r>
              <a:r>
                <a:rPr lang="ko-KR" altLang="en-US" sz="1400" dirty="0">
                  <a:solidFill>
                    <a:srgbClr val="C0504D">
                      <a:lumMod val="40000"/>
                      <a:lumOff val="60000"/>
                    </a:srgbClr>
                  </a:solidFill>
                  <a:latin typeface="+mj-ea"/>
                  <a:ea typeface="+mj-ea"/>
                  <a:cs typeface="Tahoma"/>
                </a:rPr>
                <a:t> </a:t>
              </a:r>
              <a:r>
                <a:rPr lang="ko-KR" altLang="en-US" sz="1400" dirty="0">
                  <a:solidFill>
                    <a:prstClr val="black"/>
                  </a:solidFill>
                  <a:latin typeface="+mj-ea"/>
                  <a:ea typeface="+mj-ea"/>
                  <a:cs typeface="Tahoma"/>
                </a:rPr>
                <a:t>긍정</a:t>
              </a:r>
            </a:p>
            <a:p>
              <a:pPr defTabSz="1356420">
                <a:lnSpc>
                  <a:spcPct val="125000"/>
                </a:lnSpc>
                <a:defRPr/>
              </a:pPr>
              <a:r>
                <a:rPr lang="ko-KR" altLang="en-US" sz="1400" dirty="0">
                  <a:solidFill>
                    <a:prstClr val="white">
                      <a:lumMod val="75000"/>
                    </a:prstClr>
                  </a:solidFill>
                  <a:latin typeface="+mj-ea"/>
                  <a:ea typeface="+mj-ea"/>
                  <a:cs typeface="Tahoma"/>
                </a:rPr>
                <a:t>■</a:t>
              </a:r>
              <a:r>
                <a:rPr lang="ko-KR" altLang="en-US" sz="1400" dirty="0">
                  <a:solidFill>
                    <a:srgbClr val="B6AD76"/>
                  </a:solidFill>
                  <a:latin typeface="+mj-ea"/>
                  <a:ea typeface="+mj-ea"/>
                  <a:cs typeface="Tahoma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j-ea"/>
                  <a:ea typeface="+mj-ea"/>
                  <a:cs typeface="Tahoma"/>
                </a:rPr>
                <a:t>중립</a:t>
              </a:r>
            </a:p>
            <a:p>
              <a:pPr defTabSz="1356420">
                <a:lnSpc>
                  <a:spcPct val="125000"/>
                </a:lnSpc>
                <a:defRPr/>
              </a:pPr>
              <a:r>
                <a:rPr lang="ko-KR" altLang="en-US" sz="1400" dirty="0">
                  <a:solidFill>
                    <a:srgbClr val="EB6F6F"/>
                  </a:solidFill>
                  <a:latin typeface="+mj-ea"/>
                  <a:ea typeface="+mj-ea"/>
                  <a:cs typeface="Tahoma"/>
                </a:rPr>
                <a:t>■</a:t>
              </a:r>
              <a:r>
                <a:rPr lang="ko-KR" altLang="en-US" sz="1400" dirty="0">
                  <a:solidFill>
                    <a:srgbClr val="B6AD76"/>
                  </a:solidFill>
                  <a:latin typeface="+mj-ea"/>
                  <a:ea typeface="+mj-ea"/>
                  <a:cs typeface="Tahoma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+mj-ea"/>
                  <a:ea typeface="+mj-ea"/>
                  <a:cs typeface="Tahoma"/>
                </a:rPr>
                <a:t>부정</a:t>
              </a:r>
            </a:p>
          </p:txBody>
        </p:sp>
        <p:sp>
          <p:nvSpPr>
            <p:cNvPr id="13" name="TextBox 21">
              <a:extLst>
                <a:ext uri="{FF2B5EF4-FFF2-40B4-BE49-F238E27FC236}">
                  <a16:creationId xmlns:a16="http://schemas.microsoft.com/office/drawing/2014/main" id="{A5CE17AC-0D62-4587-BC59-BE7D36B39920}"/>
                </a:ext>
              </a:extLst>
            </p:cNvPr>
            <p:cNvSpPr txBox="1"/>
            <p:nvPr/>
          </p:nvSpPr>
          <p:spPr>
            <a:xfrm>
              <a:off x="5898915" y="3468466"/>
              <a:ext cx="597828" cy="215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800" i="0" u="none" strike="noStrike" dirty="0">
                  <a:solidFill>
                    <a:srgbClr val="000000"/>
                  </a:solidFill>
                  <a:ea typeface="+mj-ea"/>
                  <a:cs typeface="함초롬돋움" panose="020B0604000101010101" pitchFamily="50" charset="-127"/>
                </a:rPr>
                <a:t>[ Total ]</a:t>
              </a:r>
            </a:p>
          </p:txBody>
        </p:sp>
      </p:grpSp>
      <p:sp>
        <p:nvSpPr>
          <p:cNvPr id="17" name="제목 28">
            <a:extLst>
              <a:ext uri="{FF2B5EF4-FFF2-40B4-BE49-F238E27FC236}">
                <a16:creationId xmlns:a16="http://schemas.microsoft.com/office/drawing/2014/main" id="{CB9E83CF-6C09-4E47-9FBD-F17FA31501C5}"/>
              </a:ext>
            </a:extLst>
          </p:cNvPr>
          <p:cNvSpPr txBox="1">
            <a:spLocks/>
          </p:cNvSpPr>
          <p:nvPr/>
        </p:nvSpPr>
        <p:spPr>
          <a:xfrm>
            <a:off x="743006" y="2137146"/>
            <a:ext cx="12578251" cy="203906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감성분석이란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문서 내  감정을 추출해내는 기술로 어떠한 감정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((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긍정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부정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중립 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)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으로 문서를 작성하는 가를 판단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대표적인 한국어 감성 사전인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KNU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를 기반으로 긍정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중립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부정으로 구분되어 있으며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14,843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개의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감정어로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구성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인구 관련 문서들의 총 감성 어휘 현황은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긍정어가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54.87%,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부정어가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19.81%,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중립어가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25.32%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나타남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2F9B9AA-85EC-41FC-9910-4ADF6CD1FE1A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CC3DA-8E56-4E01-857E-5B8797893015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28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2051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C670F2-4D06-48FF-90C3-31BECFD2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551" y="3632685"/>
            <a:ext cx="7176136" cy="2947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3.0 Main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analysis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감성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959D205A-614B-4B93-92ED-7AC797D6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>
                <a:solidFill>
                  <a:srgbClr val="00B0F0"/>
                </a:solidFill>
              </a:rPr>
              <a:t>Sentiment Analysis (Each Topic)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10" name="차트 27">
            <a:extLst>
              <a:ext uri="{FF2B5EF4-FFF2-40B4-BE49-F238E27FC236}">
                <a16:creationId xmlns:a16="http://schemas.microsoft.com/office/drawing/2014/main" id="{7FDCC6C6-1AF6-4F83-94DA-F5A200707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012598"/>
              </p:ext>
            </p:extLst>
          </p:nvPr>
        </p:nvGraphicFramePr>
        <p:xfrm>
          <a:off x="5383750" y="6424006"/>
          <a:ext cx="3053653" cy="293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899C0C2-7780-406C-8E8D-836001C7BA05}"/>
              </a:ext>
            </a:extLst>
          </p:cNvPr>
          <p:cNvSpPr txBox="1"/>
          <p:nvPr/>
        </p:nvSpPr>
        <p:spPr>
          <a:xfrm>
            <a:off x="6306863" y="912673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주택 시장</a:t>
            </a:r>
          </a:p>
        </p:txBody>
      </p:sp>
      <p:sp>
        <p:nvSpPr>
          <p:cNvPr id="18" name="직사각형 28">
            <a:extLst>
              <a:ext uri="{FF2B5EF4-FFF2-40B4-BE49-F238E27FC236}">
                <a16:creationId xmlns:a16="http://schemas.microsoft.com/office/drawing/2014/main" id="{77B7774F-D289-4B2B-B3C7-D59308EFADF2}"/>
              </a:ext>
            </a:extLst>
          </p:cNvPr>
          <p:cNvSpPr>
            <a:spLocks noChangeAspect="1"/>
          </p:cNvSpPr>
          <p:nvPr/>
        </p:nvSpPr>
        <p:spPr>
          <a:xfrm>
            <a:off x="6574619" y="7506021"/>
            <a:ext cx="839763" cy="6757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108000" tIns="45717" rIns="0" bIns="45717" anchor="ctr"/>
          <a:lstStyle/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00B0F0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C0504D">
                    <a:lumMod val="40000"/>
                    <a:lumOff val="60000"/>
                  </a:srgbClr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긍정</a:t>
            </a: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B6AD76"/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  <a:cs typeface="Tahoma"/>
              </a:rPr>
              <a:t>중립</a:t>
            </a: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EB6F6F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B6AD76"/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  <a:cs typeface="Tahoma"/>
              </a:rPr>
              <a:t>부정</a:t>
            </a:r>
            <a:endParaRPr lang="ko-KR" altLang="en-US" sz="1000" dirty="0">
              <a:solidFill>
                <a:sysClr val="windowText" lastClr="000000"/>
              </a:solidFill>
              <a:latin typeface="+mj-ea"/>
              <a:ea typeface="+mj-ea"/>
              <a:cs typeface="Tahoma"/>
            </a:endParaRPr>
          </a:p>
        </p:txBody>
      </p:sp>
      <p:sp>
        <p:nvSpPr>
          <p:cNvPr id="23" name="제목 28">
            <a:extLst>
              <a:ext uri="{FF2B5EF4-FFF2-40B4-BE49-F238E27FC236}">
                <a16:creationId xmlns:a16="http://schemas.microsoft.com/office/drawing/2014/main" id="{89266626-7F65-4E61-83E6-733B09D9D508}"/>
              </a:ext>
            </a:extLst>
          </p:cNvPr>
          <p:cNvSpPr txBox="1">
            <a:spLocks/>
          </p:cNvSpPr>
          <p:nvPr/>
        </p:nvSpPr>
        <p:spPr>
          <a:xfrm>
            <a:off x="743006" y="2137147"/>
            <a:ext cx="12336847" cy="62324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5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 토픽 중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경제개발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추진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이사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이동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, 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일자리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취업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에 있어서는 상대적으로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긍정어의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비율이 높게 나타난 반면 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주택시장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은 긍정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부정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중립의 비유이 비슷하게 나타나고 있다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. </a:t>
            </a: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전체적인 부정어 수준을 보면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주택시장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에서 부정어 비율이 가장 높음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D80EA31-45A3-48C9-80B1-B55013817E80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C96D05-5809-4C80-AD62-C4D03C2A905A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29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6" name="차트 27">
            <a:extLst>
              <a:ext uri="{FF2B5EF4-FFF2-40B4-BE49-F238E27FC236}">
                <a16:creationId xmlns:a16="http://schemas.microsoft.com/office/drawing/2014/main" id="{7DCDFE52-526E-4D98-A0A4-F48422D9F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956547"/>
              </p:ext>
            </p:extLst>
          </p:nvPr>
        </p:nvGraphicFramePr>
        <p:xfrm>
          <a:off x="244371" y="6424006"/>
          <a:ext cx="3053653" cy="293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7D87C9C-55F1-4029-BB43-449C146E43A3}"/>
              </a:ext>
            </a:extLst>
          </p:cNvPr>
          <p:cNvSpPr txBox="1"/>
          <p:nvPr/>
        </p:nvSpPr>
        <p:spPr>
          <a:xfrm>
            <a:off x="1180737" y="912673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이사</a:t>
            </a:r>
            <a:r>
              <a:rPr lang="en-US" altLang="ko-KR" sz="1800" dirty="0"/>
              <a:t>/</a:t>
            </a:r>
            <a:r>
              <a:rPr lang="ko-KR" altLang="en-US" sz="1800" dirty="0"/>
              <a:t>이동</a:t>
            </a:r>
          </a:p>
        </p:txBody>
      </p:sp>
      <p:sp>
        <p:nvSpPr>
          <p:cNvPr id="28" name="직사각형 28">
            <a:extLst>
              <a:ext uri="{FF2B5EF4-FFF2-40B4-BE49-F238E27FC236}">
                <a16:creationId xmlns:a16="http://schemas.microsoft.com/office/drawing/2014/main" id="{3DD8DF8F-6E82-452A-8326-B3C407F5E8BC}"/>
              </a:ext>
            </a:extLst>
          </p:cNvPr>
          <p:cNvSpPr>
            <a:spLocks noChangeAspect="1"/>
          </p:cNvSpPr>
          <p:nvPr/>
        </p:nvSpPr>
        <p:spPr>
          <a:xfrm>
            <a:off x="1435240" y="7506021"/>
            <a:ext cx="839763" cy="6757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108000" tIns="45717" rIns="0" bIns="45717" anchor="ctr"/>
          <a:lstStyle/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00B0F0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C0504D">
                    <a:lumMod val="40000"/>
                    <a:lumOff val="60000"/>
                  </a:srgbClr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긍정</a:t>
            </a: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B6AD76"/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  <a:cs typeface="Tahoma"/>
              </a:rPr>
              <a:t>중립</a:t>
            </a: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EB6F6F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B6AD76"/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  <a:cs typeface="Tahoma"/>
              </a:rPr>
              <a:t>부정</a:t>
            </a:r>
            <a:endParaRPr lang="ko-KR" altLang="en-US" sz="1000" dirty="0">
              <a:solidFill>
                <a:sysClr val="windowText" lastClr="000000"/>
              </a:solidFill>
              <a:latin typeface="+mj-ea"/>
              <a:ea typeface="+mj-ea"/>
              <a:cs typeface="Tahoma"/>
            </a:endParaRPr>
          </a:p>
        </p:txBody>
      </p:sp>
      <p:graphicFrame>
        <p:nvGraphicFramePr>
          <p:cNvPr id="29" name="차트 27">
            <a:extLst>
              <a:ext uri="{FF2B5EF4-FFF2-40B4-BE49-F238E27FC236}">
                <a16:creationId xmlns:a16="http://schemas.microsoft.com/office/drawing/2014/main" id="{BE660E38-3867-4334-AA89-343FBEA0C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862035"/>
              </p:ext>
            </p:extLst>
          </p:nvPr>
        </p:nvGraphicFramePr>
        <p:xfrm>
          <a:off x="2824881" y="6424006"/>
          <a:ext cx="3053653" cy="293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3F2A18C-A2D8-4099-8C96-852861979DB3}"/>
              </a:ext>
            </a:extLst>
          </p:cNvPr>
          <p:cNvSpPr txBox="1"/>
          <p:nvPr/>
        </p:nvSpPr>
        <p:spPr>
          <a:xfrm>
            <a:off x="3549211" y="912673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경제개발</a:t>
            </a:r>
            <a:r>
              <a:rPr lang="en-US" altLang="ko-KR" sz="1800" dirty="0"/>
              <a:t>/</a:t>
            </a:r>
            <a:r>
              <a:rPr lang="ko-KR" altLang="en-US" sz="1800" dirty="0"/>
              <a:t>추진</a:t>
            </a:r>
          </a:p>
        </p:txBody>
      </p:sp>
      <p:sp>
        <p:nvSpPr>
          <p:cNvPr id="31" name="직사각형 28">
            <a:extLst>
              <a:ext uri="{FF2B5EF4-FFF2-40B4-BE49-F238E27FC236}">
                <a16:creationId xmlns:a16="http://schemas.microsoft.com/office/drawing/2014/main" id="{FE8B9320-E6A4-45C4-8E8E-5E25CA015D2D}"/>
              </a:ext>
            </a:extLst>
          </p:cNvPr>
          <p:cNvSpPr>
            <a:spLocks noChangeAspect="1"/>
          </p:cNvSpPr>
          <p:nvPr/>
        </p:nvSpPr>
        <p:spPr>
          <a:xfrm>
            <a:off x="4015750" y="7506021"/>
            <a:ext cx="839763" cy="6757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108000" tIns="45717" rIns="0" bIns="45717" anchor="ctr"/>
          <a:lstStyle/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00B0F0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C0504D">
                    <a:lumMod val="40000"/>
                    <a:lumOff val="60000"/>
                  </a:srgbClr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긍정</a:t>
            </a: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B6AD76"/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  <a:cs typeface="Tahoma"/>
              </a:rPr>
              <a:t>중립</a:t>
            </a: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EB6F6F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B6AD76"/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  <a:cs typeface="Tahoma"/>
              </a:rPr>
              <a:t>부정</a:t>
            </a:r>
            <a:endParaRPr lang="ko-KR" altLang="en-US" sz="1000" dirty="0">
              <a:solidFill>
                <a:sysClr val="windowText" lastClr="000000"/>
              </a:solidFill>
              <a:latin typeface="+mj-ea"/>
              <a:ea typeface="+mj-ea"/>
              <a:cs typeface="Tahoma"/>
            </a:endParaRPr>
          </a:p>
        </p:txBody>
      </p:sp>
      <p:graphicFrame>
        <p:nvGraphicFramePr>
          <p:cNvPr id="32" name="차트 27">
            <a:extLst>
              <a:ext uri="{FF2B5EF4-FFF2-40B4-BE49-F238E27FC236}">
                <a16:creationId xmlns:a16="http://schemas.microsoft.com/office/drawing/2014/main" id="{52CE344C-13C0-4542-B7AE-799BBCAE8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252507"/>
              </p:ext>
            </p:extLst>
          </p:nvPr>
        </p:nvGraphicFramePr>
        <p:xfrm>
          <a:off x="10601657" y="6424006"/>
          <a:ext cx="3053653" cy="293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3D21DC3-3459-4FC8-BCA6-05FC37E57014}"/>
              </a:ext>
            </a:extLst>
          </p:cNvPr>
          <p:cNvSpPr txBox="1"/>
          <p:nvPr/>
        </p:nvSpPr>
        <p:spPr>
          <a:xfrm>
            <a:off x="11098746" y="912673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고령화</a:t>
            </a:r>
            <a:r>
              <a:rPr lang="en-US" altLang="ko-KR" sz="1800" dirty="0"/>
              <a:t>/</a:t>
            </a:r>
            <a:r>
              <a:rPr lang="ko-KR" altLang="en-US" sz="1800" dirty="0"/>
              <a:t>건강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저출산</a:t>
            </a:r>
            <a:endParaRPr lang="ko-KR" altLang="en-US" sz="1800" dirty="0"/>
          </a:p>
        </p:txBody>
      </p:sp>
      <p:sp>
        <p:nvSpPr>
          <p:cNvPr id="34" name="직사각형 28">
            <a:extLst>
              <a:ext uri="{FF2B5EF4-FFF2-40B4-BE49-F238E27FC236}">
                <a16:creationId xmlns:a16="http://schemas.microsoft.com/office/drawing/2014/main" id="{C6F8F7FC-C314-48D3-8B9D-9E4E640ED756}"/>
              </a:ext>
            </a:extLst>
          </p:cNvPr>
          <p:cNvSpPr>
            <a:spLocks noChangeAspect="1"/>
          </p:cNvSpPr>
          <p:nvPr/>
        </p:nvSpPr>
        <p:spPr>
          <a:xfrm>
            <a:off x="11792526" y="7506021"/>
            <a:ext cx="839763" cy="6757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108000" tIns="45717" rIns="0" bIns="45717" anchor="ctr"/>
          <a:lstStyle/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00B0F0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C0504D">
                    <a:lumMod val="40000"/>
                    <a:lumOff val="60000"/>
                  </a:srgbClr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긍정</a:t>
            </a: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B6AD76"/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  <a:cs typeface="Tahoma"/>
              </a:rPr>
              <a:t>중립</a:t>
            </a: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EB6F6F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B6AD76"/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  <a:cs typeface="Tahoma"/>
              </a:rPr>
              <a:t>부정</a:t>
            </a:r>
            <a:endParaRPr lang="ko-KR" altLang="en-US" sz="1000" dirty="0">
              <a:solidFill>
                <a:sysClr val="windowText" lastClr="000000"/>
              </a:solidFill>
              <a:latin typeface="+mj-ea"/>
              <a:ea typeface="+mj-ea"/>
              <a:cs typeface="Tahoma"/>
            </a:endParaRPr>
          </a:p>
        </p:txBody>
      </p:sp>
      <p:graphicFrame>
        <p:nvGraphicFramePr>
          <p:cNvPr id="38" name="차트 27">
            <a:extLst>
              <a:ext uri="{FF2B5EF4-FFF2-40B4-BE49-F238E27FC236}">
                <a16:creationId xmlns:a16="http://schemas.microsoft.com/office/drawing/2014/main" id="{D6E3CD38-964C-4841-8797-96F3175A2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846734"/>
              </p:ext>
            </p:extLst>
          </p:nvPr>
        </p:nvGraphicFramePr>
        <p:xfrm>
          <a:off x="7992704" y="6420708"/>
          <a:ext cx="3053653" cy="293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F782276-6AD0-47F7-9519-62FF5182AFA1}"/>
              </a:ext>
            </a:extLst>
          </p:cNvPr>
          <p:cNvSpPr txBox="1"/>
          <p:nvPr/>
        </p:nvSpPr>
        <p:spPr>
          <a:xfrm>
            <a:off x="8849555" y="912343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일자리</a:t>
            </a:r>
            <a:r>
              <a:rPr lang="en-US" altLang="ko-KR" sz="1800" dirty="0"/>
              <a:t>/</a:t>
            </a:r>
            <a:r>
              <a:rPr lang="ko-KR" altLang="en-US" sz="1800" dirty="0"/>
              <a:t>취업</a:t>
            </a:r>
          </a:p>
        </p:txBody>
      </p:sp>
      <p:sp>
        <p:nvSpPr>
          <p:cNvPr id="40" name="직사각형 28">
            <a:extLst>
              <a:ext uri="{FF2B5EF4-FFF2-40B4-BE49-F238E27FC236}">
                <a16:creationId xmlns:a16="http://schemas.microsoft.com/office/drawing/2014/main" id="{2CD5AF06-A5A4-4E5D-998E-1256EF95B8BA}"/>
              </a:ext>
            </a:extLst>
          </p:cNvPr>
          <p:cNvSpPr>
            <a:spLocks noChangeAspect="1"/>
          </p:cNvSpPr>
          <p:nvPr/>
        </p:nvSpPr>
        <p:spPr>
          <a:xfrm>
            <a:off x="9183573" y="7502723"/>
            <a:ext cx="839763" cy="67571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108000" tIns="45717" rIns="0" bIns="45717" anchor="ctr"/>
          <a:lstStyle/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00B0F0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C0504D">
                    <a:lumMod val="40000"/>
                    <a:lumOff val="60000"/>
                  </a:srgbClr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긍정</a:t>
            </a: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B6AD76"/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  <a:cs typeface="Tahoma"/>
              </a:rPr>
              <a:t>중립</a:t>
            </a: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EB6F6F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rgbClr val="B6AD76"/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  <a:cs typeface="Tahoma"/>
              </a:rPr>
              <a:t>부정</a:t>
            </a:r>
            <a:endParaRPr lang="ko-KR" altLang="en-US" sz="1000" dirty="0">
              <a:solidFill>
                <a:sysClr val="windowText" lastClr="000000"/>
              </a:solidFill>
              <a:latin typeface="+mj-ea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6431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4033" y="3960192"/>
            <a:ext cx="10709862" cy="1004630"/>
          </a:xfrm>
          <a:prstGeom prst="rect">
            <a:avLst/>
          </a:prstGeom>
          <a:noFill/>
        </p:spPr>
        <p:txBody>
          <a:bodyPr wrap="square" lIns="95754" tIns="47877" rIns="95754" bIns="47877" rtlCol="0">
            <a:spAutoFit/>
          </a:bodyPr>
          <a:lstStyle/>
          <a:p>
            <a:pPr defTabSz="1357521"/>
            <a:r>
              <a:rPr lang="en-US" altLang="ko-KR" sz="5900" dirty="0">
                <a:solidFill>
                  <a:srgbClr val="00B0F0"/>
                </a:solidFill>
                <a:latin typeface="Segoe Print" pitchFamily="2" charset="0"/>
                <a:ea typeface="Kozuka Gothic Pr6N M" pitchFamily="34" charset="-128"/>
              </a:rPr>
              <a:t>1.0 </a:t>
            </a:r>
            <a:r>
              <a:rPr lang="en-US" altLang="ko-KR" sz="5900" dirty="0">
                <a:solidFill>
                  <a:srgbClr val="777777"/>
                </a:solidFill>
                <a:latin typeface="Segoe Print" panose="02000600000000000000" pitchFamily="2" charset="0"/>
                <a:ea typeface="Kozuka Gothic Pr6N M" pitchFamily="34" charset="-128"/>
              </a:rPr>
              <a:t>Analysis Background</a:t>
            </a:r>
            <a:endParaRPr lang="en-US" altLang="ko-KR" sz="5900" dirty="0">
              <a:solidFill>
                <a:schemeClr val="tx1">
                  <a:lumMod val="50000"/>
                  <a:lumOff val="50000"/>
                </a:schemeClr>
              </a:solidFill>
              <a:latin typeface="Segoe Print" pitchFamily="2" charset="0"/>
              <a:ea typeface="Kozuka Gothic Pr6N 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251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3.0 Main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analysis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감성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959D205A-614B-4B93-92ED-7AC797D6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>
                <a:solidFill>
                  <a:srgbClr val="00B0F0"/>
                </a:solidFill>
              </a:rPr>
              <a:t>Sentiment Analysis (</a:t>
            </a:r>
            <a:r>
              <a:rPr lang="ko-KR" altLang="en-US" sz="3200" b="1" i="1" dirty="0">
                <a:solidFill>
                  <a:srgbClr val="00B0F0"/>
                </a:solidFill>
              </a:rPr>
              <a:t>감성분석</a:t>
            </a:r>
            <a:r>
              <a:rPr lang="en-US" altLang="ko-KR" sz="3200" b="1" i="1" dirty="0">
                <a:solidFill>
                  <a:srgbClr val="00B0F0"/>
                </a:solidFill>
              </a:rPr>
              <a:t>)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제목 28">
            <a:extLst>
              <a:ext uri="{FF2B5EF4-FFF2-40B4-BE49-F238E27FC236}">
                <a16:creationId xmlns:a16="http://schemas.microsoft.com/office/drawing/2014/main" id="{BA2B4967-92B9-467D-9311-A6D68DDA9F64}"/>
              </a:ext>
            </a:extLst>
          </p:cNvPr>
          <p:cNvSpPr txBox="1">
            <a:spLocks/>
          </p:cNvSpPr>
          <p:nvPr/>
        </p:nvSpPr>
        <p:spPr>
          <a:xfrm>
            <a:off x="743006" y="2137147"/>
            <a:ext cx="12336847" cy="44618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각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토픽별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긍정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중립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부정어의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상위빈도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20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개의 빈도수를 살펴보면 보다 자세하게 상황을 이해하는데 도움이 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특히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경제개발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추진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에 있어서 장애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장애인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화재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소외 등의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감정어가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두드러지며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주택시장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에 있어서는 불안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화가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비싼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마이너스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미친 등의 보다 극성의 부정어들이 많이 노출되고 있음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FCE6859-727B-4AF4-A0EC-009914288101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9D68F5-048D-4D4B-A90B-7436BCD7BEF0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30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DF57492-4C9B-4429-8104-F4098D2B3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47460"/>
              </p:ext>
            </p:extLst>
          </p:nvPr>
        </p:nvGraphicFramePr>
        <p:xfrm>
          <a:off x="1007890" y="3502717"/>
          <a:ext cx="11593286" cy="6161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751">
                  <a:extLst>
                    <a:ext uri="{9D8B030D-6E8A-4147-A177-3AD203B41FA5}">
                      <a16:colId xmlns:a16="http://schemas.microsoft.com/office/drawing/2014/main" val="2899974482"/>
                    </a:ext>
                  </a:extLst>
                </a:gridCol>
                <a:gridCol w="366123">
                  <a:extLst>
                    <a:ext uri="{9D8B030D-6E8A-4147-A177-3AD203B41FA5}">
                      <a16:colId xmlns:a16="http://schemas.microsoft.com/office/drawing/2014/main" val="3204497696"/>
                    </a:ext>
                  </a:extLst>
                </a:gridCol>
                <a:gridCol w="965373">
                  <a:extLst>
                    <a:ext uri="{9D8B030D-6E8A-4147-A177-3AD203B41FA5}">
                      <a16:colId xmlns:a16="http://schemas.microsoft.com/office/drawing/2014/main" val="4035127377"/>
                    </a:ext>
                  </a:extLst>
                </a:gridCol>
                <a:gridCol w="287418">
                  <a:extLst>
                    <a:ext uri="{9D8B030D-6E8A-4147-A177-3AD203B41FA5}">
                      <a16:colId xmlns:a16="http://schemas.microsoft.com/office/drawing/2014/main" val="2807368219"/>
                    </a:ext>
                  </a:extLst>
                </a:gridCol>
                <a:gridCol w="720694">
                  <a:extLst>
                    <a:ext uri="{9D8B030D-6E8A-4147-A177-3AD203B41FA5}">
                      <a16:colId xmlns:a16="http://schemas.microsoft.com/office/drawing/2014/main" val="42476755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56965825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03539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98694714"/>
                    </a:ext>
                  </a:extLst>
                </a:gridCol>
                <a:gridCol w="792748">
                  <a:extLst>
                    <a:ext uri="{9D8B030D-6E8A-4147-A177-3AD203B41FA5}">
                      <a16:colId xmlns:a16="http://schemas.microsoft.com/office/drawing/2014/main" val="2469741690"/>
                    </a:ext>
                  </a:extLst>
                </a:gridCol>
                <a:gridCol w="503396">
                  <a:extLst>
                    <a:ext uri="{9D8B030D-6E8A-4147-A177-3AD203B41FA5}">
                      <a16:colId xmlns:a16="http://schemas.microsoft.com/office/drawing/2014/main" val="408662671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9586887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80717103"/>
                    </a:ext>
                  </a:extLst>
                </a:gridCol>
                <a:gridCol w="750979">
                  <a:extLst>
                    <a:ext uri="{9D8B030D-6E8A-4147-A177-3AD203B41FA5}">
                      <a16:colId xmlns:a16="http://schemas.microsoft.com/office/drawing/2014/main" val="2461516106"/>
                    </a:ext>
                  </a:extLst>
                </a:gridCol>
                <a:gridCol w="545165">
                  <a:extLst>
                    <a:ext uri="{9D8B030D-6E8A-4147-A177-3AD203B41FA5}">
                      <a16:colId xmlns:a16="http://schemas.microsoft.com/office/drawing/2014/main" val="4131181058"/>
                    </a:ext>
                  </a:extLst>
                </a:gridCol>
                <a:gridCol w="813522">
                  <a:extLst>
                    <a:ext uri="{9D8B030D-6E8A-4147-A177-3AD203B41FA5}">
                      <a16:colId xmlns:a16="http://schemas.microsoft.com/office/drawing/2014/main" val="4045057967"/>
                    </a:ext>
                  </a:extLst>
                </a:gridCol>
                <a:gridCol w="528271">
                  <a:extLst>
                    <a:ext uri="{9D8B030D-6E8A-4147-A177-3AD203B41FA5}">
                      <a16:colId xmlns:a16="http://schemas.microsoft.com/office/drawing/2014/main" val="2359794938"/>
                    </a:ext>
                  </a:extLst>
                </a:gridCol>
                <a:gridCol w="907639">
                  <a:extLst>
                    <a:ext uri="{9D8B030D-6E8A-4147-A177-3AD203B41FA5}">
                      <a16:colId xmlns:a16="http://schemas.microsoft.com/office/drawing/2014/main" val="3451933107"/>
                    </a:ext>
                  </a:extLst>
                </a:gridCol>
                <a:gridCol w="558879">
                  <a:extLst>
                    <a:ext uri="{9D8B030D-6E8A-4147-A177-3AD203B41FA5}">
                      <a16:colId xmlns:a16="http://schemas.microsoft.com/office/drawing/2014/main" val="3713128246"/>
                    </a:ext>
                  </a:extLst>
                </a:gridCol>
              </a:tblGrid>
              <a:tr h="26990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이사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경제개발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추진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주택 시장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80366"/>
                  </a:ext>
                </a:extLst>
              </a:tr>
              <a:tr h="2421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Positive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Neutral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Negative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Positive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Neutral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Negative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Positive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Neutral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Negative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10060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좋은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성이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걱정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화를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353608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579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힘들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63886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567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모양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분에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277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성하고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모양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949284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편하게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사고가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부담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모양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성하고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57443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449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머리가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곰팡이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바라는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꾸준히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바라는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걱정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1153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409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성하고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힘든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뜨겁다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힘들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144874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깔끔하게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바라는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불편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절실하다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511302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친절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긁어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해가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벌을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편하게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머리가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부족한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75378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수고가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화를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배우는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가리지 않고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못하고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8855975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잘하는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시간이 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어려운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뜨겁다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배우는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4419479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편안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마음대로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심한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젊은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역사적인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부족한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벌을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01251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잘해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배우는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심하게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편하게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가리지 않고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못하고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마음대로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마이너스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662520"/>
                  </a:ext>
                </a:extLst>
              </a:tr>
              <a:tr h="321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행복한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절실하게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불만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가까스로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가까스로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7034726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편리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가리지 않고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후회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버릇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어려워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0986751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깨끗한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굳은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불안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사랑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절실하게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심각한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역사적인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어렵다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199634"/>
                  </a:ext>
                </a:extLst>
              </a:tr>
              <a:tr h="3215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원하다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스트레스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시간이 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걱정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가능하다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긁어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94724"/>
                  </a:ext>
                </a:extLst>
              </a:tr>
              <a:tr h="321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말끔하게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오점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분한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성공적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굳은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어렵다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시간이 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부작용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5147594"/>
                  </a:ext>
                </a:extLst>
              </a:tr>
              <a:tr h="321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친절하게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예사롭게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위험이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가능하다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행동하는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0163641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 필요한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비싼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힘들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가라앉다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불황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270410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잘한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행동하는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머리가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발열이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075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18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3.0 Main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analysis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감성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959D205A-614B-4B93-92ED-7AC797D6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>
                <a:solidFill>
                  <a:srgbClr val="00B0F0"/>
                </a:solidFill>
              </a:rPr>
              <a:t>Sentiment Analysis (</a:t>
            </a:r>
            <a:r>
              <a:rPr lang="ko-KR" altLang="en-US" sz="3200" b="1" i="1" dirty="0">
                <a:solidFill>
                  <a:srgbClr val="00B0F0"/>
                </a:solidFill>
              </a:rPr>
              <a:t>감성분석</a:t>
            </a:r>
            <a:r>
              <a:rPr lang="en-US" altLang="ko-KR" sz="3200" b="1" i="1" dirty="0">
                <a:solidFill>
                  <a:srgbClr val="00B0F0"/>
                </a:solidFill>
              </a:rPr>
              <a:t>)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제목 28">
            <a:extLst>
              <a:ext uri="{FF2B5EF4-FFF2-40B4-BE49-F238E27FC236}">
                <a16:creationId xmlns:a16="http://schemas.microsoft.com/office/drawing/2014/main" id="{BA2B4967-92B9-467D-9311-A6D68DDA9F64}"/>
              </a:ext>
            </a:extLst>
          </p:cNvPr>
          <p:cNvSpPr txBox="1">
            <a:spLocks/>
          </p:cNvSpPr>
          <p:nvPr/>
        </p:nvSpPr>
        <p:spPr>
          <a:xfrm>
            <a:off x="743006" y="2137147"/>
            <a:ext cx="11786163" cy="44618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일자리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취업 토픽에 있어 감사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성공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최고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친절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행복 등의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긍정어들이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포함되어 있으며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고령화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건강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저출산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토픽에서는 질환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부담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장애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질병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힘든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고통 등의 부정어 등의 건강관련 부정적 어휘들이 많이 내포되어 있음을 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알 수 있음   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FCE6859-727B-4AF4-A0EC-009914288101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9D68F5-048D-4D4B-A90B-7436BCD7BEF0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31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DF57492-4C9B-4429-8104-F4098D2B3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61276"/>
              </p:ext>
            </p:extLst>
          </p:nvPr>
        </p:nvGraphicFramePr>
        <p:xfrm>
          <a:off x="2410928" y="3496890"/>
          <a:ext cx="9001001" cy="6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572">
                  <a:extLst>
                    <a:ext uri="{9D8B030D-6E8A-4147-A177-3AD203B41FA5}">
                      <a16:colId xmlns:a16="http://schemas.microsoft.com/office/drawing/2014/main" val="1293778116"/>
                    </a:ext>
                  </a:extLst>
                </a:gridCol>
                <a:gridCol w="757752">
                  <a:extLst>
                    <a:ext uri="{9D8B030D-6E8A-4147-A177-3AD203B41FA5}">
                      <a16:colId xmlns:a16="http://schemas.microsoft.com/office/drawing/2014/main" val="291814251"/>
                    </a:ext>
                  </a:extLst>
                </a:gridCol>
                <a:gridCol w="884044">
                  <a:extLst>
                    <a:ext uri="{9D8B030D-6E8A-4147-A177-3AD203B41FA5}">
                      <a16:colId xmlns:a16="http://schemas.microsoft.com/office/drawing/2014/main" val="3884685832"/>
                    </a:ext>
                  </a:extLst>
                </a:gridCol>
                <a:gridCol w="541405">
                  <a:extLst>
                    <a:ext uri="{9D8B030D-6E8A-4147-A177-3AD203B41FA5}">
                      <a16:colId xmlns:a16="http://schemas.microsoft.com/office/drawing/2014/main" val="902126853"/>
                    </a:ext>
                  </a:extLst>
                </a:gridCol>
                <a:gridCol w="1100391">
                  <a:extLst>
                    <a:ext uri="{9D8B030D-6E8A-4147-A177-3AD203B41FA5}">
                      <a16:colId xmlns:a16="http://schemas.microsoft.com/office/drawing/2014/main" val="871862072"/>
                    </a:ext>
                  </a:extLst>
                </a:gridCol>
                <a:gridCol w="505168">
                  <a:extLst>
                    <a:ext uri="{9D8B030D-6E8A-4147-A177-3AD203B41FA5}">
                      <a16:colId xmlns:a16="http://schemas.microsoft.com/office/drawing/2014/main" val="2933554778"/>
                    </a:ext>
                  </a:extLst>
                </a:gridCol>
                <a:gridCol w="1010335">
                  <a:extLst>
                    <a:ext uri="{9D8B030D-6E8A-4147-A177-3AD203B41FA5}">
                      <a16:colId xmlns:a16="http://schemas.microsoft.com/office/drawing/2014/main" val="1274093029"/>
                    </a:ext>
                  </a:extLst>
                </a:gridCol>
                <a:gridCol w="516090">
                  <a:extLst>
                    <a:ext uri="{9D8B030D-6E8A-4147-A177-3AD203B41FA5}">
                      <a16:colId xmlns:a16="http://schemas.microsoft.com/office/drawing/2014/main" val="510580459"/>
                    </a:ext>
                  </a:extLst>
                </a:gridCol>
                <a:gridCol w="999415">
                  <a:extLst>
                    <a:ext uri="{9D8B030D-6E8A-4147-A177-3AD203B41FA5}">
                      <a16:colId xmlns:a16="http://schemas.microsoft.com/office/drawing/2014/main" val="1956319483"/>
                    </a:ext>
                  </a:extLst>
                </a:gridCol>
                <a:gridCol w="520207">
                  <a:extLst>
                    <a:ext uri="{9D8B030D-6E8A-4147-A177-3AD203B41FA5}">
                      <a16:colId xmlns:a16="http://schemas.microsoft.com/office/drawing/2014/main" val="823357463"/>
                    </a:ext>
                  </a:extLst>
                </a:gridCol>
                <a:gridCol w="759811">
                  <a:extLst>
                    <a:ext uri="{9D8B030D-6E8A-4147-A177-3AD203B41FA5}">
                      <a16:colId xmlns:a16="http://schemas.microsoft.com/office/drawing/2014/main" val="2409941704"/>
                    </a:ext>
                  </a:extLst>
                </a:gridCol>
                <a:gridCol w="759811">
                  <a:extLst>
                    <a:ext uri="{9D8B030D-6E8A-4147-A177-3AD203B41FA5}">
                      <a16:colId xmlns:a16="http://schemas.microsoft.com/office/drawing/2014/main" val="2606335940"/>
                    </a:ext>
                  </a:extLst>
                </a:gridCol>
              </a:tblGrid>
              <a:tr h="26990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일자리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취업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고령화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건강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저출산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80366"/>
                  </a:ext>
                </a:extLst>
              </a:tr>
              <a:tr h="2617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Positive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Neutral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Negative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Positive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Neutral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j-ea"/>
                          <a:ea typeface="+mj-ea"/>
                        </a:rPr>
                        <a:t>Negative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10060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353608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편하게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63886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성하고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모양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949284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배우는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걱정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사랑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성하고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57443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머리가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바라는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1153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바라는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힘들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144874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모양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벌을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걱정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511302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힘들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역사적인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75378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벌을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편하게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머리가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8855975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마음대로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배우는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못하고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4419479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시간이 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망하는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마음대로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01251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절실하다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버릇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662520"/>
                  </a:ext>
                </a:extLst>
              </a:tr>
              <a:tr h="321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사랑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격하다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아름다운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뜨겁다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7034726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뜨겁다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긁어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0986751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긁어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못하고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가까스로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힘든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199634"/>
                  </a:ext>
                </a:extLst>
              </a:tr>
              <a:tr h="3215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비만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가리지 않고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94724"/>
                  </a:ext>
                </a:extLst>
              </a:tr>
              <a:tr h="321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가능하다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굳은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5147594"/>
                  </a:ext>
                </a:extLst>
              </a:tr>
              <a:tr h="321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수고가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소동을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고통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0163641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가리지 않고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어려워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 만하다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270410"/>
                  </a:ext>
                </a:extLst>
              </a:tr>
              <a:tr h="269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행동하는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혐오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행동하는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스트레스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075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978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6D15776-84EF-4206-9392-BC64A38EB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60564"/>
              </p:ext>
            </p:extLst>
          </p:nvPr>
        </p:nvGraphicFramePr>
        <p:xfrm>
          <a:off x="1038765" y="3398278"/>
          <a:ext cx="10338276" cy="2878430"/>
        </p:xfrm>
        <a:graphic>
          <a:graphicData uri="http://schemas.openxmlformats.org/drawingml/2006/table">
            <a:tbl>
              <a:tblPr/>
              <a:tblGrid>
                <a:gridCol w="1723046">
                  <a:extLst>
                    <a:ext uri="{9D8B030D-6E8A-4147-A177-3AD203B41FA5}">
                      <a16:colId xmlns:a16="http://schemas.microsoft.com/office/drawing/2014/main" val="1784044844"/>
                    </a:ext>
                  </a:extLst>
                </a:gridCol>
                <a:gridCol w="1723046">
                  <a:extLst>
                    <a:ext uri="{9D8B030D-6E8A-4147-A177-3AD203B41FA5}">
                      <a16:colId xmlns:a16="http://schemas.microsoft.com/office/drawing/2014/main" val="149902734"/>
                    </a:ext>
                  </a:extLst>
                </a:gridCol>
                <a:gridCol w="1723046">
                  <a:extLst>
                    <a:ext uri="{9D8B030D-6E8A-4147-A177-3AD203B41FA5}">
                      <a16:colId xmlns:a16="http://schemas.microsoft.com/office/drawing/2014/main" val="3535000547"/>
                    </a:ext>
                  </a:extLst>
                </a:gridCol>
                <a:gridCol w="1723046">
                  <a:extLst>
                    <a:ext uri="{9D8B030D-6E8A-4147-A177-3AD203B41FA5}">
                      <a16:colId xmlns:a16="http://schemas.microsoft.com/office/drawing/2014/main" val="4154866916"/>
                    </a:ext>
                  </a:extLst>
                </a:gridCol>
                <a:gridCol w="1723046">
                  <a:extLst>
                    <a:ext uri="{9D8B030D-6E8A-4147-A177-3AD203B41FA5}">
                      <a16:colId xmlns:a16="http://schemas.microsoft.com/office/drawing/2014/main" val="4183528522"/>
                    </a:ext>
                  </a:extLst>
                </a:gridCol>
                <a:gridCol w="1723046">
                  <a:extLst>
                    <a:ext uri="{9D8B030D-6E8A-4147-A177-3AD203B41FA5}">
                      <a16:colId xmlns:a16="http://schemas.microsoft.com/office/drawing/2014/main" val="1335167124"/>
                    </a:ext>
                  </a:extLst>
                </a:gridCol>
              </a:tblGrid>
              <a:tr h="368973"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Sentiment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82585"/>
                  </a:ext>
                </a:extLst>
              </a:tr>
              <a:tr h="368973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Positive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Neutral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Negative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499063"/>
                  </a:ext>
                </a:extLst>
              </a:tr>
              <a:tr h="368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이사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이동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1,499(66.8)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521(23.2)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224(10.0)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2,244(100.0)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169877"/>
                  </a:ext>
                </a:extLst>
              </a:tr>
              <a:tr h="368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경제개발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추진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2,435(60.7)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910(22.7)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665(16.6)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4,010(100.0)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900366"/>
                  </a:ext>
                </a:extLst>
              </a:tr>
              <a:tr h="368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주택 시장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1,464(35.3)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1,364(32.9)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1,321(31.8)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4,149(100.0)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644062"/>
                  </a:ext>
                </a:extLst>
              </a:tr>
              <a:tr h="368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일자리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취업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1,860(69.2)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518(19.3)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310(11.5)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2,688(100.0)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80711"/>
                  </a:ext>
                </a:extLst>
              </a:tr>
              <a:tr h="326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고령화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건강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저출산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1,121(51.4)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554(25.4)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506(23.2)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2,181(100.0)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324045"/>
                  </a:ext>
                </a:extLst>
              </a:tr>
              <a:tr h="326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8,379(54.9)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3,867(25.3)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3,026(19.8)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15,272(100.0)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1433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3.0 Main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analysis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감성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959D205A-614B-4B93-92ED-7AC797D6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>
                <a:solidFill>
                  <a:srgbClr val="00B0F0"/>
                </a:solidFill>
              </a:rPr>
              <a:t>Sentiment Analysis (</a:t>
            </a:r>
            <a:r>
              <a:rPr lang="ko-KR" altLang="en-US" sz="3200" b="1" i="1" dirty="0">
                <a:solidFill>
                  <a:srgbClr val="00B0F0"/>
                </a:solidFill>
              </a:rPr>
              <a:t>감성분석</a:t>
            </a:r>
            <a:r>
              <a:rPr lang="en-US" altLang="ko-KR" sz="3200" b="1" i="1" dirty="0">
                <a:solidFill>
                  <a:srgbClr val="00B0F0"/>
                </a:solidFill>
              </a:rPr>
              <a:t>)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제목 28">
            <a:extLst>
              <a:ext uri="{FF2B5EF4-FFF2-40B4-BE49-F238E27FC236}">
                <a16:creationId xmlns:a16="http://schemas.microsoft.com/office/drawing/2014/main" id="{BA2B4967-92B9-467D-9311-A6D68DDA9F64}"/>
              </a:ext>
            </a:extLst>
          </p:cNvPr>
          <p:cNvSpPr txBox="1">
            <a:spLocks/>
          </p:cNvSpPr>
          <p:nvPr/>
        </p:nvSpPr>
        <p:spPr>
          <a:xfrm>
            <a:off x="781008" y="2153202"/>
            <a:ext cx="12336847" cy="958943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이사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이동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과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일자리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취업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토픽의 경우 상대적으로 부정 어휘 출현 비율이 가장 낮은 수준이며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주택시장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토픽과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고령화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건강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저출산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토픽은 부정어의 비율이 다른 토픽들에 비해서는 높게 보여지고 있음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FCE6859-727B-4AF4-A0EC-009914288101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9D68F5-048D-4D4B-A90B-7436BCD7BEF0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32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184B8-EDFD-4807-A0AC-416075132259}"/>
              </a:ext>
            </a:extLst>
          </p:cNvPr>
          <p:cNvSpPr txBox="1"/>
          <p:nvPr/>
        </p:nvSpPr>
        <p:spPr>
          <a:xfrm>
            <a:off x="1132693" y="6920779"/>
            <a:ext cx="11343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이사</a:t>
            </a:r>
            <a:r>
              <a:rPr lang="en-US" altLang="ko-KR" sz="1600" dirty="0"/>
              <a:t>/</a:t>
            </a:r>
            <a:r>
              <a:rPr lang="ko-KR" altLang="en-US" sz="1600" dirty="0"/>
              <a:t>이동 </a:t>
            </a:r>
            <a:r>
              <a:rPr lang="en-US" altLang="ko-KR" sz="1600" dirty="0"/>
              <a:t>:</a:t>
            </a:r>
            <a:r>
              <a:rPr lang="ko-KR" altLang="en-US" sz="1600" dirty="0"/>
              <a:t>  </a:t>
            </a:r>
            <a:r>
              <a:rPr lang="en-US" altLang="ko-KR" sz="1600" dirty="0"/>
              <a:t>‘</a:t>
            </a:r>
            <a:r>
              <a:rPr lang="ko-KR" altLang="en-US" sz="1600" dirty="0"/>
              <a:t>만족</a:t>
            </a:r>
            <a:r>
              <a:rPr lang="en-US" altLang="ko-KR" sz="1600" dirty="0"/>
              <a:t>’,  ‘</a:t>
            </a:r>
            <a:r>
              <a:rPr lang="ko-KR" altLang="en-US" sz="1600" dirty="0"/>
              <a:t>감사</a:t>
            </a:r>
            <a:r>
              <a:rPr lang="en-US" altLang="ko-KR" sz="1600" dirty="0"/>
              <a:t>’,  ‘</a:t>
            </a:r>
            <a:r>
              <a:rPr lang="ko-KR" altLang="en-US" sz="1600" dirty="0"/>
              <a:t>안전</a:t>
            </a:r>
            <a:r>
              <a:rPr lang="en-US" altLang="ko-KR" sz="1600" dirty="0"/>
              <a:t>‘,  ‘</a:t>
            </a:r>
            <a:r>
              <a:rPr lang="ko-KR" altLang="en-US" sz="1600" dirty="0"/>
              <a:t>깔끔한</a:t>
            </a:r>
            <a:r>
              <a:rPr lang="en-US" altLang="ko-KR" sz="1600" dirty="0"/>
              <a:t>’,  ‘</a:t>
            </a:r>
            <a:r>
              <a:rPr lang="ko-KR" altLang="en-US" sz="1600" dirty="0"/>
              <a:t>친절</a:t>
            </a:r>
            <a:r>
              <a:rPr lang="en-US" altLang="ko-KR" sz="1600" dirty="0"/>
              <a:t>‘,  ’</a:t>
            </a:r>
            <a:r>
              <a:rPr lang="ko-KR" altLang="en-US" sz="1600" dirty="0"/>
              <a:t>행복</a:t>
            </a:r>
            <a:r>
              <a:rPr lang="en-US" altLang="ko-KR" sz="1600" dirty="0"/>
              <a:t>’,  ‘</a:t>
            </a:r>
            <a:r>
              <a:rPr lang="ko-KR" altLang="en-US" sz="1600" dirty="0"/>
              <a:t>편리</a:t>
            </a:r>
            <a:r>
              <a:rPr lang="en-US" altLang="ko-KR" sz="1600" dirty="0"/>
              <a:t>’,  ‘</a:t>
            </a:r>
            <a:r>
              <a:rPr lang="ko-KR" altLang="en-US" sz="1600" dirty="0"/>
              <a:t>깨끗한</a:t>
            </a:r>
            <a:r>
              <a:rPr lang="en-US" altLang="ko-KR" sz="1600" dirty="0"/>
              <a:t>’ </a:t>
            </a:r>
            <a:r>
              <a:rPr lang="ko-KR" altLang="en-US" sz="1600" dirty="0"/>
              <a:t>등의 긍정 어휘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경제개발</a:t>
            </a:r>
            <a:r>
              <a:rPr lang="en-US" altLang="ko-KR" sz="1600" dirty="0"/>
              <a:t>/</a:t>
            </a:r>
            <a:r>
              <a:rPr lang="ko-KR" altLang="en-US" sz="1600" dirty="0"/>
              <a:t>추진</a:t>
            </a:r>
            <a:r>
              <a:rPr lang="en-US" altLang="ko-KR" sz="1600" dirty="0"/>
              <a:t> :  ‘</a:t>
            </a:r>
            <a:r>
              <a:rPr lang="ko-KR" altLang="en-US" sz="1600" dirty="0"/>
              <a:t>혁신</a:t>
            </a:r>
            <a:r>
              <a:rPr lang="en-US" altLang="ko-KR" sz="1600" dirty="0"/>
              <a:t>’,  ’</a:t>
            </a:r>
            <a:r>
              <a:rPr lang="ko-KR" altLang="en-US" sz="1600" dirty="0"/>
              <a:t>개선</a:t>
            </a:r>
            <a:r>
              <a:rPr lang="en-US" altLang="ko-KR" sz="1600" dirty="0"/>
              <a:t>‘,  ‘</a:t>
            </a:r>
            <a:r>
              <a:rPr lang="ko-KR" altLang="en-US" sz="1600" dirty="0"/>
              <a:t>좋은</a:t>
            </a:r>
            <a:r>
              <a:rPr lang="en-US" altLang="ko-KR" sz="1600" dirty="0"/>
              <a:t>’,  ’</a:t>
            </a:r>
            <a:r>
              <a:rPr lang="ko-KR" altLang="en-US" sz="1600" dirty="0"/>
              <a:t>우수한</a:t>
            </a:r>
            <a:r>
              <a:rPr lang="en-US" altLang="ko-KR" sz="1600" dirty="0"/>
              <a:t>’,  ’</a:t>
            </a:r>
            <a:r>
              <a:rPr lang="ko-KR" altLang="en-US" sz="1600" dirty="0"/>
              <a:t>성공</a:t>
            </a:r>
            <a:r>
              <a:rPr lang="en-US" altLang="ko-KR" sz="1600" dirty="0"/>
              <a:t>‘,  ’</a:t>
            </a:r>
            <a:r>
              <a:rPr lang="ko-KR" altLang="en-US" sz="1600" dirty="0"/>
              <a:t>축하</a:t>
            </a:r>
            <a:r>
              <a:rPr lang="en-US" altLang="ko-KR" sz="1600" dirty="0"/>
              <a:t>‘,  ’</a:t>
            </a:r>
            <a:r>
              <a:rPr lang="ko-KR" altLang="en-US" sz="1600" dirty="0"/>
              <a:t>만족</a:t>
            </a:r>
            <a:r>
              <a:rPr lang="en-US" altLang="ko-KR" sz="1600" dirty="0"/>
              <a:t>‘,  ’</a:t>
            </a:r>
            <a:r>
              <a:rPr lang="ko-KR" altLang="en-US" sz="1600" dirty="0"/>
              <a:t>이익</a:t>
            </a:r>
            <a:r>
              <a:rPr lang="en-US" altLang="ko-KR" sz="1600" dirty="0"/>
              <a:t>’ </a:t>
            </a:r>
            <a:r>
              <a:rPr lang="ko-KR" altLang="en-US" sz="1600" dirty="0"/>
              <a:t>등의 긍정 어휘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주택 시장 </a:t>
            </a:r>
            <a:r>
              <a:rPr lang="en-US" altLang="ko-KR" sz="1600" dirty="0"/>
              <a:t>:  ‘</a:t>
            </a:r>
            <a:r>
              <a:rPr lang="ko-KR" altLang="en-US" sz="1600" dirty="0"/>
              <a:t>부담</a:t>
            </a:r>
            <a:r>
              <a:rPr lang="en-US" altLang="ko-KR" sz="1600" dirty="0"/>
              <a:t>’,  ’</a:t>
            </a:r>
            <a:r>
              <a:rPr lang="ko-KR" altLang="en-US" sz="1600" dirty="0"/>
              <a:t>불안</a:t>
            </a:r>
            <a:r>
              <a:rPr lang="en-US" altLang="ko-KR" sz="1600" dirty="0"/>
              <a:t>‘,  ’</a:t>
            </a:r>
            <a:r>
              <a:rPr lang="ko-KR" altLang="en-US" sz="1600" dirty="0"/>
              <a:t>걱정</a:t>
            </a:r>
            <a:r>
              <a:rPr lang="en-US" altLang="ko-KR" sz="1600" dirty="0"/>
              <a:t>‘,  ’</a:t>
            </a:r>
            <a:r>
              <a:rPr lang="ko-KR" altLang="en-US" sz="1600" dirty="0"/>
              <a:t>힘들</a:t>
            </a:r>
            <a:r>
              <a:rPr lang="en-US" altLang="ko-KR" sz="1600" dirty="0"/>
              <a:t>‘,  ’</a:t>
            </a:r>
            <a:r>
              <a:rPr lang="ko-KR" altLang="en-US" sz="1600" dirty="0"/>
              <a:t>어려운</a:t>
            </a:r>
            <a:r>
              <a:rPr lang="en-US" altLang="ko-KR" sz="1600" dirty="0"/>
              <a:t>‘,  ’</a:t>
            </a:r>
            <a:r>
              <a:rPr lang="ko-KR" altLang="en-US" sz="1600" dirty="0"/>
              <a:t>부족한</a:t>
            </a:r>
            <a:r>
              <a:rPr lang="en-US" altLang="ko-KR" sz="1600" dirty="0"/>
              <a:t>’,  ’</a:t>
            </a:r>
            <a:r>
              <a:rPr lang="ko-KR" altLang="en-US" sz="1600" dirty="0"/>
              <a:t>비싼</a:t>
            </a:r>
            <a:r>
              <a:rPr lang="en-US" altLang="ko-KR" sz="1600" dirty="0"/>
              <a:t>’,  ‘</a:t>
            </a:r>
            <a:r>
              <a:rPr lang="ko-KR" altLang="en-US" sz="1600" dirty="0"/>
              <a:t>불황</a:t>
            </a:r>
            <a:r>
              <a:rPr lang="en-US" altLang="ko-KR" sz="1600" dirty="0"/>
              <a:t>’,  ‘</a:t>
            </a:r>
            <a:r>
              <a:rPr lang="ko-KR" altLang="en-US" sz="1600" dirty="0"/>
              <a:t>마이너스</a:t>
            </a:r>
            <a:r>
              <a:rPr lang="en-US" altLang="ko-KR" sz="1600" dirty="0"/>
              <a:t>’ </a:t>
            </a:r>
            <a:r>
              <a:rPr lang="ko-KR" altLang="en-US" sz="1600" dirty="0"/>
              <a:t>등의 부정 어휘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일자리</a:t>
            </a:r>
            <a:r>
              <a:rPr lang="en-US" altLang="ko-KR" sz="1600" dirty="0"/>
              <a:t>/</a:t>
            </a:r>
            <a:r>
              <a:rPr lang="ko-KR" altLang="en-US" sz="1600" dirty="0"/>
              <a:t>취업 </a:t>
            </a:r>
            <a:r>
              <a:rPr lang="en-US" altLang="ko-KR" sz="1600" dirty="0"/>
              <a:t>:  ‘</a:t>
            </a:r>
            <a:r>
              <a:rPr lang="ko-KR" altLang="en-US" sz="1600" dirty="0"/>
              <a:t>좋은</a:t>
            </a:r>
            <a:r>
              <a:rPr lang="en-US" altLang="ko-KR" sz="1600" dirty="0"/>
              <a:t>’,  ’</a:t>
            </a:r>
            <a:r>
              <a:rPr lang="ko-KR" altLang="en-US" sz="1600" dirty="0"/>
              <a:t>편하게</a:t>
            </a:r>
            <a:r>
              <a:rPr lang="en-US" altLang="ko-KR" sz="1600" dirty="0"/>
              <a:t>‘,  ’</a:t>
            </a:r>
            <a:r>
              <a:rPr lang="ko-KR" altLang="en-US" sz="1600" dirty="0"/>
              <a:t>감사</a:t>
            </a:r>
            <a:r>
              <a:rPr lang="en-US" altLang="ko-KR" sz="1600" dirty="0"/>
              <a:t>‘,  ’</a:t>
            </a:r>
            <a:r>
              <a:rPr lang="ko-KR" altLang="en-US" sz="1600" dirty="0"/>
              <a:t>성공</a:t>
            </a:r>
            <a:r>
              <a:rPr lang="en-US" altLang="ko-KR" sz="1600" dirty="0"/>
              <a:t>‘,  ’</a:t>
            </a:r>
            <a:r>
              <a:rPr lang="ko-KR" altLang="en-US" sz="1600" dirty="0"/>
              <a:t>친절</a:t>
            </a:r>
            <a:r>
              <a:rPr lang="en-US" altLang="ko-KR" sz="1600" dirty="0"/>
              <a:t>‘,  ’</a:t>
            </a:r>
            <a:r>
              <a:rPr lang="ko-KR" altLang="en-US" sz="1600" dirty="0"/>
              <a:t>행복</a:t>
            </a:r>
            <a:r>
              <a:rPr lang="en-US" altLang="ko-KR" sz="1600" dirty="0"/>
              <a:t>’,  ’</a:t>
            </a:r>
            <a:r>
              <a:rPr lang="ko-KR" altLang="en-US" sz="1600" dirty="0"/>
              <a:t>수월하게</a:t>
            </a:r>
            <a:r>
              <a:rPr lang="en-US" altLang="ko-KR" sz="1600" dirty="0"/>
              <a:t>’,  ‘</a:t>
            </a:r>
            <a:r>
              <a:rPr lang="ko-KR" altLang="en-US" sz="1600" dirty="0"/>
              <a:t>영광</a:t>
            </a:r>
            <a:r>
              <a:rPr lang="en-US" altLang="ko-KR" sz="1600" dirty="0"/>
              <a:t>’ </a:t>
            </a:r>
            <a:r>
              <a:rPr lang="ko-KR" altLang="en-US" sz="1600" dirty="0"/>
              <a:t>등의 긍정 어휘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고령화</a:t>
            </a:r>
            <a:r>
              <a:rPr lang="en-US" altLang="ko-KR" sz="1600" dirty="0"/>
              <a:t>/</a:t>
            </a:r>
            <a:r>
              <a:rPr lang="ko-KR" altLang="en-US" sz="1600" dirty="0"/>
              <a:t>건강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저출산</a:t>
            </a:r>
            <a:r>
              <a:rPr lang="ko-KR" altLang="en-US" sz="1600" dirty="0"/>
              <a:t> </a:t>
            </a:r>
            <a:r>
              <a:rPr lang="en-US" altLang="ko-KR" sz="1600" dirty="0"/>
              <a:t>:  ‘</a:t>
            </a:r>
            <a:r>
              <a:rPr lang="ko-KR" altLang="en-US" sz="1600" dirty="0"/>
              <a:t>행복</a:t>
            </a:r>
            <a:r>
              <a:rPr lang="en-US" altLang="ko-KR" sz="1600" dirty="0"/>
              <a:t>’,  ’</a:t>
            </a:r>
            <a:r>
              <a:rPr lang="ko-KR" altLang="en-US" sz="1600" dirty="0"/>
              <a:t>감사</a:t>
            </a:r>
            <a:r>
              <a:rPr lang="en-US" altLang="ko-KR" sz="1600" dirty="0"/>
              <a:t>‘,  ’</a:t>
            </a:r>
            <a:r>
              <a:rPr lang="ko-KR" altLang="en-US" sz="1600" dirty="0"/>
              <a:t>건강한</a:t>
            </a:r>
            <a:r>
              <a:rPr lang="en-US" altLang="ko-KR" sz="1600" dirty="0"/>
              <a:t>‘,  ’</a:t>
            </a:r>
            <a:r>
              <a:rPr lang="ko-KR" altLang="en-US" sz="1600" dirty="0"/>
              <a:t>아름다운</a:t>
            </a:r>
            <a:r>
              <a:rPr lang="en-US" altLang="ko-KR" sz="1600" dirty="0"/>
              <a:t>‘,  ’</a:t>
            </a:r>
            <a:r>
              <a:rPr lang="ko-KR" altLang="en-US" sz="1600" dirty="0"/>
              <a:t>편안</a:t>
            </a:r>
            <a:r>
              <a:rPr lang="en-US" altLang="ko-KR" sz="1600" dirty="0"/>
              <a:t>‘,  ’</a:t>
            </a:r>
            <a:r>
              <a:rPr lang="ko-KR" altLang="en-US" sz="1600" dirty="0"/>
              <a:t>즐거운</a:t>
            </a:r>
            <a:r>
              <a:rPr lang="en-US" altLang="ko-KR" sz="1600" dirty="0"/>
              <a:t>’,  ’</a:t>
            </a:r>
            <a:r>
              <a:rPr lang="ko-KR" altLang="en-US" sz="1600" dirty="0"/>
              <a:t>따뜻한</a:t>
            </a:r>
            <a:r>
              <a:rPr lang="en-US" altLang="ko-KR" sz="1600" dirty="0"/>
              <a:t>’,  ‘</a:t>
            </a:r>
            <a:r>
              <a:rPr lang="ko-KR" altLang="en-US" sz="1600" dirty="0"/>
              <a:t>활기</a:t>
            </a:r>
            <a:r>
              <a:rPr lang="en-US" altLang="ko-KR" sz="1600" dirty="0"/>
              <a:t>‘ </a:t>
            </a:r>
            <a:r>
              <a:rPr lang="ko-KR" altLang="en-US" sz="1600" dirty="0"/>
              <a:t>등의 긍정 어휘와 </a:t>
            </a:r>
            <a:br>
              <a:rPr lang="en-US" altLang="ko-KR" sz="1600" dirty="0"/>
            </a:br>
            <a:r>
              <a:rPr lang="en-US" altLang="ko-KR" sz="1600" dirty="0"/>
              <a:t>                                     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질환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부담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장애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질병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힘든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고통 등의 부정어</a:t>
            </a:r>
            <a:r>
              <a:rPr lang="ko-KR" altLang="en-US" sz="1600" dirty="0"/>
              <a:t> 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17753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4033" y="3960192"/>
            <a:ext cx="10709862" cy="1004630"/>
          </a:xfrm>
          <a:prstGeom prst="rect">
            <a:avLst/>
          </a:prstGeom>
          <a:noFill/>
        </p:spPr>
        <p:txBody>
          <a:bodyPr wrap="square" lIns="95754" tIns="47877" rIns="95754" bIns="47877" rtlCol="0">
            <a:spAutoFit/>
          </a:bodyPr>
          <a:lstStyle/>
          <a:p>
            <a:pPr defTabSz="1357521"/>
            <a:r>
              <a:rPr lang="en-US" altLang="ko-KR" sz="5900" dirty="0">
                <a:solidFill>
                  <a:srgbClr val="00B0F0"/>
                </a:solidFill>
                <a:latin typeface="Segoe Print" pitchFamily="2" charset="0"/>
                <a:ea typeface="Kozuka Gothic Pr6N M" pitchFamily="34" charset="-128"/>
              </a:rPr>
              <a:t>4.0 </a:t>
            </a:r>
            <a:r>
              <a:rPr lang="en-US" altLang="ko-KR" sz="5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ea typeface="Kozuka Gothic Pr6N M" pitchFamily="34" charset="-128"/>
              </a:rPr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2233421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4.0 Key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findings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Key findings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1">
            <a:extLst>
              <a:ext uri="{FF2B5EF4-FFF2-40B4-BE49-F238E27FC236}">
                <a16:creationId xmlns:a16="http://schemas.microsoft.com/office/drawing/2014/main" id="{8FCA50BB-4272-4F60-997C-DAD9F0F85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>
                <a:solidFill>
                  <a:srgbClr val="00B0F0"/>
                </a:solidFill>
              </a:rPr>
              <a:t>Key findings 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EF294-ED26-4074-9E5D-9C25219252E2}"/>
              </a:ext>
            </a:extLst>
          </p:cNvPr>
          <p:cNvSpPr txBox="1"/>
          <p:nvPr/>
        </p:nvSpPr>
        <p:spPr>
          <a:xfrm>
            <a:off x="743005" y="3280333"/>
            <a:ext cx="12873057" cy="615246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ko-KR"/>
            </a:defPPr>
            <a:lvl1pPr marL="285750" indent="-285750" defTabSz="1357521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defRPr>
            </a:lvl1pPr>
          </a:lstStyle>
          <a:p>
            <a:r>
              <a:rPr lang="ko-KR" altLang="en-US" b="1" dirty="0"/>
              <a:t>토픽 모델링 결과 대전시의</a:t>
            </a:r>
            <a:r>
              <a:rPr lang="en-US" altLang="ko-KR" b="1" dirty="0"/>
              <a:t> ‘</a:t>
            </a:r>
            <a:r>
              <a:rPr lang="ko-KR" altLang="en-US" b="1" dirty="0"/>
              <a:t>인구</a:t>
            </a:r>
            <a:r>
              <a:rPr lang="en-US" altLang="ko-KR" b="1" dirty="0"/>
              <a:t>’</a:t>
            </a:r>
            <a:r>
              <a:rPr lang="ko-KR" altLang="en-US" b="1" dirty="0"/>
              <a:t>와 관련된 주요 토픽을 </a:t>
            </a:r>
            <a:r>
              <a:rPr lang="en-US" altLang="ko-KR" b="1" dirty="0"/>
              <a:t>5</a:t>
            </a:r>
            <a:r>
              <a:rPr lang="ko-KR" altLang="en-US" b="1" dirty="0"/>
              <a:t>개로 구분하고 각 </a:t>
            </a:r>
            <a:r>
              <a:rPr lang="ko-KR" altLang="en-US" b="1" dirty="0" err="1"/>
              <a:t>각</a:t>
            </a:r>
            <a:r>
              <a:rPr lang="ko-KR" altLang="en-US" b="1" dirty="0"/>
              <a:t> </a:t>
            </a:r>
            <a:r>
              <a:rPr lang="en-US" altLang="ko-KR" b="1" dirty="0"/>
              <a:t>‘</a:t>
            </a:r>
            <a:r>
              <a:rPr lang="ko-KR" altLang="en-US" b="1" dirty="0"/>
              <a:t>이사</a:t>
            </a:r>
            <a:r>
              <a:rPr lang="en-US" altLang="ko-KR" b="1" dirty="0"/>
              <a:t>/</a:t>
            </a:r>
            <a:r>
              <a:rPr lang="ko-KR" altLang="en-US" b="1" dirty="0"/>
              <a:t>이동</a:t>
            </a:r>
            <a:r>
              <a:rPr lang="en-US" altLang="ko-KR" b="1" dirty="0"/>
              <a:t>’,  ‘</a:t>
            </a:r>
            <a:r>
              <a:rPr lang="ko-KR" altLang="en-US" b="1" dirty="0"/>
              <a:t>경제개발</a:t>
            </a:r>
            <a:r>
              <a:rPr lang="en-US" altLang="ko-KR" b="1" dirty="0"/>
              <a:t>/</a:t>
            </a:r>
            <a:r>
              <a:rPr lang="ko-KR" altLang="en-US" b="1" dirty="0"/>
              <a:t>추진</a:t>
            </a:r>
            <a:r>
              <a:rPr lang="en-US" altLang="ko-KR" b="1" dirty="0"/>
              <a:t>’,  </a:t>
            </a:r>
            <a:br>
              <a:rPr lang="en-US" altLang="ko-KR" b="1" dirty="0"/>
            </a:br>
            <a:r>
              <a:rPr lang="en-US" altLang="ko-KR" b="1" dirty="0"/>
              <a:t>‘</a:t>
            </a:r>
            <a:r>
              <a:rPr lang="ko-KR" altLang="en-US" b="1" dirty="0"/>
              <a:t>주택시장</a:t>
            </a:r>
            <a:r>
              <a:rPr lang="en-US" altLang="ko-KR" b="1" dirty="0"/>
              <a:t>’,  ‘</a:t>
            </a:r>
            <a:r>
              <a:rPr lang="ko-KR" altLang="en-US" b="1" dirty="0"/>
              <a:t>일자리</a:t>
            </a:r>
            <a:r>
              <a:rPr lang="en-US" altLang="ko-KR" b="1" dirty="0"/>
              <a:t>/</a:t>
            </a:r>
            <a:r>
              <a:rPr lang="ko-KR" altLang="en-US" b="1" dirty="0"/>
              <a:t>취업</a:t>
            </a:r>
            <a:r>
              <a:rPr lang="en-US" altLang="ko-KR" b="1" dirty="0"/>
              <a:t>’  ‘</a:t>
            </a:r>
            <a:r>
              <a:rPr lang="ko-KR" altLang="en-US" b="1" dirty="0"/>
              <a:t>고령화</a:t>
            </a:r>
            <a:r>
              <a:rPr lang="en-US" altLang="ko-KR" b="1" dirty="0"/>
              <a:t>/</a:t>
            </a:r>
            <a:r>
              <a:rPr lang="ko-KR" altLang="en-US" b="1" dirty="0"/>
              <a:t>건강</a:t>
            </a:r>
            <a:r>
              <a:rPr lang="en-US" altLang="ko-KR" b="1" dirty="0"/>
              <a:t>/</a:t>
            </a:r>
            <a:r>
              <a:rPr lang="ko-KR" altLang="en-US" b="1" dirty="0" err="1"/>
              <a:t>저출산</a:t>
            </a:r>
            <a:r>
              <a:rPr lang="en-US" altLang="ko-KR" b="1" dirty="0"/>
              <a:t>’  </a:t>
            </a:r>
            <a:r>
              <a:rPr lang="ko-KR" altLang="en-US" b="1" dirty="0"/>
              <a:t>등 </a:t>
            </a:r>
            <a:r>
              <a:rPr lang="en-US" altLang="ko-KR" b="1" dirty="0"/>
              <a:t>5</a:t>
            </a:r>
            <a:r>
              <a:rPr lang="ko-KR" altLang="en-US" b="1" dirty="0"/>
              <a:t>개로 분류 및 정의함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‘</a:t>
            </a:r>
            <a:r>
              <a:rPr lang="ko-KR" altLang="en-US" b="1" dirty="0"/>
              <a:t>경제개발</a:t>
            </a:r>
            <a:r>
              <a:rPr lang="en-US" altLang="ko-KR" b="1" dirty="0"/>
              <a:t>/</a:t>
            </a:r>
            <a:r>
              <a:rPr lang="ko-KR" altLang="en-US" b="1" dirty="0"/>
              <a:t>추진</a:t>
            </a:r>
            <a:r>
              <a:rPr lang="en-US" altLang="ko-KR" b="1" dirty="0"/>
              <a:t>’, ‘</a:t>
            </a:r>
            <a:r>
              <a:rPr lang="ko-KR" altLang="en-US" b="1" dirty="0"/>
              <a:t>이사</a:t>
            </a:r>
            <a:r>
              <a:rPr lang="en-US" altLang="ko-KR" b="1" dirty="0"/>
              <a:t>/</a:t>
            </a:r>
            <a:r>
              <a:rPr lang="ko-KR" altLang="en-US" b="1" dirty="0"/>
              <a:t>이동</a:t>
            </a:r>
            <a:r>
              <a:rPr lang="en-US" altLang="ko-KR" b="1" dirty="0"/>
              <a:t>’ , ‘</a:t>
            </a:r>
            <a:r>
              <a:rPr lang="ko-KR" altLang="en-US" b="1" dirty="0"/>
              <a:t>일자리</a:t>
            </a:r>
            <a:r>
              <a:rPr lang="en-US" altLang="ko-KR" b="1" dirty="0"/>
              <a:t>/</a:t>
            </a:r>
            <a:r>
              <a:rPr lang="ko-KR" altLang="en-US" b="1" dirty="0"/>
              <a:t>취업</a:t>
            </a:r>
            <a:r>
              <a:rPr lang="en-US" altLang="ko-KR" b="1" dirty="0"/>
              <a:t>’ </a:t>
            </a:r>
            <a:r>
              <a:rPr lang="ko-KR" altLang="en-US" b="1" dirty="0"/>
              <a:t>토픽에 있어서는 상대적으로 </a:t>
            </a:r>
            <a:r>
              <a:rPr lang="ko-KR" altLang="en-US" b="1" dirty="0" err="1"/>
              <a:t>긍정어의</a:t>
            </a:r>
            <a:r>
              <a:rPr lang="ko-KR" altLang="en-US" b="1" dirty="0"/>
              <a:t> 비율이 높게 나타난 반면 </a:t>
            </a:r>
            <a:br>
              <a:rPr lang="en-US" altLang="ko-KR" b="1" dirty="0"/>
            </a:br>
            <a:r>
              <a:rPr lang="en-US" altLang="ko-KR" b="1" dirty="0"/>
              <a:t>  ‘</a:t>
            </a:r>
            <a:r>
              <a:rPr lang="ko-KR" altLang="en-US" b="1" dirty="0"/>
              <a:t>주택시장</a:t>
            </a:r>
            <a:r>
              <a:rPr lang="en-US" altLang="ko-KR" b="1" dirty="0"/>
              <a:t>＇</a:t>
            </a:r>
            <a:r>
              <a:rPr lang="ko-KR" altLang="en-US" b="1" dirty="0"/>
              <a:t>은 </a:t>
            </a:r>
            <a:r>
              <a:rPr lang="en-US" altLang="ko-KR" b="1" dirty="0"/>
              <a:t> </a:t>
            </a:r>
            <a:r>
              <a:rPr lang="ko-KR" altLang="en-US" b="1" dirty="0"/>
              <a:t>상대적으로 부정 어휘 사용 비율이 높게 나타나며 특히 불안</a:t>
            </a:r>
            <a:r>
              <a:rPr lang="en-US" altLang="ko-KR" b="1" dirty="0"/>
              <a:t>, </a:t>
            </a:r>
            <a:r>
              <a:rPr lang="ko-KR" altLang="en-US" b="1" dirty="0"/>
              <a:t>화가</a:t>
            </a:r>
            <a:r>
              <a:rPr lang="en-US" altLang="ko-KR" b="1" dirty="0"/>
              <a:t>, </a:t>
            </a:r>
            <a:r>
              <a:rPr lang="ko-KR" altLang="en-US" b="1" dirty="0"/>
              <a:t>비싼</a:t>
            </a:r>
            <a:r>
              <a:rPr lang="en-US" altLang="ko-KR" b="1" dirty="0"/>
              <a:t>, </a:t>
            </a:r>
            <a:r>
              <a:rPr lang="ko-KR" altLang="en-US" b="1" dirty="0"/>
              <a:t>마이너스</a:t>
            </a:r>
            <a:r>
              <a:rPr lang="en-US" altLang="ko-KR" b="1" dirty="0"/>
              <a:t>, </a:t>
            </a:r>
            <a:r>
              <a:rPr lang="ko-KR" altLang="en-US" b="1" dirty="0"/>
              <a:t>미친</a:t>
            </a:r>
            <a:r>
              <a:rPr lang="en-US" altLang="ko-KR" b="1" dirty="0"/>
              <a:t>, </a:t>
            </a:r>
            <a:r>
              <a:rPr lang="ko-KR" altLang="en-US" b="1" dirty="0"/>
              <a:t>분에 등의 </a:t>
            </a:r>
            <a:br>
              <a:rPr lang="en-US" altLang="ko-KR" b="1" dirty="0"/>
            </a:br>
            <a:r>
              <a:rPr lang="en-US" altLang="ko-KR" b="1" dirty="0"/>
              <a:t>  </a:t>
            </a:r>
            <a:r>
              <a:rPr lang="ko-KR" altLang="en-US" b="1" dirty="0"/>
              <a:t>보다 극성의 부정어들이 많이 노출되고 있음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몇 년째 대전시 거주 인구수의 극감은 인근 세종시 및 서울로의 이전에의 영향이 큰 것으로 보이며 특히 </a:t>
            </a:r>
            <a:br>
              <a:rPr lang="en-US" altLang="ko-KR" b="1" dirty="0"/>
            </a:br>
            <a:r>
              <a:rPr lang="ko-KR" altLang="en-US" b="1" dirty="0"/>
              <a:t>과거 </a:t>
            </a:r>
            <a:r>
              <a:rPr lang="en-US" altLang="ko-KR" b="1" dirty="0"/>
              <a:t>20</a:t>
            </a:r>
            <a:r>
              <a:rPr lang="ko-KR" altLang="en-US" b="1" dirty="0"/>
              <a:t>여년 전 신도시로 각광받던 대전시의 특수효과가 사라지고 집값 하락</a:t>
            </a:r>
            <a:r>
              <a:rPr lang="en-US" altLang="ko-KR" b="1" dirty="0"/>
              <a:t>,  </a:t>
            </a:r>
            <a:r>
              <a:rPr lang="ko-KR" altLang="en-US" b="1" dirty="0"/>
              <a:t>상대적 허탈감 등에 따른  </a:t>
            </a:r>
            <a:br>
              <a:rPr lang="en-US" altLang="ko-KR" b="1" dirty="0"/>
            </a:br>
            <a:r>
              <a:rPr lang="ko-KR" altLang="en-US" b="1" dirty="0"/>
              <a:t>분노의 감정들이 강하게 드러나고 있은 것으로 보임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최근 조심스럽게 흘러나오는 대전시와 세종시의 합병 등에 대한 이야기들이 이러한 대전시의 절박한 상황을 </a:t>
            </a:r>
            <a:br>
              <a:rPr lang="en-US" altLang="ko-KR" b="1" dirty="0"/>
            </a:br>
            <a:r>
              <a:rPr lang="ko-KR" altLang="en-US" b="1" dirty="0"/>
              <a:t>그대로 드러내고 있는 것으로 보임 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   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226A4BB-C30E-47CF-85DA-85AD68F5E05B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2AFDDB-15B0-4B0A-AA46-D4A51BCC06FD}"/>
              </a:ext>
            </a:extLst>
          </p:cNvPr>
          <p:cNvSpPr txBox="1"/>
          <p:nvPr/>
        </p:nvSpPr>
        <p:spPr>
          <a:xfrm>
            <a:off x="264964" y="975837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34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제목 28">
            <a:extLst>
              <a:ext uri="{FF2B5EF4-FFF2-40B4-BE49-F238E27FC236}">
                <a16:creationId xmlns:a16="http://schemas.microsoft.com/office/drawing/2014/main" id="{E0FC4580-EC60-4143-8D6D-719074F5A638}"/>
              </a:ext>
            </a:extLst>
          </p:cNvPr>
          <p:cNvSpPr txBox="1">
            <a:spLocks/>
          </p:cNvSpPr>
          <p:nvPr/>
        </p:nvSpPr>
        <p:spPr>
          <a:xfrm>
            <a:off x="743005" y="2137146"/>
            <a:ext cx="12259655" cy="1246981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가장 최근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3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개년간 수집된 데이터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20,482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개에서 불필요한 문서를 제외한 결과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 15,272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개 문서로 전체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대비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74.6%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를  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</a:b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대전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인구관련 주요 키워드들의 분석 데이터로 사용함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897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3061" y="3873409"/>
            <a:ext cx="4075036" cy="1166903"/>
          </a:xfrm>
          <a:prstGeom prst="rect">
            <a:avLst/>
          </a:prstGeom>
          <a:noFill/>
        </p:spPr>
        <p:txBody>
          <a:bodyPr wrap="square" lIns="134362" tIns="67181" rIns="134362" bIns="67181" rtlCol="0">
            <a:spAutoFit/>
          </a:bodyPr>
          <a:lstStyle/>
          <a:p>
            <a:pPr defTabSz="1356795"/>
            <a:r>
              <a:rPr lang="en-US" altLang="ko-KR" sz="6500" i="1" dirty="0">
                <a:solidFill>
                  <a:prstClr val="black"/>
                </a:solidFill>
              </a:rPr>
              <a:t>Thank you!</a:t>
            </a:r>
            <a:endParaRPr lang="ko-KR" altLang="en-US" sz="65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0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35D551C-4AE6-485A-8F2B-64236B0D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45" y="3212894"/>
            <a:ext cx="7366897" cy="27740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768287-BDA8-4094-B5FF-C0B0BF60A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151" y="7046367"/>
            <a:ext cx="419100" cy="1809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5B55DF2-7483-4D2C-B7BB-2B0DA807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27" y="7318035"/>
            <a:ext cx="419100" cy="1809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A7B8F82-F11A-40AF-B4BC-27BDC6C03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088" y="7561213"/>
            <a:ext cx="342900" cy="20002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E43AC49-E3EA-4F4A-819B-1B67C8BBF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716" y="7819629"/>
            <a:ext cx="342900" cy="2000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7EC7FC6-1CC2-49D2-821D-30A962AC1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712" y="8097923"/>
            <a:ext cx="342900" cy="2000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4235A42-FBA9-486E-BDCF-2E7C67B53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716" y="8349717"/>
            <a:ext cx="342900" cy="20002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1927DBB-D609-4E12-BB90-CB02D01D2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715" y="8628015"/>
            <a:ext cx="342900" cy="2000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8D1BE80-180F-4049-83E8-E4492C658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716" y="8893057"/>
            <a:ext cx="342900" cy="200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74C150-3B1C-4ABB-91BA-5A6031A9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295896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3200" b="1" i="1" dirty="0">
                <a:solidFill>
                  <a:srgbClr val="00B0F0"/>
                </a:solidFill>
              </a:rPr>
              <a:t>시장 동향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제목 28">
            <a:extLst>
              <a:ext uri="{FF2B5EF4-FFF2-40B4-BE49-F238E27FC236}">
                <a16:creationId xmlns:a16="http://schemas.microsoft.com/office/drawing/2014/main" id="{B3E6C744-1017-406D-A245-2F6F2BFD5802}"/>
              </a:ext>
            </a:extLst>
          </p:cNvPr>
          <p:cNvSpPr txBox="1">
            <a:spLocks/>
          </p:cNvSpPr>
          <p:nvPr/>
        </p:nvSpPr>
        <p:spPr>
          <a:xfrm>
            <a:off x="718403" y="2162742"/>
            <a:ext cx="13106909" cy="151611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최근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7~8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년 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‘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대전시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’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인구추이를 살펴보면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사망자수는 증가하는 반면 주민등록인구와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출생아수는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지속적으로 감소함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특히 정부청사의 세종시 이전 시기인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2014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년부터 총 인구수는 극감하는 경향을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보임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573DCA-3EBA-4707-A374-CC3AD63E0272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1.0 Analysis background 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시장 동향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8415B28-7936-437E-860E-82E8AB53C18A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F7D039-6CFC-40E2-A3D6-A4F1EB206AD8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4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34C41F-DB80-4035-A62A-190DDB37B335}"/>
              </a:ext>
            </a:extLst>
          </p:cNvPr>
          <p:cNvSpPr/>
          <p:nvPr/>
        </p:nvSpPr>
        <p:spPr>
          <a:xfrm>
            <a:off x="9846397" y="3371672"/>
            <a:ext cx="178067" cy="180222"/>
          </a:xfrm>
          <a:prstGeom prst="rect">
            <a:avLst/>
          </a:prstGeom>
          <a:solidFill>
            <a:srgbClr val="A58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40CA2C-EF9F-41EC-85A7-35DF70EEE90B}"/>
              </a:ext>
            </a:extLst>
          </p:cNvPr>
          <p:cNvSpPr txBox="1"/>
          <p:nvPr/>
        </p:nvSpPr>
        <p:spPr>
          <a:xfrm>
            <a:off x="10066744" y="3156508"/>
            <a:ext cx="1829997" cy="174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+mj-ea"/>
                <a:ea typeface="+mj-ea"/>
              </a:rPr>
              <a:t>사망자수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latin typeface="+mj-ea"/>
                <a:ea typeface="+mj-ea"/>
              </a:rPr>
              <a:t>출생아수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+mj-ea"/>
                <a:ea typeface="+mj-ea"/>
              </a:rPr>
              <a:t>추계인구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+mj-ea"/>
                <a:ea typeface="+mj-ea"/>
              </a:rPr>
              <a:t>주민등록인구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805347-8676-4B4A-A1A6-F6B1CAF23222}"/>
              </a:ext>
            </a:extLst>
          </p:cNvPr>
          <p:cNvSpPr/>
          <p:nvPr/>
        </p:nvSpPr>
        <p:spPr>
          <a:xfrm>
            <a:off x="9846397" y="3792158"/>
            <a:ext cx="178067" cy="180222"/>
          </a:xfrm>
          <a:prstGeom prst="rect">
            <a:avLst/>
          </a:prstGeom>
          <a:solidFill>
            <a:srgbClr val="6F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90EAEC-28CA-4CD8-A33F-B88455CFDA77}"/>
              </a:ext>
            </a:extLst>
          </p:cNvPr>
          <p:cNvSpPr/>
          <p:nvPr/>
        </p:nvSpPr>
        <p:spPr>
          <a:xfrm>
            <a:off x="9846397" y="4229872"/>
            <a:ext cx="178067" cy="180222"/>
          </a:xfrm>
          <a:prstGeom prst="rect">
            <a:avLst/>
          </a:prstGeom>
          <a:solidFill>
            <a:srgbClr val="265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7DCAF-BB55-41BD-A8B2-A5C0B521BD50}"/>
              </a:ext>
            </a:extLst>
          </p:cNvPr>
          <p:cNvSpPr/>
          <p:nvPr/>
        </p:nvSpPr>
        <p:spPr>
          <a:xfrm>
            <a:off x="9846397" y="4658341"/>
            <a:ext cx="178067" cy="180216"/>
          </a:xfrm>
          <a:prstGeom prst="rect">
            <a:avLst/>
          </a:prstGeom>
          <a:solidFill>
            <a:srgbClr val="CDC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52">
            <a:extLst>
              <a:ext uri="{FF2B5EF4-FFF2-40B4-BE49-F238E27FC236}">
                <a16:creationId xmlns:a16="http://schemas.microsoft.com/office/drawing/2014/main" id="{F3B01BE1-FDBE-4380-80F0-6ADBD4960962}"/>
              </a:ext>
            </a:extLst>
          </p:cNvPr>
          <p:cNvSpPr/>
          <p:nvPr/>
        </p:nvSpPr>
        <p:spPr>
          <a:xfrm>
            <a:off x="4192821" y="6291138"/>
            <a:ext cx="4098270" cy="39049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400" dirty="0">
                <a:ea typeface="함초롬바탕" panose="02030604000101010101" pitchFamily="18" charset="-127"/>
              </a:rPr>
              <a:t>&lt;</a:t>
            </a:r>
            <a:r>
              <a:rPr lang="ko-KR" altLang="en-US" sz="1400" dirty="0">
                <a:ea typeface="함초롬바탕" panose="02030604000101010101" pitchFamily="18" charset="-127"/>
              </a:rPr>
              <a:t>표</a:t>
            </a:r>
            <a:r>
              <a:rPr lang="en-US" altLang="ko-KR" sz="1400" dirty="0">
                <a:ea typeface="함초롬바탕" panose="02030604000101010101" pitchFamily="18" charset="-127"/>
              </a:rPr>
              <a:t>1&gt; </a:t>
            </a:r>
            <a:r>
              <a:rPr lang="ko-KR" altLang="en-US" sz="1400" dirty="0">
                <a:ea typeface="함초롬바탕" panose="02030604000101010101" pitchFamily="18" charset="-127"/>
              </a:rPr>
              <a:t>대전광역시 연도별 총인구</a:t>
            </a:r>
            <a:endParaRPr lang="ko-KR" altLang="en-US" sz="1400" dirty="0"/>
          </a:p>
        </p:txBody>
      </p:sp>
      <p:sp>
        <p:nvSpPr>
          <p:cNvPr id="17" name="직사각형 52">
            <a:extLst>
              <a:ext uri="{FF2B5EF4-FFF2-40B4-BE49-F238E27FC236}">
                <a16:creationId xmlns:a16="http://schemas.microsoft.com/office/drawing/2014/main" id="{F23B7AC7-56C9-444E-860B-836EB5EB2248}"/>
              </a:ext>
            </a:extLst>
          </p:cNvPr>
          <p:cNvSpPr/>
          <p:nvPr/>
        </p:nvSpPr>
        <p:spPr>
          <a:xfrm>
            <a:off x="3685437" y="5945964"/>
            <a:ext cx="4005869" cy="39049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400" dirty="0">
                <a:ea typeface="함초롬바탕" panose="02030604000101010101" pitchFamily="18" charset="-127"/>
              </a:rPr>
              <a:t>&lt;</a:t>
            </a:r>
            <a:r>
              <a:rPr lang="ko-KR" altLang="en-US" sz="1400" dirty="0">
                <a:ea typeface="함초롬바탕" panose="02030604000101010101" pitchFamily="18" charset="-127"/>
              </a:rPr>
              <a:t>그림</a:t>
            </a:r>
            <a:r>
              <a:rPr lang="en-US" altLang="ko-KR" sz="1400" dirty="0">
                <a:ea typeface="함초롬바탕" panose="02030604000101010101" pitchFamily="18" charset="-127"/>
              </a:rPr>
              <a:t>1&gt; </a:t>
            </a:r>
            <a:r>
              <a:rPr lang="ko-KR" altLang="en-US" sz="1400" dirty="0">
                <a:ea typeface="함초롬바탕" panose="02030604000101010101" pitchFamily="18" charset="-127"/>
              </a:rPr>
              <a:t>대전광역시 연도별 인구추이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5B0C7-CB1C-426D-BD83-B0B643DBC70B}"/>
              </a:ext>
            </a:extLst>
          </p:cNvPr>
          <p:cNvSpPr txBox="1"/>
          <p:nvPr/>
        </p:nvSpPr>
        <p:spPr>
          <a:xfrm>
            <a:off x="1318188" y="9480097"/>
            <a:ext cx="580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출처 </a:t>
            </a:r>
            <a:r>
              <a:rPr lang="en-US" altLang="ko-KR" sz="1200" dirty="0"/>
              <a:t>: http://datakorea.datastore.or.kr/profile/geo/daejeon/#category_%EC%9D%B8%EA%B5%AC</a:t>
            </a:r>
            <a:endParaRPr lang="ko-KR" altLang="en-US" sz="12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B4E35A-E211-4D3D-AE92-B411133A4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594212"/>
              </p:ext>
            </p:extLst>
          </p:nvPr>
        </p:nvGraphicFramePr>
        <p:xfrm>
          <a:off x="1353013" y="6699627"/>
          <a:ext cx="8364303" cy="2419164"/>
        </p:xfrm>
        <a:graphic>
          <a:graphicData uri="http://schemas.openxmlformats.org/drawingml/2006/table">
            <a:tbl>
              <a:tblPr/>
              <a:tblGrid>
                <a:gridCol w="2788101">
                  <a:extLst>
                    <a:ext uri="{9D8B030D-6E8A-4147-A177-3AD203B41FA5}">
                      <a16:colId xmlns:a16="http://schemas.microsoft.com/office/drawing/2014/main" val="133270451"/>
                    </a:ext>
                  </a:extLst>
                </a:gridCol>
                <a:gridCol w="2788101">
                  <a:extLst>
                    <a:ext uri="{9D8B030D-6E8A-4147-A177-3AD203B41FA5}">
                      <a16:colId xmlns:a16="http://schemas.microsoft.com/office/drawing/2014/main" val="3297374016"/>
                    </a:ext>
                  </a:extLst>
                </a:gridCol>
                <a:gridCol w="2788101">
                  <a:extLst>
                    <a:ext uri="{9D8B030D-6E8A-4147-A177-3AD203B41FA5}">
                      <a16:colId xmlns:a16="http://schemas.microsoft.com/office/drawing/2014/main" val="4183829979"/>
                    </a:ext>
                  </a:extLst>
                </a:gridCol>
              </a:tblGrid>
              <a:tr h="258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총 인구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전년 대비 증감수치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411330"/>
                  </a:ext>
                </a:extLst>
              </a:tr>
              <a:tr h="258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1,539,154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8,504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87157"/>
                  </a:ext>
                </a:extLst>
              </a:tr>
              <a:tr h="258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1,547,609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8,455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548389"/>
                  </a:ext>
                </a:extLst>
              </a:tr>
              <a:tr h="258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1,531,807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15,802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10041"/>
                  </a:ext>
                </a:extLst>
              </a:tr>
              <a:tr h="258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1,518,775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13,032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65034"/>
                  </a:ext>
                </a:extLst>
              </a:tr>
              <a:tr h="258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1,514,370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4,405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54765"/>
                  </a:ext>
                </a:extLst>
              </a:tr>
              <a:tr h="258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2017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1,502,227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12,143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259680"/>
                  </a:ext>
                </a:extLst>
              </a:tr>
              <a:tr h="258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1,489,936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12,291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954698"/>
                  </a:ext>
                </a:extLst>
              </a:tr>
              <a:tr h="258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2019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1,474,870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15,066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53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95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Google Shape;111;p17">
            <a:extLst>
              <a:ext uri="{FF2B5EF4-FFF2-40B4-BE49-F238E27FC236}">
                <a16:creationId xmlns:a16="http://schemas.microsoft.com/office/drawing/2014/main" id="{BD5FE497-DEE5-43A0-B404-7E9F660BA84E}"/>
              </a:ext>
            </a:extLst>
          </p:cNvPr>
          <p:cNvSpPr txBox="1">
            <a:spLocks/>
          </p:cNvSpPr>
          <p:nvPr/>
        </p:nvSpPr>
        <p:spPr>
          <a:xfrm>
            <a:off x="71785" y="2229420"/>
            <a:ext cx="12961217" cy="7219211"/>
          </a:xfrm>
          <a:prstGeom prst="rect">
            <a:avLst/>
          </a:prstGeom>
        </p:spPr>
        <p:txBody>
          <a:bodyPr spcFirstLastPara="1" wrap="square" lIns="136788" tIns="136788" rIns="136788" bIns="136788" anchor="t" anchorCtr="0">
            <a:noAutofit/>
          </a:bodyPr>
          <a:lstStyle>
            <a:lvl1pPr marL="509071" indent="-509071" algn="l" defTabSz="135752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02986" indent="-424225" algn="l" defTabSz="1357521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96901" indent="-339380" algn="l" defTabSz="135752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5662" indent="-339380" algn="l" defTabSz="1357521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54422" indent="-339380" algn="l" defTabSz="1357521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33182" indent="-339380" algn="l" defTabSz="135752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11943" indent="-339380" algn="l" defTabSz="135752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90703" indent="-339380" algn="l" defTabSz="135752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9464" indent="-339380" algn="l" defTabSz="1357521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6962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인구수가 극감하는 상황에서  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인구문제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인구이동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지역경제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인구유출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저출산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‘, 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고령화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’,               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이사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일자리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집값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’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 등의 키워드를 기반으로 대전시 인구변화에 대한 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SNS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분석을 통해 소셜 네트워크 상에 어떤 행태들이 발생하는가를 탐색 하고자 함</a:t>
            </a:r>
            <a:endParaRPr lang="en-US" altLang="ko-KR" sz="2000" b="1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684062" lvl="1" indent="0">
              <a:lnSpc>
                <a:spcPct val="150000"/>
              </a:lnSpc>
              <a:buClr>
                <a:schemeClr val="tx1"/>
              </a:buClr>
              <a:buNone/>
              <a:defRPr/>
            </a:pPr>
            <a:endParaRPr lang="en-US" altLang="ko-KR" sz="2000" b="1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026962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인구감소가 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인구문제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’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, 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인구이동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’ 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과 관련해 어떤 키워드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, 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또는 어떤 행태를 보이는지 분석하고자 함</a:t>
            </a:r>
            <a:endParaRPr lang="en-US" altLang="ko-KR" sz="2000" b="1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684062" lvl="1" indent="0">
              <a:lnSpc>
                <a:spcPct val="150000"/>
              </a:lnSpc>
              <a:buClr>
                <a:schemeClr val="tx1"/>
              </a:buClr>
              <a:buNone/>
              <a:defRPr/>
            </a:pPr>
            <a:endParaRPr lang="en-US" altLang="ko-KR" sz="2000" b="1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026962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또한 인구감소가 지역경제와 관련해 어떤 변화들이 나타나고 있는지를 모색</a:t>
            </a:r>
            <a:endParaRPr lang="en-US" altLang="ko-KR" sz="2000" b="1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684062" lvl="1" indent="0">
              <a:lnSpc>
                <a:spcPct val="150000"/>
              </a:lnSpc>
              <a:buClr>
                <a:schemeClr val="tx1"/>
              </a:buClr>
              <a:buNone/>
              <a:defRPr/>
            </a:pPr>
            <a:endParaRPr lang="en-US" altLang="ko-KR" sz="2000" b="1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026962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인구문제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’,  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지역경제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’, ‘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고령화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’ ,’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일자리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＇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등 인구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, 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 경제 관련 데이터는 최근 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3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년간 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‘18.1.1.~ ’20.12.31.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의 웹 데이터 </a:t>
            </a:r>
            <a:r>
              <a:rPr lang="ko-KR" altLang="en-US" sz="2000" b="1" dirty="0" err="1">
                <a:latin typeface="+mj-ea"/>
                <a:ea typeface="+mj-ea"/>
                <a:cs typeface="함초롬바탕" panose="02030604000101010101" pitchFamily="18" charset="-127"/>
              </a:rPr>
              <a:t>크롤링을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 기반으로 함</a:t>
            </a:r>
            <a:endParaRPr lang="en-US" altLang="ko-KR" sz="2000" b="1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684062" lvl="1" indent="0">
              <a:lnSpc>
                <a:spcPct val="150000"/>
              </a:lnSpc>
              <a:buClr>
                <a:schemeClr val="tx1"/>
              </a:buClr>
              <a:buNone/>
              <a:defRPr/>
            </a:pPr>
            <a:endParaRPr lang="en-US" altLang="ko-KR" sz="2000" b="1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026962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웹 크롤링한 데이터들의 시각화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, 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단어들간 클러스터링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, LDA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토픽분석</a:t>
            </a:r>
            <a:r>
              <a:rPr lang="en-US" altLang="ko-KR" sz="2000" b="1" dirty="0">
                <a:latin typeface="+mj-ea"/>
                <a:ea typeface="+mj-ea"/>
                <a:cs typeface="함초롬바탕" panose="02030604000101010101" pitchFamily="18" charset="-127"/>
              </a:rPr>
              <a:t>, 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감성분석등을 실시하여 그로부터 인구와 관련한 </a:t>
            </a:r>
            <a:r>
              <a:rPr lang="ko-KR" altLang="en-US" sz="2000" b="1" dirty="0" err="1">
                <a:latin typeface="+mj-ea"/>
                <a:ea typeface="+mj-ea"/>
                <a:cs typeface="함초롬바탕" panose="02030604000101010101" pitchFamily="18" charset="-127"/>
              </a:rPr>
              <a:t>의미있는</a:t>
            </a:r>
            <a:r>
              <a:rPr lang="ko-KR" altLang="en-US" sz="2000" b="1" dirty="0">
                <a:latin typeface="+mj-ea"/>
                <a:ea typeface="+mj-ea"/>
                <a:cs typeface="함초롬바탕" panose="02030604000101010101" pitchFamily="18" charset="-127"/>
              </a:rPr>
              <a:t> 인사이트를 도출하고자함 </a:t>
            </a:r>
            <a:endParaRPr lang="en-US" altLang="ko-KR" sz="2000" b="1" dirty="0"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4993161-9833-44FC-B2B9-232D956A2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3200" b="1" i="1" dirty="0">
                <a:solidFill>
                  <a:srgbClr val="00B0F0"/>
                </a:solidFill>
              </a:rPr>
              <a:t>주요 목표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63D91-C00A-46F3-8000-53C64401C04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1.0 Analysis background 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주요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목표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B1D25B-63AB-4DAC-9CA0-C143CBF91CC5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3FFF95-1123-4182-8131-C8B15A4F485E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598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1.0 Analysis background &gt; Text-Mining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Approach</a:t>
            </a:r>
            <a:endParaRPr lang="ko-KR" altLang="en-US" sz="1900" b="1" dirty="0">
              <a:solidFill>
                <a:prstClr val="white">
                  <a:lumMod val="50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1">
            <a:extLst>
              <a:ext uri="{FF2B5EF4-FFF2-40B4-BE49-F238E27FC236}">
                <a16:creationId xmlns:a16="http://schemas.microsoft.com/office/drawing/2014/main" id="{9A9FE094-33A8-4DD6-9A0D-298E68D86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altLang="ko-KR" sz="3200" b="1" i="1" dirty="0">
                <a:solidFill>
                  <a:srgbClr val="00B0F0"/>
                </a:solidFill>
              </a:rPr>
              <a:t>Text-Mining</a:t>
            </a:r>
            <a:r>
              <a:rPr lang="ko-KR" altLang="en-US" sz="3200" b="1" i="1" dirty="0">
                <a:solidFill>
                  <a:srgbClr val="00B0F0"/>
                </a:solidFill>
              </a:rPr>
              <a:t> </a:t>
            </a:r>
            <a:r>
              <a:rPr lang="en-US" altLang="ko-KR" sz="3200" b="1" i="1" dirty="0">
                <a:solidFill>
                  <a:srgbClr val="00B0F0"/>
                </a:solidFill>
              </a:rPr>
              <a:t>Approach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제목 28">
            <a:extLst>
              <a:ext uri="{FF2B5EF4-FFF2-40B4-BE49-F238E27FC236}">
                <a16:creationId xmlns:a16="http://schemas.microsoft.com/office/drawing/2014/main" id="{A44A2516-08F5-4B68-BC0D-057BFEF52CD0}"/>
              </a:ext>
            </a:extLst>
          </p:cNvPr>
          <p:cNvSpPr txBox="1">
            <a:spLocks/>
          </p:cNvSpPr>
          <p:nvPr/>
        </p:nvSpPr>
        <p:spPr>
          <a:xfrm>
            <a:off x="743006" y="2137149"/>
            <a:ext cx="12938069" cy="66041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Social-media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기반의 주요 인사이트를 도출할 수 있는지 여부 파악을 위해 지자체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SNS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데이터 기반의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Text-Mining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실시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875997C-9F96-4081-9577-27C63F7D12AC}"/>
              </a:ext>
            </a:extLst>
          </p:cNvPr>
          <p:cNvCxnSpPr>
            <a:cxnSpLocks/>
          </p:cNvCxnSpPr>
          <p:nvPr/>
        </p:nvCxnSpPr>
        <p:spPr>
          <a:xfrm>
            <a:off x="-4055" y="9757849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6345CE-4652-4B8D-8551-A3549EC5687C}"/>
              </a:ext>
            </a:extLst>
          </p:cNvPr>
          <p:cNvSpPr txBox="1"/>
          <p:nvPr/>
        </p:nvSpPr>
        <p:spPr>
          <a:xfrm>
            <a:off x="240316" y="980387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6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49CCA8-E895-436D-8D0E-3831A1211DC8}"/>
              </a:ext>
            </a:extLst>
          </p:cNvPr>
          <p:cNvSpPr/>
          <p:nvPr/>
        </p:nvSpPr>
        <p:spPr>
          <a:xfrm>
            <a:off x="3729233" y="7164273"/>
            <a:ext cx="2942774" cy="2420634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4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D316E0-AF53-449D-91BA-D6F446C2786C}"/>
              </a:ext>
            </a:extLst>
          </p:cNvPr>
          <p:cNvSpPr/>
          <p:nvPr/>
        </p:nvSpPr>
        <p:spPr>
          <a:xfrm>
            <a:off x="6949743" y="6976767"/>
            <a:ext cx="2942774" cy="260998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4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35E257-21CC-49EF-AF98-F80806A0E824}"/>
              </a:ext>
            </a:extLst>
          </p:cNvPr>
          <p:cNvSpPr/>
          <p:nvPr/>
        </p:nvSpPr>
        <p:spPr>
          <a:xfrm>
            <a:off x="10017295" y="6684292"/>
            <a:ext cx="2942774" cy="2897149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4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550B47-5268-47D3-9E0E-B229A5879E16}"/>
              </a:ext>
            </a:extLst>
          </p:cNvPr>
          <p:cNvSpPr txBox="1"/>
          <p:nvPr/>
        </p:nvSpPr>
        <p:spPr>
          <a:xfrm>
            <a:off x="3787242" y="7263283"/>
            <a:ext cx="2920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K-means Clustering</a:t>
            </a: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과 </a:t>
            </a:r>
            <a:r>
              <a:rPr lang="en-US" altLang="ko-KR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Elbow</a:t>
            </a: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기법을 활용한  </a:t>
            </a:r>
            <a:br>
              <a:rPr lang="en-US" altLang="ko-KR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</a:b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최적의 </a:t>
            </a:r>
            <a:r>
              <a:rPr lang="ko-KR" altLang="en-US" sz="1600" kern="0" spc="-75" dirty="0" err="1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토픽수</a:t>
            </a: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 선정 </a:t>
            </a:r>
            <a:r>
              <a:rPr lang="en-US" altLang="ko-KR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kern="0" spc="-75" dirty="0">
              <a:solidFill>
                <a:srgbClr val="000000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539750" lvl="1" indent="-179388">
              <a:buFontTx/>
              <a:buChar char="-"/>
            </a:pPr>
            <a:r>
              <a:rPr lang="ko-KR" altLang="en-US" sz="1600" kern="0" spc="-75" dirty="0">
                <a:latin typeface="+mj-ea"/>
                <a:ea typeface="+mj-ea"/>
                <a:cs typeface="함초롬바탕" panose="02030604000101010101" pitchFamily="18" charset="-127"/>
              </a:rPr>
              <a:t>이사</a:t>
            </a:r>
            <a:r>
              <a:rPr lang="en-US" altLang="ko-KR" sz="1600" kern="0" spc="-75" dirty="0">
                <a:latin typeface="+mj-ea"/>
                <a:ea typeface="+mj-ea"/>
                <a:cs typeface="함초롬바탕" panose="02030604000101010101" pitchFamily="18" charset="-127"/>
              </a:rPr>
              <a:t>/</a:t>
            </a:r>
            <a:r>
              <a:rPr lang="ko-KR" altLang="en-US" sz="1600" kern="0" spc="-75" dirty="0">
                <a:latin typeface="+mj-ea"/>
                <a:ea typeface="+mj-ea"/>
                <a:cs typeface="함초롬바탕" panose="02030604000101010101" pitchFamily="18" charset="-127"/>
              </a:rPr>
              <a:t>이동</a:t>
            </a:r>
            <a:endParaRPr lang="en-US" altLang="ko-KR" sz="1600" kern="0" spc="-75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539750" lvl="1" indent="-179388">
              <a:buFontTx/>
              <a:buChar char="-"/>
            </a:pPr>
            <a:r>
              <a:rPr lang="ko-KR" altLang="en-US" sz="1600" kern="0" spc="-75" dirty="0">
                <a:latin typeface="+mj-ea"/>
                <a:ea typeface="+mj-ea"/>
                <a:cs typeface="함초롬바탕" panose="02030604000101010101" pitchFamily="18" charset="-127"/>
              </a:rPr>
              <a:t>경제개발</a:t>
            </a:r>
            <a:r>
              <a:rPr lang="en-US" altLang="ko-KR" sz="1600" kern="0" spc="-75" dirty="0">
                <a:latin typeface="+mj-ea"/>
                <a:ea typeface="+mj-ea"/>
                <a:cs typeface="함초롬바탕" panose="02030604000101010101" pitchFamily="18" charset="-127"/>
              </a:rPr>
              <a:t>/</a:t>
            </a:r>
            <a:r>
              <a:rPr lang="ko-KR" altLang="en-US" sz="1600" kern="0" spc="-75" dirty="0">
                <a:latin typeface="+mj-ea"/>
                <a:ea typeface="+mj-ea"/>
                <a:cs typeface="함초롬바탕" panose="02030604000101010101" pitchFamily="18" charset="-127"/>
              </a:rPr>
              <a:t>추진</a:t>
            </a:r>
            <a:endParaRPr lang="en-US" altLang="ko-KR" sz="1600" spc="-75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539750" lvl="1" indent="-179388">
              <a:buFontTx/>
              <a:buChar char="-"/>
            </a:pPr>
            <a:r>
              <a:rPr lang="ko-KR" altLang="en-US" sz="1600" kern="0" spc="-75" dirty="0">
                <a:latin typeface="+mj-ea"/>
                <a:ea typeface="+mj-ea"/>
                <a:cs typeface="함초롬바탕" panose="02030604000101010101" pitchFamily="18" charset="-127"/>
              </a:rPr>
              <a:t>주택 시장</a:t>
            </a:r>
            <a:endParaRPr lang="en-US" altLang="ko-KR" sz="1600" kern="0" spc="-75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539750" lvl="1" indent="-179388">
              <a:buFontTx/>
              <a:buChar char="-"/>
            </a:pPr>
            <a:r>
              <a:rPr lang="ko-KR" altLang="en-US" sz="1600" kern="0" spc="-75" dirty="0">
                <a:latin typeface="+mj-ea"/>
                <a:ea typeface="+mj-ea"/>
                <a:cs typeface="함초롬바탕" panose="02030604000101010101" pitchFamily="18" charset="-127"/>
              </a:rPr>
              <a:t>일자리</a:t>
            </a:r>
            <a:r>
              <a:rPr lang="en-US" altLang="ko-KR" sz="1600" kern="0" spc="-75" dirty="0">
                <a:latin typeface="+mj-ea"/>
                <a:ea typeface="+mj-ea"/>
                <a:cs typeface="함초롬바탕" panose="02030604000101010101" pitchFamily="18" charset="-127"/>
              </a:rPr>
              <a:t>/</a:t>
            </a:r>
            <a:r>
              <a:rPr lang="ko-KR" altLang="en-US" sz="1600" kern="0" spc="-75" dirty="0">
                <a:latin typeface="+mj-ea"/>
                <a:ea typeface="+mj-ea"/>
                <a:cs typeface="함초롬바탕" panose="02030604000101010101" pitchFamily="18" charset="-127"/>
              </a:rPr>
              <a:t>취업</a:t>
            </a:r>
            <a:endParaRPr lang="en-US" altLang="ko-KR" sz="1600" kern="0" spc="-75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539750" lvl="1" indent="-179388">
              <a:buFontTx/>
              <a:buChar char="-"/>
            </a:pPr>
            <a:r>
              <a:rPr lang="ko-KR" altLang="en-US" sz="1600" kern="0" spc="-75" dirty="0">
                <a:latin typeface="+mj-ea"/>
                <a:ea typeface="+mj-ea"/>
                <a:cs typeface="함초롬바탕" panose="02030604000101010101" pitchFamily="18" charset="-127"/>
              </a:rPr>
              <a:t>고령화</a:t>
            </a:r>
            <a:endParaRPr lang="en-US" altLang="ko-KR" sz="1600" kern="0" spc="-75" dirty="0"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5969FC-226A-43E0-906A-9E2A359929DE}"/>
              </a:ext>
            </a:extLst>
          </p:cNvPr>
          <p:cNvSpPr txBox="1"/>
          <p:nvPr/>
        </p:nvSpPr>
        <p:spPr>
          <a:xfrm>
            <a:off x="6984670" y="7164273"/>
            <a:ext cx="2931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  <a:cs typeface="함초롬바탕" panose="02030604000101010101" pitchFamily="18" charset="-127"/>
              </a:rPr>
              <a:t>각 </a:t>
            </a:r>
            <a:r>
              <a:rPr lang="ko-KR" altLang="en-US" sz="1600" dirty="0" err="1">
                <a:latin typeface="+mj-ea"/>
                <a:ea typeface="+mj-ea"/>
                <a:cs typeface="함초롬바탕" panose="02030604000101010101" pitchFamily="18" charset="-127"/>
              </a:rPr>
              <a:t>토픽별</a:t>
            </a:r>
            <a:r>
              <a:rPr lang="ko-KR" altLang="en-US" sz="1600" dirty="0"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+mj-ea"/>
                <a:ea typeface="+mj-ea"/>
                <a:cs typeface="함초롬바탕" panose="02030604000101010101" pitchFamily="18" charset="-127"/>
              </a:rPr>
              <a:t>TF-IDF </a:t>
            </a:r>
            <a:r>
              <a:rPr lang="ko-KR" altLang="en-US" sz="1600" dirty="0">
                <a:latin typeface="+mj-ea"/>
                <a:ea typeface="+mj-ea"/>
                <a:cs typeface="함초롬바탕" panose="02030604000101010101" pitchFamily="18" charset="-127"/>
              </a:rPr>
              <a:t>기반의 </a:t>
            </a:r>
            <a:br>
              <a:rPr lang="en-US" altLang="ko-KR" sz="1600" dirty="0">
                <a:latin typeface="+mj-ea"/>
                <a:ea typeface="+mj-ea"/>
                <a:cs typeface="함초롬바탕" panose="02030604000101010101" pitchFamily="18" charset="-127"/>
              </a:rPr>
            </a:br>
            <a:r>
              <a:rPr lang="ko-KR" altLang="en-US" sz="1600" dirty="0">
                <a:latin typeface="+mj-ea"/>
                <a:ea typeface="+mj-ea"/>
                <a:cs typeface="함초롬바탕" panose="02030604000101010101" pitchFamily="18" charset="-127"/>
              </a:rPr>
              <a:t>워드 </a:t>
            </a:r>
            <a:r>
              <a:rPr lang="ko-KR" altLang="en-US" sz="1600" dirty="0" err="1">
                <a:latin typeface="+mj-ea"/>
                <a:ea typeface="+mj-ea"/>
                <a:cs typeface="함초롬바탕" panose="02030604000101010101" pitchFamily="18" charset="-127"/>
              </a:rPr>
              <a:t>클라우드</a:t>
            </a:r>
            <a:r>
              <a:rPr lang="ko-KR" altLang="en-US" sz="1600" dirty="0">
                <a:latin typeface="+mj-ea"/>
                <a:ea typeface="+mj-ea"/>
                <a:cs typeface="함초롬바탕" panose="02030604000101010101" pitchFamily="18" charset="-127"/>
              </a:rPr>
              <a:t> 실시</a:t>
            </a:r>
            <a:endParaRPr lang="en-US" altLang="ko-KR" sz="1600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  <a:cs typeface="함초롬바탕" panose="02030604000101010101" pitchFamily="18" charset="-127"/>
              </a:rPr>
              <a:t>각 </a:t>
            </a:r>
            <a:r>
              <a:rPr lang="ko-KR" altLang="en-US" sz="1600" dirty="0" err="1">
                <a:latin typeface="+mj-ea"/>
                <a:ea typeface="+mj-ea"/>
                <a:cs typeface="함초롬바탕" panose="02030604000101010101" pitchFamily="18" charset="-127"/>
              </a:rPr>
              <a:t>토픽별</a:t>
            </a:r>
            <a:r>
              <a:rPr lang="ko-KR" altLang="en-US" sz="1600" dirty="0">
                <a:latin typeface="+mj-ea"/>
                <a:ea typeface="+mj-ea"/>
                <a:cs typeface="함초롬바탕" panose="02030604000101010101" pitchFamily="18" charset="-127"/>
              </a:rPr>
              <a:t> 주제를 정의</a:t>
            </a:r>
            <a:br>
              <a:rPr lang="en-US" altLang="ko-KR" sz="1600" dirty="0">
                <a:latin typeface="+mj-ea"/>
                <a:ea typeface="+mj-ea"/>
                <a:cs typeface="함초롬바탕" panose="02030604000101010101" pitchFamily="18" charset="-127"/>
              </a:rPr>
            </a:br>
            <a:r>
              <a:rPr lang="en-US" altLang="ko-KR" sz="1600" dirty="0"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endParaRPr lang="ko-KR" altLang="en-US" sz="1600" dirty="0"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75A34F-1B27-4421-BECD-A7918DAB2AA4}"/>
              </a:ext>
            </a:extLst>
          </p:cNvPr>
          <p:cNvSpPr txBox="1"/>
          <p:nvPr/>
        </p:nvSpPr>
        <p:spPr>
          <a:xfrm>
            <a:off x="10120918" y="6770306"/>
            <a:ext cx="2991114" cy="226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각 </a:t>
            </a:r>
            <a:r>
              <a:rPr lang="ko-KR" altLang="en-US" sz="1600" kern="0" spc="-75" dirty="0" err="1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토픽별</a:t>
            </a: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600" kern="0" spc="-75" dirty="0" err="1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감성분석</a:t>
            </a: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 실시 </a:t>
            </a:r>
            <a:endParaRPr lang="en-US" altLang="ko-KR" sz="1600" kern="0" spc="-75" dirty="0">
              <a:solidFill>
                <a:srgbClr val="000000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-75" dirty="0" err="1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토픽별</a:t>
            </a: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  긍정</a:t>
            </a:r>
            <a:r>
              <a:rPr lang="en-US" altLang="ko-KR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, </a:t>
            </a: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또는 부정의  차이 </a:t>
            </a:r>
            <a:r>
              <a:rPr lang="en-US" altLang="ko-KR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발생 분석 </a:t>
            </a:r>
            <a:endParaRPr lang="en-US" altLang="ko-KR" sz="1600" kern="0" spc="-75" dirty="0">
              <a:solidFill>
                <a:srgbClr val="000000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    하는지 </a:t>
            </a:r>
            <a:r>
              <a:rPr lang="ko-KR" altLang="en-US" sz="1600" kern="0" spc="-75" dirty="0" err="1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카이제곱</a:t>
            </a: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 검정              </a:t>
            </a:r>
            <a:br>
              <a:rPr lang="en-US" altLang="ko-KR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</a:br>
            <a:r>
              <a:rPr lang="en-US" altLang="ko-KR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    </a:t>
            </a: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을 통해 검증</a:t>
            </a:r>
            <a:r>
              <a:rPr lang="en-US" altLang="ko-KR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 (KNU </a:t>
            </a: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감성   </a:t>
            </a:r>
            <a:br>
              <a:rPr lang="en-US" altLang="ko-KR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</a:br>
            <a:r>
              <a:rPr lang="en-US" altLang="ko-KR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    </a:t>
            </a:r>
            <a:r>
              <a:rPr lang="ko-KR" altLang="en-US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사전을 이용</a:t>
            </a:r>
            <a:r>
              <a:rPr lang="en-US" altLang="ko-KR" sz="1600" kern="0" spc="-75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)</a:t>
            </a:r>
            <a:endParaRPr lang="ko-KR" altLang="en-US" sz="1600" dirty="0"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1C9C56-CC8E-4413-9F7B-D9A770D0B351}"/>
              </a:ext>
            </a:extLst>
          </p:cNvPr>
          <p:cNvSpPr txBox="1"/>
          <p:nvPr/>
        </p:nvSpPr>
        <p:spPr>
          <a:xfrm>
            <a:off x="3465303" y="6759794"/>
            <a:ext cx="344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u="sng" dirty="0"/>
              <a:t>K-Means Clustering</a:t>
            </a:r>
            <a:endParaRPr lang="ko-KR" altLang="en-US" sz="2000" b="1" u="sn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8AB7D7-C69B-4125-8F5F-620DEF92968F}"/>
              </a:ext>
            </a:extLst>
          </p:cNvPr>
          <p:cNvSpPr txBox="1"/>
          <p:nvPr/>
        </p:nvSpPr>
        <p:spPr>
          <a:xfrm>
            <a:off x="6663721" y="6552480"/>
            <a:ext cx="344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u="sng" dirty="0" err="1"/>
              <a:t>WordCloud</a:t>
            </a:r>
            <a:endParaRPr lang="ko-KR" altLang="en-US" sz="2000" b="1" u="sn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001015-56EC-4D33-89A4-7EFDC22FE614}"/>
              </a:ext>
            </a:extLst>
          </p:cNvPr>
          <p:cNvSpPr txBox="1"/>
          <p:nvPr/>
        </p:nvSpPr>
        <p:spPr>
          <a:xfrm>
            <a:off x="9826257" y="6296386"/>
            <a:ext cx="344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u="sng" dirty="0"/>
              <a:t>Sentiment Analysis</a:t>
            </a:r>
            <a:endParaRPr lang="ko-KR" altLang="en-US" sz="2000" b="1" u="sng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D088D0-7C49-47E5-A5EB-48C7443344E7}"/>
              </a:ext>
            </a:extLst>
          </p:cNvPr>
          <p:cNvSpPr/>
          <p:nvPr/>
        </p:nvSpPr>
        <p:spPr>
          <a:xfrm>
            <a:off x="685842" y="7465162"/>
            <a:ext cx="2942774" cy="212991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4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F43A3-A1CF-4604-9362-01BCB2EE6B71}"/>
              </a:ext>
            </a:extLst>
          </p:cNvPr>
          <p:cNvSpPr txBox="1"/>
          <p:nvPr/>
        </p:nvSpPr>
        <p:spPr>
          <a:xfrm>
            <a:off x="787380" y="7669973"/>
            <a:ext cx="2884805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75" dirty="0">
                <a:latin typeface="+mj-ea"/>
                <a:ea typeface="+mj-ea"/>
                <a:cs typeface="함초롬바탕" panose="02030604000101010101" pitchFamily="18" charset="-127"/>
              </a:rPr>
              <a:t>한글화</a:t>
            </a:r>
            <a:r>
              <a:rPr lang="en-US" altLang="ko-KR" sz="1600" spc="-75" dirty="0">
                <a:latin typeface="+mj-ea"/>
                <a:ea typeface="+mj-ea"/>
                <a:cs typeface="함초롬바탕" panose="02030604000101010101" pitchFamily="18" charset="-127"/>
              </a:rPr>
              <a:t>, </a:t>
            </a:r>
            <a:r>
              <a:rPr lang="ko-KR" altLang="en-US" sz="1600" spc="-75" dirty="0" err="1">
                <a:latin typeface="+mj-ea"/>
                <a:ea typeface="+mj-ea"/>
                <a:cs typeface="함초롬바탕" panose="02030604000101010101" pitchFamily="18" charset="-127"/>
              </a:rPr>
              <a:t>토큰화</a:t>
            </a:r>
            <a:r>
              <a:rPr lang="ko-KR" altLang="en-US" sz="1600" spc="-75" dirty="0"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endParaRPr lang="en-US" altLang="ko-KR" sz="1600" spc="-75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75" dirty="0" err="1">
                <a:latin typeface="+mj-ea"/>
                <a:ea typeface="+mj-ea"/>
                <a:cs typeface="함초롬바탕" panose="02030604000101010101" pitchFamily="18" charset="-127"/>
              </a:rPr>
              <a:t>불용어</a:t>
            </a:r>
            <a:r>
              <a:rPr lang="ko-KR" altLang="en-US" sz="1600" spc="-75" dirty="0">
                <a:latin typeface="+mj-ea"/>
                <a:ea typeface="+mj-ea"/>
                <a:cs typeface="함초롬바탕" panose="02030604000101010101" pitchFamily="18" charset="-127"/>
              </a:rPr>
              <a:t> 처리 및 제거 </a:t>
            </a:r>
            <a:br>
              <a:rPr lang="en-US" altLang="ko-KR" sz="1600" spc="-75" dirty="0">
                <a:latin typeface="+mj-ea"/>
                <a:ea typeface="+mj-ea"/>
                <a:cs typeface="함초롬바탕" panose="02030604000101010101" pitchFamily="18" charset="-127"/>
              </a:rPr>
            </a:br>
            <a:r>
              <a:rPr lang="en-US" altLang="ko-KR" sz="1600" spc="-75" dirty="0">
                <a:latin typeface="+mj-ea"/>
                <a:ea typeface="+mj-ea"/>
                <a:cs typeface="함초롬바탕" panose="02030604000101010101" pitchFamily="18" charset="-127"/>
              </a:rPr>
              <a:t>( </a:t>
            </a:r>
            <a:r>
              <a:rPr lang="ko-KR" altLang="en-US" sz="1600" spc="-75" dirty="0">
                <a:latin typeface="+mj-ea"/>
                <a:ea typeface="+mj-ea"/>
                <a:cs typeface="함초롬바탕" panose="02030604000101010101" pitchFamily="18" charset="-127"/>
              </a:rPr>
              <a:t>광고성 </a:t>
            </a:r>
            <a:r>
              <a:rPr lang="en-US" altLang="ko-KR" sz="1600" spc="-75" dirty="0">
                <a:latin typeface="+mj-ea"/>
                <a:ea typeface="+mj-ea"/>
                <a:cs typeface="함초롬바탕" panose="02030604000101010101" pitchFamily="18" charset="-127"/>
              </a:rPr>
              <a:t>, </a:t>
            </a:r>
            <a:r>
              <a:rPr lang="ko-KR" altLang="en-US" sz="1600" spc="-75" dirty="0" err="1">
                <a:latin typeface="+mj-ea"/>
                <a:ea typeface="+mj-ea"/>
                <a:cs typeface="함초롬바탕" panose="02030604000101010101" pitchFamily="18" charset="-127"/>
              </a:rPr>
              <a:t>불용어</a:t>
            </a:r>
            <a:r>
              <a:rPr lang="ko-KR" altLang="en-US" sz="1600" spc="-75" dirty="0">
                <a:latin typeface="+mj-ea"/>
                <a:ea typeface="+mj-ea"/>
                <a:cs typeface="함초롬바탕" panose="02030604000101010101" pitchFamily="18" charset="-127"/>
              </a:rPr>
              <a:t> 등</a:t>
            </a:r>
            <a:r>
              <a:rPr lang="en-US" altLang="ko-KR" sz="1600" spc="-75" dirty="0">
                <a:latin typeface="+mj-ea"/>
                <a:ea typeface="+mj-ea"/>
                <a:cs typeface="함초롬바탕" panose="02030604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75" dirty="0">
                <a:latin typeface="+mj-ea"/>
                <a:ea typeface="+mj-ea"/>
                <a:cs typeface="함초롬바탕" panose="02030604000101010101" pitchFamily="18" charset="-127"/>
              </a:rPr>
              <a:t>Tagging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75" dirty="0">
                <a:latin typeface="+mj-ea"/>
                <a:ea typeface="+mj-ea"/>
                <a:cs typeface="함초롬바탕" panose="02030604000101010101" pitchFamily="18" charset="-127"/>
              </a:rPr>
              <a:t>Lemmatization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3DDDC4-1242-479F-AF70-087DA8BF421F}"/>
              </a:ext>
            </a:extLst>
          </p:cNvPr>
          <p:cNvSpPr txBox="1"/>
          <p:nvPr/>
        </p:nvSpPr>
        <p:spPr>
          <a:xfrm>
            <a:off x="443850" y="7066276"/>
            <a:ext cx="344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u="sng" dirty="0"/>
              <a:t>Pre-processing</a:t>
            </a:r>
            <a:endParaRPr lang="ko-KR" altLang="en-US" sz="2000" b="1" u="sng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F794D3C-A4F9-4811-B13D-BFD1504A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25" y="3020996"/>
            <a:ext cx="12032770" cy="3084263"/>
          </a:xfrm>
          <a:prstGeom prst="rect">
            <a:avLst/>
          </a:prstGeom>
        </p:spPr>
      </p:pic>
      <p:sp>
        <p:nvSpPr>
          <p:cNvPr id="4" name="오른쪽 중괄호 3"/>
          <p:cNvSpPr/>
          <p:nvPr/>
        </p:nvSpPr>
        <p:spPr>
          <a:xfrm rot="5400000">
            <a:off x="6509702" y="2189197"/>
            <a:ext cx="531903" cy="77626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8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4033" y="3960192"/>
            <a:ext cx="10709862" cy="1004630"/>
          </a:xfrm>
          <a:prstGeom prst="rect">
            <a:avLst/>
          </a:prstGeom>
          <a:noFill/>
        </p:spPr>
        <p:txBody>
          <a:bodyPr wrap="square" lIns="95754" tIns="47877" rIns="95754" bIns="47877" rtlCol="0">
            <a:spAutoFit/>
          </a:bodyPr>
          <a:lstStyle/>
          <a:p>
            <a:pPr defTabSz="1357521"/>
            <a:r>
              <a:rPr lang="en-US" altLang="ko-KR" sz="5900" dirty="0">
                <a:solidFill>
                  <a:srgbClr val="00B0F0"/>
                </a:solidFill>
                <a:latin typeface="Segoe Print" pitchFamily="2" charset="0"/>
                <a:ea typeface="Kozuka Gothic Pr6N M" pitchFamily="34" charset="-128"/>
              </a:rPr>
              <a:t>2.0 </a:t>
            </a:r>
            <a:r>
              <a:rPr lang="en-US" altLang="ko-KR" sz="5900" dirty="0">
                <a:solidFill>
                  <a:srgbClr val="777777"/>
                </a:solidFill>
                <a:latin typeface="Segoe Print" panose="02000600000000000000" pitchFamily="2" charset="0"/>
                <a:ea typeface="Kozuka Gothic Pr6N M" pitchFamily="34" charset="-128"/>
              </a:rPr>
              <a:t>Data Definition</a:t>
            </a:r>
            <a:endParaRPr lang="en-US" altLang="ko-KR" sz="5900" dirty="0">
              <a:solidFill>
                <a:schemeClr val="tx1">
                  <a:lumMod val="50000"/>
                  <a:lumOff val="50000"/>
                </a:schemeClr>
              </a:solidFill>
              <a:latin typeface="Segoe Print" pitchFamily="2" charset="0"/>
              <a:ea typeface="Kozuka Gothic Pr6N 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458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2.0 Data definition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데이터 수집 절차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1">
            <a:extLst>
              <a:ext uri="{FF2B5EF4-FFF2-40B4-BE49-F238E27FC236}">
                <a16:creationId xmlns:a16="http://schemas.microsoft.com/office/drawing/2014/main" id="{CFB7D5D1-E31A-4FA0-8DAF-31FB8378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3200" b="1" i="1" dirty="0">
                <a:solidFill>
                  <a:srgbClr val="00B0F0"/>
                </a:solidFill>
              </a:rPr>
              <a:t>데이터 수집 절차  </a:t>
            </a:r>
            <a:r>
              <a:rPr lang="en-US" altLang="ko-KR" sz="2400" b="1" dirty="0">
                <a:solidFill>
                  <a:srgbClr val="00B0F0"/>
                </a:solidFill>
              </a:rPr>
              <a:t> 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7D74F-6727-46B3-9C87-3123954A972C}"/>
              </a:ext>
            </a:extLst>
          </p:cNvPr>
          <p:cNvSpPr txBox="1"/>
          <p:nvPr/>
        </p:nvSpPr>
        <p:spPr>
          <a:xfrm>
            <a:off x="8087401" y="4571386"/>
            <a:ext cx="5017832" cy="6983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27539" indent="-42753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  <a:cs typeface="함초롬바탕" panose="02030604000101010101" pitchFamily="18" charset="-127"/>
              </a:rPr>
              <a:t>사이트별 키워드에 해당하는 네이버 </a:t>
            </a:r>
            <a:r>
              <a:rPr lang="en-US" altLang="ko-KR" sz="1400" dirty="0">
                <a:latin typeface="+mj-ea"/>
                <a:ea typeface="+mj-ea"/>
                <a:cs typeface="함초롬바탕" panose="02030604000101010101" pitchFamily="18" charset="-127"/>
              </a:rPr>
              <a:t>/ </a:t>
            </a:r>
            <a:r>
              <a:rPr lang="ko-KR" altLang="en-US" sz="1400" dirty="0">
                <a:latin typeface="+mj-ea"/>
                <a:ea typeface="+mj-ea"/>
                <a:cs typeface="함초롬바탕" panose="02030604000101010101" pitchFamily="18" charset="-127"/>
              </a:rPr>
              <a:t>다음 </a:t>
            </a:r>
            <a:r>
              <a:rPr lang="en-US" altLang="ko-KR" sz="1400" dirty="0">
                <a:latin typeface="+mj-ea"/>
                <a:ea typeface="+mj-ea"/>
                <a:cs typeface="함초롬바탕" panose="02030604000101010101" pitchFamily="18" charset="-127"/>
              </a:rPr>
              <a:t>/ </a:t>
            </a:r>
            <a:r>
              <a:rPr lang="ko-KR" altLang="en-US" sz="1400" dirty="0">
                <a:latin typeface="+mj-ea"/>
                <a:ea typeface="+mj-ea"/>
                <a:cs typeface="함초롬바탕" panose="02030604000101010101" pitchFamily="18" charset="-127"/>
              </a:rPr>
              <a:t>페이스북 </a:t>
            </a:r>
            <a:r>
              <a:rPr lang="en-US" altLang="ko-KR" sz="1400" dirty="0">
                <a:latin typeface="+mj-ea"/>
                <a:ea typeface="+mj-ea"/>
                <a:cs typeface="함초롬바탕" panose="02030604000101010101" pitchFamily="18" charset="-127"/>
              </a:rPr>
              <a:t>/  </a:t>
            </a:r>
            <a:r>
              <a:rPr lang="ko-KR" altLang="en-US" sz="1400" dirty="0">
                <a:latin typeface="+mj-ea"/>
                <a:ea typeface="+mj-ea"/>
                <a:cs typeface="함초롬바탕" panose="02030604000101010101" pitchFamily="18" charset="-127"/>
              </a:rPr>
              <a:t>트위터 </a:t>
            </a:r>
            <a:r>
              <a:rPr lang="en-US" altLang="ko-KR" sz="1400" dirty="0">
                <a:latin typeface="+mj-ea"/>
                <a:ea typeface="+mj-ea"/>
                <a:cs typeface="함초롬바탕" panose="02030604000101010101" pitchFamily="18" charset="-127"/>
              </a:rPr>
              <a:t>/ </a:t>
            </a:r>
            <a:r>
              <a:rPr lang="ko-KR" altLang="en-US" sz="1400" dirty="0">
                <a:latin typeface="+mj-ea"/>
                <a:ea typeface="+mj-ea"/>
                <a:cs typeface="함초롬바탕" panose="02030604000101010101" pitchFamily="18" charset="-127"/>
              </a:rPr>
              <a:t>지역신문 등의 </a:t>
            </a:r>
            <a:r>
              <a:rPr lang="en-US" altLang="ko-KR" sz="1400" dirty="0"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dirty="0">
                <a:latin typeface="+mj-ea"/>
                <a:ea typeface="+mj-ea"/>
                <a:cs typeface="함초롬바탕" panose="02030604000101010101" pitchFamily="18" charset="-127"/>
              </a:rPr>
              <a:t>본문 및 댓글 수집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29ED60D-1261-4B38-B8EE-4E50516A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310" y="6391164"/>
            <a:ext cx="3350831" cy="1097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EBB5729-0C5C-44B0-94FA-2D67DEBA05F1}"/>
              </a:ext>
            </a:extLst>
          </p:cNvPr>
          <p:cNvSpPr txBox="1"/>
          <p:nvPr/>
        </p:nvSpPr>
        <p:spPr>
          <a:xfrm>
            <a:off x="7750140" y="2765789"/>
            <a:ext cx="2230900" cy="382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95" b="1" dirty="0">
                <a:latin typeface="+mj-ea"/>
                <a:ea typeface="+mj-ea"/>
                <a:cs typeface="함초롬바탕" panose="02030604000101010101" pitchFamily="18" charset="-127"/>
              </a:rPr>
              <a:t>1. </a:t>
            </a:r>
            <a:r>
              <a:rPr lang="ko-KR" altLang="en-US" sz="1795" b="1" dirty="0">
                <a:latin typeface="+mj-ea"/>
                <a:ea typeface="+mj-ea"/>
                <a:cs typeface="함초롬바탕" panose="02030604000101010101" pitchFamily="18" charset="-127"/>
              </a:rPr>
              <a:t>키워드 검색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922B5F-DBEF-4DBB-8295-7DFEBD414D08}"/>
              </a:ext>
            </a:extLst>
          </p:cNvPr>
          <p:cNvSpPr txBox="1"/>
          <p:nvPr/>
        </p:nvSpPr>
        <p:spPr>
          <a:xfrm>
            <a:off x="7943723" y="5785335"/>
            <a:ext cx="4697610" cy="3782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95" b="1" dirty="0">
                <a:latin typeface="+mj-ea"/>
                <a:ea typeface="+mj-ea"/>
                <a:cs typeface="함초롬바탕" panose="02030604000101010101" pitchFamily="18" charset="-127"/>
              </a:rPr>
              <a:t>2. </a:t>
            </a:r>
            <a:r>
              <a:rPr lang="ko-KR" altLang="en-US" sz="1795" b="1" dirty="0">
                <a:latin typeface="+mj-ea"/>
                <a:ea typeface="+mj-ea"/>
                <a:cs typeface="함초롬바탕" panose="02030604000101010101" pitchFamily="18" charset="-127"/>
              </a:rPr>
              <a:t>개발자 도구 </a:t>
            </a:r>
            <a:r>
              <a:rPr lang="en-US" altLang="ko-KR" sz="1795" b="1" dirty="0">
                <a:latin typeface="+mj-ea"/>
                <a:ea typeface="+mj-ea"/>
                <a:cs typeface="함초롬바탕" panose="02030604000101010101" pitchFamily="18" charset="-127"/>
              </a:rPr>
              <a:t>&amp; Selenium </a:t>
            </a:r>
            <a:r>
              <a:rPr lang="ko-KR" altLang="en-US" sz="1795" b="1" dirty="0">
                <a:latin typeface="+mj-ea"/>
                <a:ea typeface="+mj-ea"/>
                <a:cs typeface="함초롬바탕" panose="02030604000101010101" pitchFamily="18" charset="-127"/>
              </a:rPr>
              <a:t>을 통한 </a:t>
            </a:r>
            <a:r>
              <a:rPr lang="ko-KR" altLang="en-US" sz="1795" b="1" dirty="0" err="1">
                <a:latin typeface="+mj-ea"/>
                <a:ea typeface="+mj-ea"/>
                <a:cs typeface="함초롬바탕" panose="02030604000101010101" pitchFamily="18" charset="-127"/>
              </a:rPr>
              <a:t>크롤링</a:t>
            </a:r>
            <a:endParaRPr lang="ko-KR" altLang="en-US" sz="1795" b="1" dirty="0"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0799A2-C3D4-4379-AF30-75F744FFA7A3}"/>
              </a:ext>
            </a:extLst>
          </p:cNvPr>
          <p:cNvSpPr txBox="1"/>
          <p:nvPr/>
        </p:nvSpPr>
        <p:spPr>
          <a:xfrm>
            <a:off x="8087401" y="7635655"/>
            <a:ext cx="4284908" cy="10387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27539" indent="-42753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  <a:cs typeface="함초롬바탕" panose="02030604000101010101" pitchFamily="18" charset="-127"/>
              </a:rPr>
              <a:t>개발자 도구를 통해 텍스트의 정보를 파악</a:t>
            </a:r>
            <a:endParaRPr lang="en-US" altLang="ko-KR" sz="1400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  <a:cs typeface="함초롬바탕" panose="02030604000101010101" pitchFamily="18" charset="-127"/>
              </a:rPr>
              <a:t>       </a:t>
            </a:r>
            <a:r>
              <a:rPr lang="en-US" altLang="ko-KR" sz="1300" b="1" dirty="0">
                <a:latin typeface="+mj-ea"/>
                <a:ea typeface="+mj-ea"/>
                <a:cs typeface="함초롬바탕" panose="02030604000101010101" pitchFamily="18" charset="-127"/>
              </a:rPr>
              <a:t>- </a:t>
            </a:r>
            <a:r>
              <a:rPr lang="ko-KR" altLang="en-US" sz="1300" dirty="0">
                <a:latin typeface="+mj-ea"/>
                <a:ea typeface="+mj-ea"/>
                <a:cs typeface="함초롬바탕" panose="02030604000101010101" pitchFamily="18" charset="-127"/>
              </a:rPr>
              <a:t>개발자 도구 </a:t>
            </a:r>
            <a:r>
              <a:rPr lang="en-US" altLang="ko-KR" sz="1300" dirty="0">
                <a:latin typeface="+mj-ea"/>
                <a:ea typeface="+mj-ea"/>
                <a:cs typeface="함초롬바탕" panose="02030604000101010101" pitchFamily="18" charset="-127"/>
              </a:rPr>
              <a:t>: </a:t>
            </a:r>
            <a:r>
              <a:rPr lang="ko-KR" altLang="en-US" sz="1300" dirty="0">
                <a:latin typeface="+mj-ea"/>
                <a:ea typeface="+mj-ea"/>
                <a:cs typeface="함초롬바탕" panose="02030604000101010101" pitchFamily="18" charset="-127"/>
              </a:rPr>
              <a:t>개발</a:t>
            </a:r>
            <a:r>
              <a:rPr lang="en-US" altLang="ko-KR" sz="1300" dirty="0">
                <a:latin typeface="+mj-ea"/>
                <a:ea typeface="+mj-ea"/>
                <a:cs typeface="함초롬바탕" panose="02030604000101010101" pitchFamily="18" charset="-127"/>
              </a:rPr>
              <a:t>&amp;</a:t>
            </a:r>
            <a:r>
              <a:rPr lang="ko-KR" altLang="en-US" sz="1300" dirty="0">
                <a:latin typeface="+mj-ea"/>
                <a:ea typeface="+mj-ea"/>
                <a:cs typeface="함초롬바탕" panose="02030604000101010101" pitchFamily="18" charset="-127"/>
              </a:rPr>
              <a:t>유지보수를 지원하기 위해</a:t>
            </a:r>
            <a:r>
              <a:rPr lang="en-US" altLang="ko-KR" sz="1300" dirty="0">
                <a:latin typeface="+mj-ea"/>
                <a:ea typeface="+mj-ea"/>
                <a:cs typeface="함초롬바탕" panose="02030604000101010101" pitchFamily="18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+mj-ea"/>
                <a:ea typeface="+mj-ea"/>
                <a:cs typeface="함초롬바탕" panose="02030604000101010101" pitchFamily="18" charset="-127"/>
              </a:rPr>
              <a:t>          </a:t>
            </a:r>
            <a:r>
              <a:rPr lang="ko-KR" altLang="en-US" sz="1300" dirty="0">
                <a:latin typeface="+mj-ea"/>
                <a:ea typeface="+mj-ea"/>
                <a:cs typeface="함초롬바탕" panose="02030604000101010101" pitchFamily="18" charset="-127"/>
              </a:rPr>
              <a:t>브라우저가 제공하는 도구</a:t>
            </a:r>
            <a:endParaRPr lang="en-US" altLang="ko-KR" sz="1300" dirty="0"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graphicFrame>
        <p:nvGraphicFramePr>
          <p:cNvPr id="38" name="다이어그램 37">
            <a:extLst>
              <a:ext uri="{FF2B5EF4-FFF2-40B4-BE49-F238E27FC236}">
                <a16:creationId xmlns:a16="http://schemas.microsoft.com/office/drawing/2014/main" id="{FD285DDA-0BD8-4FB8-BAE2-49EF0C210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149339"/>
              </p:ext>
            </p:extLst>
          </p:nvPr>
        </p:nvGraphicFramePr>
        <p:xfrm>
          <a:off x="738172" y="2888397"/>
          <a:ext cx="6611081" cy="572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B0E1D3D7-2DD2-4DFE-8527-503F933324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2479" y="3292125"/>
            <a:ext cx="4066765" cy="7114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9C123EF3-96E6-488B-A02B-C57ED8D6BF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1708" y="3859982"/>
            <a:ext cx="4148422" cy="5847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3B68C8D-3435-40A2-AFCF-CD90F9C84B21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CF65D4-748A-4292-85F0-8B20FF08D705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8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48854-1DF3-44B4-B454-35C8A9B4D975}"/>
              </a:ext>
            </a:extLst>
          </p:cNvPr>
          <p:cNvSpPr txBox="1"/>
          <p:nvPr/>
        </p:nvSpPr>
        <p:spPr>
          <a:xfrm>
            <a:off x="732147" y="9160023"/>
            <a:ext cx="108419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* </a:t>
            </a:r>
            <a:r>
              <a:rPr lang="ko-KR" altLang="en-US" sz="1300" dirty="0">
                <a:latin typeface="+mj-ea"/>
                <a:ea typeface="+mj-ea"/>
              </a:rPr>
              <a:t>인스타그램 역시 </a:t>
            </a:r>
            <a:r>
              <a:rPr lang="ko-KR" altLang="en-US" sz="1300" dirty="0" err="1">
                <a:latin typeface="+mj-ea"/>
                <a:ea typeface="+mj-ea"/>
              </a:rPr>
              <a:t>크롤링을</a:t>
            </a:r>
            <a:r>
              <a:rPr lang="ko-KR" altLang="en-US" sz="1300" dirty="0">
                <a:latin typeface="+mj-ea"/>
                <a:ea typeface="+mj-ea"/>
              </a:rPr>
              <a:t> 시도하였으나</a:t>
            </a:r>
            <a:r>
              <a:rPr lang="en-US" altLang="ko-KR" sz="1300" dirty="0">
                <a:latin typeface="+mj-ea"/>
                <a:ea typeface="+mj-ea"/>
              </a:rPr>
              <a:t>,</a:t>
            </a:r>
            <a:r>
              <a:rPr lang="ko-KR" altLang="en-US" sz="1300" dirty="0">
                <a:latin typeface="+mj-ea"/>
                <a:ea typeface="+mj-ea"/>
              </a:rPr>
              <a:t> 인스타그램 특성상 해시태그 기반 검색</a:t>
            </a:r>
            <a:r>
              <a:rPr lang="en-US" altLang="ko-KR" sz="1300" dirty="0">
                <a:latin typeface="+mj-ea"/>
                <a:ea typeface="+mj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및 이미지 위주의 게시글이므로 </a:t>
            </a:r>
            <a:r>
              <a:rPr lang="ko-KR" altLang="en-US" sz="1300" dirty="0" err="1">
                <a:latin typeface="+mj-ea"/>
                <a:ea typeface="+mj-ea"/>
              </a:rPr>
              <a:t>크롤링</a:t>
            </a:r>
            <a:r>
              <a:rPr lang="ko-KR" altLang="en-US" sz="1300" dirty="0">
                <a:latin typeface="+mj-ea"/>
                <a:ea typeface="+mj-ea"/>
              </a:rPr>
              <a:t> 대상에서 제외함  </a:t>
            </a:r>
          </a:p>
        </p:txBody>
      </p:sp>
    </p:spTree>
    <p:extLst>
      <p:ext uri="{BB962C8B-B14F-4D97-AF65-F5344CB8AC3E}">
        <p14:creationId xmlns:p14="http://schemas.microsoft.com/office/powerpoint/2010/main" val="6073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28">
            <a:extLst>
              <a:ext uri="{FF2B5EF4-FFF2-40B4-BE49-F238E27FC236}">
                <a16:creationId xmlns:a16="http://schemas.microsoft.com/office/drawing/2014/main" id="{57D8FD16-3ABD-417F-8610-5C7844502192}"/>
              </a:ext>
            </a:extLst>
          </p:cNvPr>
          <p:cNvSpPr>
            <a:spLocks noChangeAspect="1"/>
          </p:cNvSpPr>
          <p:nvPr/>
        </p:nvSpPr>
        <p:spPr>
          <a:xfrm>
            <a:off x="10064155" y="4828280"/>
            <a:ext cx="1360675" cy="89357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108000" tIns="45717" rIns="0" bIns="45717" anchor="ctr"/>
          <a:lstStyle/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E5794B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daum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6CC5E5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naver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83A343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facebook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/twitter</a:t>
            </a: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A3A4A6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지역신문</a:t>
            </a:r>
          </a:p>
          <a:p>
            <a:pPr defTabSz="1356420">
              <a:lnSpc>
                <a:spcPct val="125000"/>
              </a:lnSpc>
              <a:defRPr/>
            </a:pPr>
            <a:endParaRPr lang="ko-KR" altLang="en-US" sz="1400" dirty="0">
              <a:solidFill>
                <a:sysClr val="windowText" lastClr="000000"/>
              </a:solidFill>
              <a:latin typeface="HY울릉도M" panose="02030600000101010101" pitchFamily="18" charset="-127"/>
              <a:ea typeface="HY울릉도M" panose="02030600000101010101" pitchFamily="18" charset="-127"/>
              <a:cs typeface="Tahoma"/>
            </a:endParaRPr>
          </a:p>
        </p:txBody>
      </p:sp>
      <p:grpSp>
        <p:nvGrpSpPr>
          <p:cNvPr id="37" name="그룹 3">
            <a:extLst>
              <a:ext uri="{FF2B5EF4-FFF2-40B4-BE49-F238E27FC236}">
                <a16:creationId xmlns:a16="http://schemas.microsoft.com/office/drawing/2014/main" id="{687841EB-8886-4FF7-8243-DD8239AD4E39}"/>
              </a:ext>
            </a:extLst>
          </p:cNvPr>
          <p:cNvGrpSpPr>
            <a:grpSpLocks/>
          </p:cNvGrpSpPr>
          <p:nvPr/>
        </p:nvGrpSpPr>
        <p:grpSpPr>
          <a:xfrm>
            <a:off x="9121053" y="3401372"/>
            <a:ext cx="3512993" cy="3376233"/>
            <a:chOff x="1792473" y="5369568"/>
            <a:chExt cx="3623316" cy="3374548"/>
          </a:xfrm>
        </p:grpSpPr>
        <p:graphicFrame>
          <p:nvGraphicFramePr>
            <p:cNvPr id="39" name="차트 28">
              <a:extLst>
                <a:ext uri="{FF2B5EF4-FFF2-40B4-BE49-F238E27FC236}">
                  <a16:creationId xmlns:a16="http://schemas.microsoft.com/office/drawing/2014/main" id="{48C45454-2693-4C3A-B712-808C694C066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72352958"/>
                </p:ext>
              </p:extLst>
            </p:nvPr>
          </p:nvGraphicFramePr>
          <p:xfrm>
            <a:off x="1792473" y="5369568"/>
            <a:ext cx="3623316" cy="32885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0" name="직사각형 52">
              <a:extLst>
                <a:ext uri="{FF2B5EF4-FFF2-40B4-BE49-F238E27FC236}">
                  <a16:creationId xmlns:a16="http://schemas.microsoft.com/office/drawing/2014/main" id="{DD1F9256-CF4E-40AF-A5E8-8FEB881DA4A7}"/>
                </a:ext>
              </a:extLst>
            </p:cNvPr>
            <p:cNvSpPr/>
            <p:nvPr/>
          </p:nvSpPr>
          <p:spPr>
            <a:xfrm>
              <a:off x="2392056" y="8374968"/>
              <a:ext cx="2199892" cy="369148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 defTabSz="1355806">
                <a:defRPr/>
              </a:pPr>
              <a:r>
                <a:rPr lang="en-US" altLang="ko-KR" sz="1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Total</a:t>
              </a:r>
              <a:endPara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</p:txBody>
        </p:sp>
      </p:grpSp>
      <p:sp>
        <p:nvSpPr>
          <p:cNvPr id="53" name="직사각형 28">
            <a:extLst>
              <a:ext uri="{FF2B5EF4-FFF2-40B4-BE49-F238E27FC236}">
                <a16:creationId xmlns:a16="http://schemas.microsoft.com/office/drawing/2014/main" id="{5674A8CA-7E50-453B-B141-F96E41F1A194}"/>
              </a:ext>
            </a:extLst>
          </p:cNvPr>
          <p:cNvSpPr>
            <a:spLocks noChangeAspect="1"/>
          </p:cNvSpPr>
          <p:nvPr/>
        </p:nvSpPr>
        <p:spPr>
          <a:xfrm>
            <a:off x="12239123" y="7619366"/>
            <a:ext cx="926009" cy="49677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108000" tIns="45717" rIns="0" bIns="45717" anchor="ctr"/>
          <a:lstStyle/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E5794B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facebook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6CC5E5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twitter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</p:txBody>
      </p:sp>
      <p:graphicFrame>
        <p:nvGraphicFramePr>
          <p:cNvPr id="22" name="차트 28">
            <a:extLst>
              <a:ext uri="{FF2B5EF4-FFF2-40B4-BE49-F238E27FC236}">
                <a16:creationId xmlns:a16="http://schemas.microsoft.com/office/drawing/2014/main" id="{11840EF2-8E5E-4E70-99E2-ABE2938C7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69744"/>
              </p:ext>
            </p:extLst>
          </p:nvPr>
        </p:nvGraphicFramePr>
        <p:xfrm>
          <a:off x="11306864" y="6771111"/>
          <a:ext cx="2817197" cy="2261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직사각형 52">
            <a:extLst>
              <a:ext uri="{FF2B5EF4-FFF2-40B4-BE49-F238E27FC236}">
                <a16:creationId xmlns:a16="http://schemas.microsoft.com/office/drawing/2014/main" id="{45F7D827-3149-48E6-9D7D-DE4C4E57637D}"/>
              </a:ext>
            </a:extLst>
          </p:cNvPr>
          <p:cNvSpPr/>
          <p:nvPr/>
        </p:nvSpPr>
        <p:spPr>
          <a:xfrm>
            <a:off x="11859968" y="8769792"/>
            <a:ext cx="1843941" cy="33855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 defTabSz="1355806">
              <a:defRPr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함초롬바탕" panose="02030604000101010101" pitchFamily="18" charset="-127"/>
              </a:rPr>
              <a:t>Facebook/Twitter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graphicFrame>
        <p:nvGraphicFramePr>
          <p:cNvPr id="17" name="차트 28">
            <a:extLst>
              <a:ext uri="{FF2B5EF4-FFF2-40B4-BE49-F238E27FC236}">
                <a16:creationId xmlns:a16="http://schemas.microsoft.com/office/drawing/2014/main" id="{90DC698F-ECEF-43A8-9C02-47790AFE0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262639"/>
              </p:ext>
            </p:extLst>
          </p:nvPr>
        </p:nvGraphicFramePr>
        <p:xfrm>
          <a:off x="6984553" y="6757857"/>
          <a:ext cx="3438500" cy="2250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직사각형 28">
            <a:extLst>
              <a:ext uri="{FF2B5EF4-FFF2-40B4-BE49-F238E27FC236}">
                <a16:creationId xmlns:a16="http://schemas.microsoft.com/office/drawing/2014/main" id="{BB140050-3636-4DFD-8FA9-C92FF99EEA5B}"/>
              </a:ext>
            </a:extLst>
          </p:cNvPr>
          <p:cNvSpPr>
            <a:spLocks noChangeAspect="1"/>
          </p:cNvSpPr>
          <p:nvPr/>
        </p:nvSpPr>
        <p:spPr>
          <a:xfrm>
            <a:off x="8355894" y="7571557"/>
            <a:ext cx="644615" cy="53422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108000" tIns="45717" rIns="0" bIns="45717" anchor="ctr"/>
          <a:lstStyle/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E5794B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blog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6CC5E5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cafe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AB1CD-3F16-4FE3-9109-A1E468774386}"/>
              </a:ext>
            </a:extLst>
          </p:cNvPr>
          <p:cNvSpPr txBox="1"/>
          <p:nvPr/>
        </p:nvSpPr>
        <p:spPr>
          <a:xfrm>
            <a:off x="546725" y="383281"/>
            <a:ext cx="8332117" cy="2923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314553"/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2.0 Data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definition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기초 분석</a:t>
            </a:r>
            <a:r>
              <a:rPr lang="en-US" altLang="ko-KR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_</a:t>
            </a:r>
            <a:r>
              <a:rPr lang="ko-KR" altLang="en-US" sz="1900" b="1" dirty="0" err="1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전처리</a:t>
            </a:r>
            <a:r>
              <a:rPr lang="ko-KR" altLang="en-US" sz="1900" b="1" dirty="0">
                <a:solidFill>
                  <a:prstClr val="white">
                    <a:lumMod val="50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E14F0-5B2D-4F7E-A34E-314D91756358}"/>
              </a:ext>
            </a:extLst>
          </p:cNvPr>
          <p:cNvCxnSpPr>
            <a:cxnSpLocks/>
          </p:cNvCxnSpPr>
          <p:nvPr/>
        </p:nvCxnSpPr>
        <p:spPr>
          <a:xfrm>
            <a:off x="287809" y="719832"/>
            <a:ext cx="130334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1">
            <a:extLst>
              <a:ext uri="{FF2B5EF4-FFF2-40B4-BE49-F238E27FC236}">
                <a16:creationId xmlns:a16="http://schemas.microsoft.com/office/drawing/2014/main" id="{CFB7D5D1-E31A-4FA0-8DAF-31FB8378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55" y="1359199"/>
            <a:ext cx="12709102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ko-KR" altLang="en-US" sz="3200" b="1" i="1" dirty="0">
                <a:solidFill>
                  <a:srgbClr val="00B0F0"/>
                </a:solidFill>
              </a:rPr>
              <a:t>기초 분석 </a:t>
            </a:r>
            <a:r>
              <a:rPr lang="en-US" altLang="ko-KR" sz="3200" b="1" i="1" dirty="0">
                <a:solidFill>
                  <a:srgbClr val="00B0F0"/>
                </a:solidFill>
              </a:rPr>
              <a:t>_</a:t>
            </a:r>
            <a:r>
              <a:rPr lang="ko-KR" altLang="en-US" sz="3200" b="1" i="1" dirty="0" err="1">
                <a:solidFill>
                  <a:srgbClr val="00B0F0"/>
                </a:solidFill>
              </a:rPr>
              <a:t>전처리</a:t>
            </a:r>
            <a:r>
              <a:rPr lang="ko-KR" altLang="en-US" sz="3200" b="1" i="1" dirty="0">
                <a:solidFill>
                  <a:srgbClr val="00B0F0"/>
                </a:solidFill>
              </a:rPr>
              <a:t> 전 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0" name="차트 28">
            <a:extLst>
              <a:ext uri="{FF2B5EF4-FFF2-40B4-BE49-F238E27FC236}">
                <a16:creationId xmlns:a16="http://schemas.microsoft.com/office/drawing/2014/main" id="{1B14AECA-F6BD-4D78-8B8A-E3DD0C0D9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948392"/>
              </p:ext>
            </p:extLst>
          </p:nvPr>
        </p:nvGraphicFramePr>
        <p:xfrm>
          <a:off x="9297563" y="6747769"/>
          <a:ext cx="2831018" cy="228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" name="제목 28">
            <a:extLst>
              <a:ext uri="{FF2B5EF4-FFF2-40B4-BE49-F238E27FC236}">
                <a16:creationId xmlns:a16="http://schemas.microsoft.com/office/drawing/2014/main" id="{BCD5B018-0E7E-4339-A402-77974391FA34}"/>
              </a:ext>
            </a:extLst>
          </p:cNvPr>
          <p:cNvSpPr txBox="1">
            <a:spLocks/>
          </p:cNvSpPr>
          <p:nvPr/>
        </p:nvSpPr>
        <p:spPr>
          <a:xfrm>
            <a:off x="719857" y="2158690"/>
            <a:ext cx="13033449" cy="1614393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1357521" rtl="0" eaLnBrk="1" latinLnBrk="1" hangingPunct="1">
              <a:spcBef>
                <a:spcPct val="0"/>
              </a:spcBef>
              <a:buNone/>
              <a:defRPr sz="6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6008688" algn="l"/>
              </a:tabLst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웹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크롤링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결과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20,482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건의 데이터가 수집되었으며 수집 주요채널은 네이버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다음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지역신문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페북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트위터 등임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전체 데이터의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51.7%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가 네이버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, 26.5%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가 다음에서 추출되었으며 지역신문의 경우엔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16.0%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를 차지함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특히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daum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cafe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비율이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67.8%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로 월등하게 높았으며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naver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는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cafe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비율이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51.0%,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facebook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/twitter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의 경우엔  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   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facebook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67.6%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604000101010101" pitchFamily="18" charset="-127"/>
              </a:rPr>
              <a:t> 차지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  <a:p>
            <a:pPr marL="256523" indent="-256523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604000101010101" pitchFamily="18" charset="-127"/>
            </a:endParaRPr>
          </a:p>
        </p:txBody>
      </p:sp>
      <p:sp>
        <p:nvSpPr>
          <p:cNvPr id="48" name="직사각형 52">
            <a:extLst>
              <a:ext uri="{FF2B5EF4-FFF2-40B4-BE49-F238E27FC236}">
                <a16:creationId xmlns:a16="http://schemas.microsoft.com/office/drawing/2014/main" id="{A34A0B98-AFF6-47D9-98EB-AAE6DDDBB30F}"/>
              </a:ext>
            </a:extLst>
          </p:cNvPr>
          <p:cNvSpPr/>
          <p:nvPr/>
        </p:nvSpPr>
        <p:spPr>
          <a:xfrm>
            <a:off x="8034708" y="8700385"/>
            <a:ext cx="1364905" cy="33855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 defTabSz="1355806">
              <a:defRPr/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함초롬바탕" panose="02030604000101010101" pitchFamily="18" charset="-127"/>
              </a:rPr>
              <a:t>Daum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sp>
        <p:nvSpPr>
          <p:cNvPr id="49" name="직사각형 52">
            <a:extLst>
              <a:ext uri="{FF2B5EF4-FFF2-40B4-BE49-F238E27FC236}">
                <a16:creationId xmlns:a16="http://schemas.microsoft.com/office/drawing/2014/main" id="{9DB7EE20-6848-419A-BBA3-F468D84E9CCE}"/>
              </a:ext>
            </a:extLst>
          </p:cNvPr>
          <p:cNvSpPr/>
          <p:nvPr/>
        </p:nvSpPr>
        <p:spPr>
          <a:xfrm>
            <a:off x="10076390" y="8722789"/>
            <a:ext cx="1349911" cy="33855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 defTabSz="1355806">
              <a:defRPr/>
            </a:pP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함초롬바탕" panose="02030604000101010101" pitchFamily="18" charset="-127"/>
              </a:rPr>
              <a:t>Naver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sp>
        <p:nvSpPr>
          <p:cNvPr id="52" name="직사각형 28">
            <a:extLst>
              <a:ext uri="{FF2B5EF4-FFF2-40B4-BE49-F238E27FC236}">
                <a16:creationId xmlns:a16="http://schemas.microsoft.com/office/drawing/2014/main" id="{C781C5C6-024C-47C9-887B-CF3D355BB8B9}"/>
              </a:ext>
            </a:extLst>
          </p:cNvPr>
          <p:cNvSpPr>
            <a:spLocks noChangeAspect="1"/>
          </p:cNvSpPr>
          <p:nvPr/>
        </p:nvSpPr>
        <p:spPr>
          <a:xfrm>
            <a:off x="10367257" y="7513853"/>
            <a:ext cx="663583" cy="71211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108000" tIns="45717" rIns="0" bIns="45717" anchor="ctr"/>
          <a:lstStyle/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E5794B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blog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6CC5E5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cafe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ahoma"/>
            </a:endParaRPr>
          </a:p>
          <a:p>
            <a:pPr defTabSz="1356420">
              <a:lnSpc>
                <a:spcPct val="125000"/>
              </a:lnSpc>
              <a:defRPr/>
            </a:pPr>
            <a:r>
              <a:rPr lang="ko-KR" altLang="en-US" sz="1200" dirty="0">
                <a:solidFill>
                  <a:srgbClr val="83A343"/>
                </a:solidFill>
                <a:latin typeface="+mj-ea"/>
                <a:ea typeface="+mj-ea"/>
                <a:cs typeface="Tahoma"/>
              </a:rPr>
              <a:t>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ahom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ahoma"/>
              </a:rPr>
              <a:t>news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99379EF-0076-4A55-96CA-805294078CAA}"/>
              </a:ext>
            </a:extLst>
          </p:cNvPr>
          <p:cNvCxnSpPr>
            <a:cxnSpLocks/>
          </p:cNvCxnSpPr>
          <p:nvPr/>
        </p:nvCxnSpPr>
        <p:spPr>
          <a:xfrm>
            <a:off x="0" y="9734084"/>
            <a:ext cx="1368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52">
            <a:extLst>
              <a:ext uri="{FF2B5EF4-FFF2-40B4-BE49-F238E27FC236}">
                <a16:creationId xmlns:a16="http://schemas.microsoft.com/office/drawing/2014/main" id="{40B3E7F0-5E65-4363-9B88-820250466FFB}"/>
              </a:ext>
            </a:extLst>
          </p:cNvPr>
          <p:cNvSpPr/>
          <p:nvPr/>
        </p:nvSpPr>
        <p:spPr>
          <a:xfrm>
            <a:off x="1881725" y="4077450"/>
            <a:ext cx="5346048" cy="4331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600" dirty="0">
                <a:ea typeface="함초롬바탕" panose="02030604000101010101" pitchFamily="18" charset="-127"/>
              </a:rPr>
              <a:t>&lt;</a:t>
            </a:r>
            <a:r>
              <a:rPr lang="ko-KR" altLang="en-US" sz="1600" dirty="0">
                <a:ea typeface="함초롬바탕" panose="02030604000101010101" pitchFamily="18" charset="-127"/>
              </a:rPr>
              <a:t>표</a:t>
            </a:r>
            <a:r>
              <a:rPr lang="en-US" altLang="ko-KR" sz="1600" dirty="0">
                <a:ea typeface="함초롬바탕" panose="02030604000101010101" pitchFamily="18" charset="-127"/>
              </a:rPr>
              <a:t>2&gt; </a:t>
            </a:r>
            <a:r>
              <a:rPr lang="ko-KR" altLang="en-US" sz="1600" dirty="0">
                <a:ea typeface="함초롬바탕" panose="02030604000101010101" pitchFamily="18" charset="-127"/>
              </a:rPr>
              <a:t>웹 </a:t>
            </a:r>
            <a:r>
              <a:rPr lang="ko-KR" altLang="en-US" sz="1600" dirty="0" err="1">
                <a:ea typeface="함초롬바탕" panose="02030604000101010101" pitchFamily="18" charset="-127"/>
              </a:rPr>
              <a:t>크롤링된</a:t>
            </a:r>
            <a:r>
              <a:rPr lang="ko-KR" altLang="en-US" sz="1600" dirty="0">
                <a:ea typeface="함초롬바탕" panose="02030604000101010101" pitchFamily="18" charset="-127"/>
              </a:rPr>
              <a:t> 문서의 중복제거 후 </a:t>
            </a:r>
            <a:r>
              <a:rPr lang="ko-KR" altLang="en-US" sz="1600" dirty="0" err="1">
                <a:ea typeface="함초롬바탕" panose="02030604000101010101" pitchFamily="18" charset="-127"/>
              </a:rPr>
              <a:t>채널별</a:t>
            </a:r>
            <a:r>
              <a:rPr lang="ko-KR" altLang="en-US" sz="1600" dirty="0">
                <a:ea typeface="함초롬바탕" panose="02030604000101010101" pitchFamily="18" charset="-127"/>
              </a:rPr>
              <a:t> 데이터 수</a:t>
            </a:r>
            <a:endParaRPr lang="ko-KR" altLang="en-US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421AE8-62B4-498B-8B0D-77099C2CE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36080"/>
              </p:ext>
            </p:extLst>
          </p:nvPr>
        </p:nvGraphicFramePr>
        <p:xfrm>
          <a:off x="824119" y="4484335"/>
          <a:ext cx="6835010" cy="3541207"/>
        </p:xfrm>
        <a:graphic>
          <a:graphicData uri="http://schemas.openxmlformats.org/drawingml/2006/table">
            <a:tbl>
              <a:tblPr/>
              <a:tblGrid>
                <a:gridCol w="1345071">
                  <a:extLst>
                    <a:ext uri="{9D8B030D-6E8A-4147-A177-3AD203B41FA5}">
                      <a16:colId xmlns:a16="http://schemas.microsoft.com/office/drawing/2014/main" val="3873823388"/>
                    </a:ext>
                  </a:extLst>
                </a:gridCol>
                <a:gridCol w="640653">
                  <a:extLst>
                    <a:ext uri="{9D8B030D-6E8A-4147-A177-3AD203B41FA5}">
                      <a16:colId xmlns:a16="http://schemas.microsoft.com/office/drawing/2014/main" val="1868341804"/>
                    </a:ext>
                  </a:extLst>
                </a:gridCol>
                <a:gridCol w="640653">
                  <a:extLst>
                    <a:ext uri="{9D8B030D-6E8A-4147-A177-3AD203B41FA5}">
                      <a16:colId xmlns:a16="http://schemas.microsoft.com/office/drawing/2014/main" val="4004110480"/>
                    </a:ext>
                  </a:extLst>
                </a:gridCol>
                <a:gridCol w="640653">
                  <a:extLst>
                    <a:ext uri="{9D8B030D-6E8A-4147-A177-3AD203B41FA5}">
                      <a16:colId xmlns:a16="http://schemas.microsoft.com/office/drawing/2014/main" val="2457492373"/>
                    </a:ext>
                  </a:extLst>
                </a:gridCol>
                <a:gridCol w="854204">
                  <a:extLst>
                    <a:ext uri="{9D8B030D-6E8A-4147-A177-3AD203B41FA5}">
                      <a16:colId xmlns:a16="http://schemas.microsoft.com/office/drawing/2014/main" val="301716716"/>
                    </a:ext>
                  </a:extLst>
                </a:gridCol>
                <a:gridCol w="711837">
                  <a:extLst>
                    <a:ext uri="{9D8B030D-6E8A-4147-A177-3AD203B41FA5}">
                      <a16:colId xmlns:a16="http://schemas.microsoft.com/office/drawing/2014/main" val="493859423"/>
                    </a:ext>
                  </a:extLst>
                </a:gridCol>
                <a:gridCol w="1067756">
                  <a:extLst>
                    <a:ext uri="{9D8B030D-6E8A-4147-A177-3AD203B41FA5}">
                      <a16:colId xmlns:a16="http://schemas.microsoft.com/office/drawing/2014/main" val="2995786428"/>
                    </a:ext>
                  </a:extLst>
                </a:gridCol>
                <a:gridCol w="934183">
                  <a:extLst>
                    <a:ext uri="{9D8B030D-6E8A-4147-A177-3AD203B41FA5}">
                      <a16:colId xmlns:a16="http://schemas.microsoft.com/office/drawing/2014/main" val="539466241"/>
                    </a:ext>
                  </a:extLst>
                </a:gridCol>
              </a:tblGrid>
              <a:tr h="522920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               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ch2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ch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Blog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Cafe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News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Facebook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Twitter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대전일보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대전시티저널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Sum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939885"/>
                  </a:ext>
                </a:extLst>
              </a:tr>
              <a:tr h="56957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Daum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1,746 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(32.2)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3,679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(67.8)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5,425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(100.0)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02829"/>
                  </a:ext>
                </a:extLst>
              </a:tr>
              <a:tr h="56957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Naver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5,140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(48.5)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5,399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(51.0)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49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(0.5)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10,588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(100.0)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57272"/>
                  </a:ext>
                </a:extLst>
              </a:tr>
              <a:tr h="56957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Facebook/Twitter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811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(67.6)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388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(32.4)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1,199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(100.0)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063555"/>
                  </a:ext>
                </a:extLst>
              </a:tr>
              <a:tr h="56957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지역신문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3,270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(100.0)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3,270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(100.0)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63496"/>
                  </a:ext>
                </a:extLst>
              </a:tr>
              <a:tr h="56957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Sum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6,886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(33.6)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9,078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(44.3)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49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(0.2)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811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(4.0)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388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(1.9)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3,270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(16.0)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20,482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(100.0)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9168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1D2C099-4F70-4E92-A781-A6644FD89433}"/>
              </a:ext>
            </a:extLst>
          </p:cNvPr>
          <p:cNvSpPr txBox="1"/>
          <p:nvPr/>
        </p:nvSpPr>
        <p:spPr>
          <a:xfrm>
            <a:off x="244371" y="9780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Page  9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35795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&amp;Arial">
      <a:majorFont>
        <a:latin typeface="Arial Narrow"/>
        <a:ea typeface="Arial"/>
        <a:cs typeface=""/>
      </a:majorFont>
      <a:minorFont>
        <a:latin typeface="Arial Narrow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69804"/>
          </a:srgbClr>
        </a:solidFill>
        <a:ln>
          <a:noFill/>
        </a:ln>
      </a:spPr>
      <a:bodyPr rtlCol="0" anchor="ctr"/>
      <a:lstStyle>
        <a:defPPr algn="ctr">
          <a:defRPr sz="1800" b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noFill/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" cap="rnd"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27975</TotalTime>
  <Words>4738</Words>
  <Application>Microsoft Office PowerPoint</Application>
  <PresentationFormat>사용자 지정</PresentationFormat>
  <Paragraphs>1513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8" baseType="lpstr">
      <vt:lpstr>Arial Narrow (본문)</vt:lpstr>
      <vt:lpstr>HY울릉도M</vt:lpstr>
      <vt:lpstr>Kozuka Gothic Pr6N M</vt:lpstr>
      <vt:lpstr>나눔고딕</vt:lpstr>
      <vt:lpstr>나눔고딕 ExtraBold</vt:lpstr>
      <vt:lpstr>맑은 고딕</vt:lpstr>
      <vt:lpstr>Arial</vt:lpstr>
      <vt:lpstr>Arial Narrow</vt:lpstr>
      <vt:lpstr>Cambria Math</vt:lpstr>
      <vt:lpstr>Segoe Print</vt:lpstr>
      <vt:lpstr>Wingdings</vt:lpstr>
      <vt:lpstr>1_Office 테마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wiseux_002</dc:creator>
  <cp:lastModifiedBy>인영</cp:lastModifiedBy>
  <cp:revision>2118</cp:revision>
  <cp:lastPrinted>2013-09-08T12:46:33Z</cp:lastPrinted>
  <dcterms:created xsi:type="dcterms:W3CDTF">2013-08-13T14:26:30Z</dcterms:created>
  <dcterms:modified xsi:type="dcterms:W3CDTF">2021-03-17T07:49:25Z</dcterms:modified>
</cp:coreProperties>
</file>