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D8EFA6-E25E-4DE8-99FE-386DD6907339}">
  <a:tblStyle styleId="{4BD8EFA6-E25E-4DE8-99FE-386DD69073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390606d96_5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390606d96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390606d96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390606d96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390606d9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390606d9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390606d9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390606d9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90606d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90606d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390606d9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390606d9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390606d9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390606d9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390606d9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390606d9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390606d9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390606d9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390606d9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390606d9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93700" y="16011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505 </a:t>
            </a:r>
            <a:endParaRPr/>
          </a:p>
          <a:p>
            <a:pPr indent="0" lvl="0" marL="0" rtl="0" algn="l">
              <a:spcBef>
                <a:spcPts val="0"/>
              </a:spcBef>
              <a:spcAft>
                <a:spcPts val="0"/>
              </a:spcAft>
              <a:buNone/>
            </a:pPr>
            <a:r>
              <a:rPr lang="en"/>
              <a:t>Team Project</a:t>
            </a:r>
            <a:endParaRPr/>
          </a:p>
        </p:txBody>
      </p:sp>
      <p:sp>
        <p:nvSpPr>
          <p:cNvPr id="135" name="Google Shape;135;p13"/>
          <p:cNvSpPr txBox="1"/>
          <p:nvPr>
            <p:ph idx="1" type="subTitle"/>
          </p:nvPr>
        </p:nvSpPr>
        <p:spPr>
          <a:xfrm>
            <a:off x="205975" y="3613850"/>
            <a:ext cx="2426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Chaithanya Muninagappa</a:t>
            </a:r>
            <a:endParaRPr/>
          </a:p>
          <a:p>
            <a:pPr indent="0" lvl="0" marL="0" rtl="0" algn="l">
              <a:spcBef>
                <a:spcPts val="0"/>
              </a:spcBef>
              <a:spcAft>
                <a:spcPts val="0"/>
              </a:spcAft>
              <a:buNone/>
            </a:pPr>
            <a:r>
              <a:rPr lang="en"/>
              <a:t>Jinghuan Li</a:t>
            </a:r>
            <a:endParaRPr/>
          </a:p>
          <a:p>
            <a:pPr indent="0" lvl="0" marL="0" rtl="0" algn="l">
              <a:spcBef>
                <a:spcPts val="0"/>
              </a:spcBef>
              <a:spcAft>
                <a:spcPts val="0"/>
              </a:spcAft>
              <a:buNone/>
            </a:pPr>
            <a:r>
              <a:rPr lang="en"/>
              <a:t>Nathaniel Englert</a:t>
            </a:r>
            <a:endParaRPr/>
          </a:p>
          <a:p>
            <a:pPr indent="0" lvl="0" marL="0" rtl="0" algn="l">
              <a:spcBef>
                <a:spcPts val="0"/>
              </a:spcBef>
              <a:spcAft>
                <a:spcPts val="0"/>
              </a:spcAft>
              <a:buNone/>
            </a:pPr>
            <a:r>
              <a:rPr lang="en"/>
              <a:t>Suparva Paruthy</a:t>
            </a:r>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Relevant Questions</a:t>
            </a:r>
            <a:r>
              <a:rPr lang="en"/>
              <a:t> </a:t>
            </a:r>
            <a:endParaRPr/>
          </a:p>
        </p:txBody>
      </p:sp>
      <p:graphicFrame>
        <p:nvGraphicFramePr>
          <p:cNvPr id="201" name="Google Shape;201;p22"/>
          <p:cNvGraphicFramePr/>
          <p:nvPr/>
        </p:nvGraphicFramePr>
        <p:xfrm>
          <a:off x="1297500" y="1230225"/>
          <a:ext cx="3000000" cy="3000000"/>
        </p:xfrm>
        <a:graphic>
          <a:graphicData uri="http://schemas.openxmlformats.org/drawingml/2006/table">
            <a:tbl>
              <a:tblPr>
                <a:noFill/>
                <a:tableStyleId>{4BD8EFA6-E25E-4DE8-99FE-386DD6907339}</a:tableStyleId>
              </a:tblPr>
              <a:tblGrid>
                <a:gridCol w="3035350"/>
                <a:gridCol w="4203650"/>
              </a:tblGrid>
              <a:tr h="856275">
                <a:tc>
                  <a:txBody>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Which store type has the most and least revenue generation?</a:t>
                      </a:r>
                      <a:endParaRPr b="1" sz="1300">
                        <a:solidFill>
                          <a:schemeClr val="lt1"/>
                        </a:solidFill>
                        <a:latin typeface="Lato"/>
                        <a:ea typeface="Lato"/>
                        <a:cs typeface="Lato"/>
                        <a:sym typeface="Lato"/>
                      </a:endParaRPr>
                    </a:p>
                    <a:p>
                      <a:pPr indent="0" lvl="0" marL="0" rtl="0" algn="just">
                        <a:spcBef>
                          <a:spcPts val="0"/>
                        </a:spcBef>
                        <a:spcAft>
                          <a:spcPts val="0"/>
                        </a:spcAft>
                        <a:buNone/>
                      </a:pPr>
                      <a:r>
                        <a:t/>
                      </a:r>
                      <a:endParaRPr b="1"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300">
                          <a:solidFill>
                            <a:schemeClr val="lt1"/>
                          </a:solidFill>
                          <a:latin typeface="Lato"/>
                          <a:ea typeface="Lato"/>
                          <a:cs typeface="Lato"/>
                          <a:sym typeface="Lato"/>
                        </a:rPr>
                        <a:t>Clients can make informed decisions about where they must increase or adapt newer marketing strategies to improve their turnover.</a:t>
                      </a:r>
                      <a:endParaRPr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638900">
                <a:tc>
                  <a:txBody>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What is the recommended future increase in production with respect to size and gender of the product?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300">
                          <a:solidFill>
                            <a:schemeClr val="lt1"/>
                          </a:solidFill>
                          <a:latin typeface="Lato"/>
                          <a:ea typeface="Lato"/>
                          <a:cs typeface="Lato"/>
                          <a:sym typeface="Lato"/>
                        </a:rPr>
                        <a:t>Learning what to expect next and focusing production on those terms increases the sales and profitably, hence analysis on the publicly available census data in combination with the available client data will help predict the age groups and gender spread across different regions and accordingly the sizes and material type could be decided for production.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800">
                <a:tc>
                  <a:txBody>
                    <a:bodyPr/>
                    <a:lstStyle/>
                    <a:p>
                      <a:pPr indent="0" lvl="0" marL="0" rtl="0" algn="just">
                        <a:lnSpc>
                          <a:spcPct val="115000"/>
                        </a:lnSpc>
                        <a:spcBef>
                          <a:spcPts val="0"/>
                        </a:spcBef>
                        <a:spcAft>
                          <a:spcPts val="1600"/>
                        </a:spcAft>
                        <a:buNone/>
                      </a:pPr>
                      <a:r>
                        <a:rPr b="1" lang="en" sz="1300">
                          <a:solidFill>
                            <a:schemeClr val="lt1"/>
                          </a:solidFill>
                          <a:latin typeface="Lato"/>
                          <a:ea typeface="Lato"/>
                          <a:cs typeface="Lato"/>
                          <a:sym typeface="Lato"/>
                        </a:rPr>
                        <a:t>Which products have the highest and lowest accumulated rating, highest positive reviews, and highest negative reviews?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1600"/>
                        </a:spcAft>
                        <a:buNone/>
                      </a:pPr>
                      <a:r>
                        <a:rPr lang="en" sz="1300">
                          <a:solidFill>
                            <a:schemeClr val="lt1"/>
                          </a:solidFill>
                          <a:latin typeface="Lato"/>
                          <a:ea typeface="Lato"/>
                          <a:cs typeface="Lato"/>
                          <a:sym typeface="Lato"/>
                        </a:rPr>
                        <a:t>It is important to understand the current and future trend in the market and change our strategies in production; We can use the data available with our subscription stores for aggregation on weekly sales in comparison with brand and product categories.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202" name="Google Shape;202;p22"/>
          <p:cNvGraphicFramePr/>
          <p:nvPr/>
        </p:nvGraphicFramePr>
        <p:xfrm>
          <a:off x="1297500" y="894100"/>
          <a:ext cx="3000000" cy="3000000"/>
        </p:xfrm>
        <a:graphic>
          <a:graphicData uri="http://schemas.openxmlformats.org/drawingml/2006/table">
            <a:tbl>
              <a:tblPr>
                <a:noFill/>
                <a:tableStyleId>{4BD8EFA6-E25E-4DE8-99FE-386DD6907339}</a:tableStyleId>
              </a:tblPr>
              <a:tblGrid>
                <a:gridCol w="3035350"/>
                <a:gridCol w="4203650"/>
              </a:tblGrid>
              <a:tr h="350775">
                <a:tc>
                  <a:txBody>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Question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Business value</a:t>
                      </a:r>
                      <a:r>
                        <a:rPr lang="en" sz="1300">
                          <a:solidFill>
                            <a:schemeClr val="lt1"/>
                          </a:solidFill>
                          <a:latin typeface="Lato"/>
                          <a:ea typeface="Lato"/>
                          <a:cs typeface="Lato"/>
                          <a:sym typeface="Lato"/>
                        </a:rPr>
                        <a:t>: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Further insights </a:t>
            </a:r>
            <a:endParaRPr b="1"/>
          </a:p>
        </p:txBody>
      </p:sp>
      <p:sp>
        <p:nvSpPr>
          <p:cNvPr id="208" name="Google Shape;208;p23"/>
          <p:cNvSpPr txBox="1"/>
          <p:nvPr>
            <p:ph idx="1" type="body"/>
          </p:nvPr>
        </p:nvSpPr>
        <p:spPr>
          <a:xfrm>
            <a:off x="1004700" y="1325900"/>
            <a:ext cx="76245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Z</a:t>
            </a:r>
            <a:r>
              <a:rPr b="1" lang="en"/>
              <a:t>ip code</a:t>
            </a:r>
            <a:r>
              <a:rPr b="1" lang="en"/>
              <a:t>-based Census data</a:t>
            </a:r>
            <a:endParaRPr b="1"/>
          </a:p>
          <a:p>
            <a:pPr indent="-298450" lvl="1" marL="914400" rtl="0" algn="l">
              <a:lnSpc>
                <a:spcPct val="150000"/>
              </a:lnSpc>
              <a:spcBef>
                <a:spcPts val="0"/>
              </a:spcBef>
              <a:spcAft>
                <a:spcPts val="0"/>
              </a:spcAft>
              <a:buSzPts val="1100"/>
              <a:buChar char="○"/>
            </a:pPr>
            <a:r>
              <a:rPr b="1" lang="en"/>
              <a:t>Salary</a:t>
            </a:r>
            <a:endParaRPr b="1"/>
          </a:p>
          <a:p>
            <a:pPr indent="-298450" lvl="1" marL="914400" rtl="0" algn="l">
              <a:lnSpc>
                <a:spcPct val="150000"/>
              </a:lnSpc>
              <a:spcBef>
                <a:spcPts val="0"/>
              </a:spcBef>
              <a:spcAft>
                <a:spcPts val="0"/>
              </a:spcAft>
              <a:buSzPts val="1100"/>
              <a:buChar char="○"/>
            </a:pPr>
            <a:r>
              <a:rPr b="1" lang="en"/>
              <a:t>Median age</a:t>
            </a:r>
            <a:endParaRPr b="1"/>
          </a:p>
          <a:p>
            <a:pPr indent="-298450" lvl="1" marL="914400" rtl="0" algn="l">
              <a:lnSpc>
                <a:spcPct val="150000"/>
              </a:lnSpc>
              <a:spcBef>
                <a:spcPts val="0"/>
              </a:spcBef>
              <a:spcAft>
                <a:spcPts val="0"/>
              </a:spcAft>
              <a:buSzPts val="1100"/>
              <a:buChar char="○"/>
            </a:pPr>
            <a:r>
              <a:rPr b="1" lang="en"/>
              <a:t>Number of kids per household</a:t>
            </a:r>
            <a:endParaRPr b="1"/>
          </a:p>
          <a:p>
            <a:pPr indent="-311150" lvl="0" marL="457200" rtl="0" algn="l">
              <a:lnSpc>
                <a:spcPct val="150000"/>
              </a:lnSpc>
              <a:spcBef>
                <a:spcPts val="0"/>
              </a:spcBef>
              <a:spcAft>
                <a:spcPts val="0"/>
              </a:spcAft>
              <a:buSzPts val="1300"/>
              <a:buChar char="●"/>
            </a:pPr>
            <a:r>
              <a:rPr b="1" lang="en"/>
              <a:t>Weather information </a:t>
            </a:r>
            <a:endParaRPr b="1"/>
          </a:p>
          <a:p>
            <a:pPr indent="-311150" lvl="0" marL="457200" rtl="0" algn="l">
              <a:lnSpc>
                <a:spcPct val="150000"/>
              </a:lnSpc>
              <a:spcBef>
                <a:spcPts val="0"/>
              </a:spcBef>
              <a:spcAft>
                <a:spcPts val="0"/>
              </a:spcAft>
              <a:buSzPts val="1300"/>
              <a:buChar char="●"/>
            </a:pPr>
            <a:r>
              <a:rPr b="1" lang="en"/>
              <a:t>Style trends</a:t>
            </a:r>
            <a:endParaRPr b="1"/>
          </a:p>
          <a:p>
            <a:pPr indent="0" lvl="0" marL="45720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15950" y="842150"/>
            <a:ext cx="4587000" cy="3521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a:t>Agenda</a:t>
            </a:r>
            <a:endParaRPr sz="1900"/>
          </a:p>
          <a:p>
            <a:pPr indent="-349250" lvl="0" marL="457200" rtl="0" algn="l">
              <a:lnSpc>
                <a:spcPct val="115000"/>
              </a:lnSpc>
              <a:spcBef>
                <a:spcPts val="0"/>
              </a:spcBef>
              <a:spcAft>
                <a:spcPts val="0"/>
              </a:spcAft>
              <a:buSzPts val="1900"/>
              <a:buChar char="➢"/>
            </a:pPr>
            <a:r>
              <a:rPr lang="en" sz="1900"/>
              <a:t>Objective</a:t>
            </a:r>
            <a:endParaRPr sz="1900"/>
          </a:p>
          <a:p>
            <a:pPr indent="-349250" lvl="0" marL="457200" rtl="0" algn="l">
              <a:lnSpc>
                <a:spcPct val="115000"/>
              </a:lnSpc>
              <a:spcBef>
                <a:spcPts val="0"/>
              </a:spcBef>
              <a:spcAft>
                <a:spcPts val="0"/>
              </a:spcAft>
              <a:buSzPts val="1900"/>
              <a:buChar char="➢"/>
            </a:pPr>
            <a:r>
              <a:rPr lang="en" sz="1900"/>
              <a:t>Background of Data</a:t>
            </a:r>
            <a:endParaRPr sz="1900"/>
          </a:p>
          <a:p>
            <a:pPr indent="-349250" lvl="0" marL="457200" rtl="0" algn="l">
              <a:lnSpc>
                <a:spcPct val="115000"/>
              </a:lnSpc>
              <a:spcBef>
                <a:spcPts val="0"/>
              </a:spcBef>
              <a:spcAft>
                <a:spcPts val="0"/>
              </a:spcAft>
              <a:buSzPts val="1900"/>
              <a:buChar char="➢"/>
            </a:pPr>
            <a:r>
              <a:rPr lang="en" sz="1900"/>
              <a:t>Approach</a:t>
            </a:r>
            <a:endParaRPr sz="1900"/>
          </a:p>
          <a:p>
            <a:pPr indent="-349250" lvl="0" marL="457200" rtl="0" algn="l">
              <a:lnSpc>
                <a:spcPct val="115000"/>
              </a:lnSpc>
              <a:spcBef>
                <a:spcPts val="0"/>
              </a:spcBef>
              <a:spcAft>
                <a:spcPts val="0"/>
              </a:spcAft>
              <a:buSzPts val="1900"/>
              <a:buChar char="➢"/>
            </a:pPr>
            <a:r>
              <a:rPr lang="en" sz="1900"/>
              <a:t>Entity Relationship Diagram</a:t>
            </a:r>
            <a:endParaRPr sz="1900"/>
          </a:p>
          <a:p>
            <a:pPr indent="-349250" lvl="0" marL="457200" rtl="0" algn="l">
              <a:lnSpc>
                <a:spcPct val="115000"/>
              </a:lnSpc>
              <a:spcBef>
                <a:spcPts val="0"/>
              </a:spcBef>
              <a:spcAft>
                <a:spcPts val="0"/>
              </a:spcAft>
              <a:buSzPts val="1900"/>
              <a:buChar char="➢"/>
            </a:pPr>
            <a:r>
              <a:rPr lang="en" sz="1900"/>
              <a:t>Normalized Relational Schema</a:t>
            </a:r>
            <a:endParaRPr sz="1900"/>
          </a:p>
          <a:p>
            <a:pPr indent="-349250" lvl="0" marL="457200" rtl="0" algn="l">
              <a:lnSpc>
                <a:spcPct val="115000"/>
              </a:lnSpc>
              <a:spcBef>
                <a:spcPts val="0"/>
              </a:spcBef>
              <a:spcAft>
                <a:spcPts val="0"/>
              </a:spcAft>
              <a:buSzPts val="1900"/>
              <a:buChar char="➢"/>
            </a:pPr>
            <a:r>
              <a:rPr lang="en" sz="1900"/>
              <a:t>Implementation: </a:t>
            </a:r>
            <a:endParaRPr sz="1900"/>
          </a:p>
          <a:p>
            <a:pPr indent="-349250" lvl="1" marL="914400" rtl="0" algn="l">
              <a:lnSpc>
                <a:spcPct val="115000"/>
              </a:lnSpc>
              <a:spcBef>
                <a:spcPts val="0"/>
              </a:spcBef>
              <a:spcAft>
                <a:spcPts val="0"/>
              </a:spcAft>
              <a:buSzPts val="1900"/>
              <a:buChar char="○"/>
            </a:pPr>
            <a:r>
              <a:rPr lang="en" sz="1900"/>
              <a:t>Questions</a:t>
            </a:r>
            <a:endParaRPr sz="1900"/>
          </a:p>
          <a:p>
            <a:pPr indent="-349250" lvl="1" marL="914400" rtl="0" algn="l">
              <a:lnSpc>
                <a:spcPct val="115000"/>
              </a:lnSpc>
              <a:spcBef>
                <a:spcPts val="0"/>
              </a:spcBef>
              <a:spcAft>
                <a:spcPts val="0"/>
              </a:spcAft>
              <a:buSzPts val="1900"/>
              <a:buChar char="○"/>
            </a:pPr>
            <a:r>
              <a:rPr lang="en" sz="1900"/>
              <a:t>Business Value</a:t>
            </a:r>
            <a:endParaRPr sz="1900"/>
          </a:p>
          <a:p>
            <a:pPr indent="-349250" lvl="0" marL="457200" rtl="0" algn="l">
              <a:lnSpc>
                <a:spcPct val="115000"/>
              </a:lnSpc>
              <a:spcBef>
                <a:spcPts val="0"/>
              </a:spcBef>
              <a:spcAft>
                <a:spcPts val="0"/>
              </a:spcAft>
              <a:buSzPts val="1900"/>
              <a:buChar char="➢"/>
            </a:pPr>
            <a:r>
              <a:rPr lang="en" sz="1900"/>
              <a:t>Recommendations</a:t>
            </a:r>
            <a:endParaRPr sz="1900"/>
          </a:p>
          <a:p>
            <a:pPr indent="0" lvl="0" marL="457200" rtl="0" algn="l">
              <a:lnSpc>
                <a:spcPct val="115000"/>
              </a:lnSpc>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Objective</a:t>
            </a:r>
            <a:endParaRPr b="1" sz="2800"/>
          </a:p>
        </p:txBody>
      </p:sp>
      <p:sp>
        <p:nvSpPr>
          <p:cNvPr id="146" name="Google Shape;146;p15"/>
          <p:cNvSpPr txBox="1"/>
          <p:nvPr>
            <p:ph idx="1" type="body"/>
          </p:nvPr>
        </p:nvSpPr>
        <p:spPr>
          <a:xfrm>
            <a:off x="1259575" y="1150325"/>
            <a:ext cx="7038900" cy="2911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Our client : NIKE, inc.</a:t>
            </a:r>
            <a:endParaRPr sz="1500"/>
          </a:p>
          <a:p>
            <a:pPr indent="0" lvl="0" marL="457200" rtl="0" algn="l">
              <a:lnSpc>
                <a:spcPct val="150000"/>
              </a:lnSpc>
              <a:spcBef>
                <a:spcPts val="0"/>
              </a:spcBef>
              <a:spcAft>
                <a:spcPts val="0"/>
              </a:spcAft>
              <a:buNone/>
            </a:pPr>
            <a:r>
              <a:t/>
            </a:r>
            <a:endParaRPr sz="1500"/>
          </a:p>
          <a:p>
            <a:pPr indent="-323850" lvl="0" marL="457200" rtl="0" algn="l">
              <a:spcBef>
                <a:spcPts val="0"/>
              </a:spcBef>
              <a:spcAft>
                <a:spcPts val="0"/>
              </a:spcAft>
              <a:buSzPts val="1500"/>
              <a:buChar char="➢"/>
            </a:pPr>
            <a:r>
              <a:rPr lang="en" sz="1500"/>
              <a:t>Client requirement </a:t>
            </a:r>
            <a:endParaRPr sz="1500"/>
          </a:p>
          <a:p>
            <a:pPr indent="-323850" lvl="1" marL="914400" rtl="0" algn="l">
              <a:spcBef>
                <a:spcPts val="0"/>
              </a:spcBef>
              <a:spcAft>
                <a:spcPts val="0"/>
              </a:spcAft>
              <a:buSzPts val="1500"/>
              <a:buChar char="○"/>
            </a:pPr>
            <a:r>
              <a:rPr lang="en" sz="1500"/>
              <a:t>Understand customer profiles</a:t>
            </a:r>
            <a:endParaRPr sz="1500"/>
          </a:p>
          <a:p>
            <a:pPr indent="-323850" lvl="1" marL="914400" rtl="0" algn="l">
              <a:spcBef>
                <a:spcPts val="0"/>
              </a:spcBef>
              <a:spcAft>
                <a:spcPts val="0"/>
              </a:spcAft>
              <a:buSzPts val="1500"/>
              <a:buChar char="○"/>
            </a:pPr>
            <a:r>
              <a:rPr lang="en" sz="1500"/>
              <a:t>Increase sales/ profits</a:t>
            </a:r>
            <a:endParaRPr sz="1500"/>
          </a:p>
          <a:p>
            <a:pPr indent="-323850" lvl="1" marL="914400" rtl="0" algn="l">
              <a:spcBef>
                <a:spcPts val="0"/>
              </a:spcBef>
              <a:spcAft>
                <a:spcPts val="0"/>
              </a:spcAft>
              <a:buSzPts val="1500"/>
              <a:buChar char="○"/>
            </a:pPr>
            <a:r>
              <a:rPr lang="en" sz="1500"/>
              <a:t>Decrease production cost</a:t>
            </a:r>
            <a:endParaRPr sz="1500"/>
          </a:p>
          <a:p>
            <a:pPr indent="-323850" lvl="1" marL="914400" rtl="0" algn="l">
              <a:spcBef>
                <a:spcPts val="0"/>
              </a:spcBef>
              <a:spcAft>
                <a:spcPts val="0"/>
              </a:spcAft>
              <a:buSzPts val="1500"/>
              <a:buChar char="○"/>
            </a:pPr>
            <a:r>
              <a:rPr lang="en" sz="1400"/>
              <a:t>Make business decisions based on real data</a:t>
            </a:r>
            <a:endParaRPr sz="1400"/>
          </a:p>
          <a:p>
            <a:pPr indent="0" lvl="0" marL="914400" rtl="0" algn="l">
              <a:spcBef>
                <a:spcPts val="0"/>
              </a:spcBef>
              <a:spcAft>
                <a:spcPts val="0"/>
              </a:spcAft>
              <a:buNone/>
            </a:pPr>
            <a:r>
              <a:t/>
            </a:r>
            <a:endParaRPr sz="1400"/>
          </a:p>
          <a:p>
            <a:pPr indent="-323850" lvl="0" marL="457200" rtl="0" algn="l">
              <a:spcBef>
                <a:spcPts val="0"/>
              </a:spcBef>
              <a:spcAft>
                <a:spcPts val="0"/>
              </a:spcAft>
              <a:buSzPts val="1500"/>
              <a:buChar char="➢"/>
            </a:pPr>
            <a:r>
              <a:rPr lang="en" sz="1500"/>
              <a:t>Goal : perform advanced analytics to provide useful insights</a:t>
            </a:r>
            <a:endParaRPr sz="1400"/>
          </a:p>
        </p:txBody>
      </p:sp>
      <p:pic>
        <p:nvPicPr>
          <p:cNvPr id="147" name="Google Shape;147;p15"/>
          <p:cNvPicPr preferRelativeResize="0"/>
          <p:nvPr/>
        </p:nvPicPr>
        <p:blipFill>
          <a:blip r:embed="rId3">
            <a:alphaModFix/>
          </a:blip>
          <a:stretch>
            <a:fillRect/>
          </a:stretch>
        </p:blipFill>
        <p:spPr>
          <a:xfrm>
            <a:off x="6928463" y="1459563"/>
            <a:ext cx="1438275" cy="143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Data </a:t>
            </a:r>
            <a:r>
              <a:rPr b="1" lang="en" sz="2800"/>
              <a:t>Background</a:t>
            </a:r>
            <a:endParaRPr/>
          </a:p>
        </p:txBody>
      </p:sp>
      <p:sp>
        <p:nvSpPr>
          <p:cNvPr id="153" name="Google Shape;153;p16"/>
          <p:cNvSpPr txBox="1"/>
          <p:nvPr>
            <p:ph idx="1" type="body"/>
          </p:nvPr>
        </p:nvSpPr>
        <p:spPr>
          <a:xfrm>
            <a:off x="1297500" y="1204800"/>
            <a:ext cx="7038900" cy="383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Store/Transaction Data</a:t>
            </a:r>
            <a:endParaRPr/>
          </a:p>
          <a:p>
            <a:pPr indent="-298450" lvl="1" marL="914400" rtl="0" algn="l">
              <a:spcBef>
                <a:spcPts val="0"/>
              </a:spcBef>
              <a:spcAft>
                <a:spcPts val="0"/>
              </a:spcAft>
              <a:buSzPts val="1100"/>
              <a:buChar char="○"/>
            </a:pPr>
            <a:r>
              <a:rPr lang="en" sz="1100"/>
              <a:t>By utilizing store data, we can analyze transactions that occur in the company’s online store, as well as transactions that occur in retail stores. More specifically, we can utilize retail stores to separate transactions into regions, states, or cities without the need of consumer data.</a:t>
            </a:r>
            <a:endParaRPr/>
          </a:p>
          <a:p>
            <a:pPr indent="-311150" lvl="0" marL="457200" rtl="0" algn="l">
              <a:spcBef>
                <a:spcPts val="0"/>
              </a:spcBef>
              <a:spcAft>
                <a:spcPts val="0"/>
              </a:spcAft>
              <a:buSzPts val="1300"/>
              <a:buChar char="➢"/>
            </a:pPr>
            <a:r>
              <a:rPr lang="en"/>
              <a:t>Customer/Census/Weather Info</a:t>
            </a:r>
            <a:endParaRPr/>
          </a:p>
          <a:p>
            <a:pPr indent="-298450" lvl="1" marL="914400" rtl="0" algn="l">
              <a:spcBef>
                <a:spcPts val="0"/>
              </a:spcBef>
              <a:spcAft>
                <a:spcPts val="0"/>
              </a:spcAft>
              <a:buSzPts val="1100"/>
              <a:buChar char="○"/>
            </a:pPr>
            <a:r>
              <a:rPr lang="en"/>
              <a:t>If the data is present, we can utilize customer info to go deeper in our data analysis. We can take into account transactions, more importantly the items purchased, from customers and filter them by age, location (state, region, city, zip), gender, etc.. We can combine this with census and weather info to also take into consideration factors like average winter temperature and median salary when we run our analysis.</a:t>
            </a:r>
            <a:endParaRPr/>
          </a:p>
          <a:p>
            <a:pPr indent="-311150" lvl="0" marL="457200" rtl="0" algn="l">
              <a:spcBef>
                <a:spcPts val="0"/>
              </a:spcBef>
              <a:spcAft>
                <a:spcPts val="0"/>
              </a:spcAft>
              <a:buSzPts val="1300"/>
              <a:buChar char="➢"/>
            </a:pPr>
            <a:r>
              <a:rPr lang="en"/>
              <a:t>Reviews Data</a:t>
            </a:r>
            <a:endParaRPr/>
          </a:p>
          <a:p>
            <a:pPr indent="-298450" lvl="1" marL="914400" rtl="0" algn="l">
              <a:spcBef>
                <a:spcPts val="0"/>
              </a:spcBef>
              <a:spcAft>
                <a:spcPts val="0"/>
              </a:spcAft>
              <a:buSzPts val="1100"/>
              <a:buChar char="○"/>
            </a:pPr>
            <a:r>
              <a:rPr lang="en"/>
              <a:t>Analyzing this data can provide a new unique perspective to our client. If we have data on the customer along with their reviews made on their products, we can filter reviews by age, location, gender, etc. And if we can grab data from the census and gather weather data, we have more filters. This will allow the company to evaluate ratings and reviews written directly from their intended audience. An example would be providing common themes amongst reviews from higher salary zip codes when evaluating a higher priced product.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568700" y="3993400"/>
            <a:ext cx="2653800" cy="48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796025" y="3287800"/>
            <a:ext cx="2993700" cy="48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4397875" y="2003100"/>
            <a:ext cx="2748300" cy="48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5735250" y="1307850"/>
            <a:ext cx="2653800" cy="48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Approach</a:t>
            </a:r>
            <a:endParaRPr/>
          </a:p>
        </p:txBody>
      </p:sp>
      <p:sp>
        <p:nvSpPr>
          <p:cNvPr id="163" name="Google Shape;163;p17"/>
          <p:cNvSpPr txBox="1"/>
          <p:nvPr>
            <p:ph idx="1" type="body"/>
          </p:nvPr>
        </p:nvSpPr>
        <p:spPr>
          <a:xfrm>
            <a:off x="5787900" y="1307850"/>
            <a:ext cx="25485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aximize sales &amp; Minimize costs </a:t>
            </a:r>
            <a:endParaRPr/>
          </a:p>
          <a:p>
            <a:pPr indent="0" lvl="0" marL="0" rtl="0" algn="l">
              <a:spcBef>
                <a:spcPts val="1600"/>
              </a:spcBef>
              <a:spcAft>
                <a:spcPts val="1600"/>
              </a:spcAft>
              <a:buNone/>
            </a:pPr>
            <a:r>
              <a:t/>
            </a:r>
            <a:endParaRPr/>
          </a:p>
        </p:txBody>
      </p:sp>
      <p:sp>
        <p:nvSpPr>
          <p:cNvPr id="164" name="Google Shape;164;p17"/>
          <p:cNvSpPr txBox="1"/>
          <p:nvPr/>
        </p:nvSpPr>
        <p:spPr>
          <a:xfrm>
            <a:off x="3214300" y="2699838"/>
            <a:ext cx="21648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17"/>
          <p:cNvSpPr txBox="1"/>
          <p:nvPr/>
        </p:nvSpPr>
        <p:spPr>
          <a:xfrm>
            <a:off x="665600" y="4059500"/>
            <a:ext cx="2653800" cy="4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U</a:t>
            </a:r>
            <a:r>
              <a:rPr lang="en" sz="1300">
                <a:solidFill>
                  <a:schemeClr val="lt1"/>
                </a:solidFill>
                <a:latin typeface="Lato"/>
                <a:ea typeface="Lato"/>
                <a:cs typeface="Lato"/>
                <a:sym typeface="Lato"/>
              </a:rPr>
              <a:t>nderstand Customer’s Profiles</a:t>
            </a:r>
            <a:endParaRPr>
              <a:latin typeface="Lato"/>
              <a:ea typeface="Lato"/>
              <a:cs typeface="Lato"/>
              <a:sym typeface="Lato"/>
            </a:endParaRPr>
          </a:p>
        </p:txBody>
      </p:sp>
      <p:sp>
        <p:nvSpPr>
          <p:cNvPr id="166" name="Google Shape;166;p17"/>
          <p:cNvSpPr txBox="1"/>
          <p:nvPr/>
        </p:nvSpPr>
        <p:spPr>
          <a:xfrm>
            <a:off x="4397875" y="2057663"/>
            <a:ext cx="2840700" cy="4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Accommodate</a:t>
            </a:r>
            <a:r>
              <a:rPr lang="en" sz="1300">
                <a:solidFill>
                  <a:schemeClr val="lt1"/>
                </a:solidFill>
                <a:latin typeface="Lato"/>
                <a:ea typeface="Lato"/>
                <a:cs typeface="Lato"/>
                <a:sym typeface="Lato"/>
              </a:rPr>
              <a:t> strategy adjustments</a:t>
            </a:r>
            <a:endParaRPr>
              <a:latin typeface="Lato"/>
              <a:ea typeface="Lato"/>
              <a:cs typeface="Lato"/>
              <a:sym typeface="Lato"/>
            </a:endParaRPr>
          </a:p>
        </p:txBody>
      </p:sp>
      <p:sp>
        <p:nvSpPr>
          <p:cNvPr id="167" name="Google Shape;167;p17"/>
          <p:cNvSpPr txBox="1"/>
          <p:nvPr/>
        </p:nvSpPr>
        <p:spPr>
          <a:xfrm>
            <a:off x="1796025" y="3340625"/>
            <a:ext cx="3070200" cy="3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Analyze outcomes, Perform predictions</a:t>
            </a:r>
            <a:endParaRPr>
              <a:latin typeface="Lato"/>
              <a:ea typeface="Lato"/>
              <a:cs typeface="Lato"/>
              <a:sym typeface="Lato"/>
            </a:endParaRPr>
          </a:p>
        </p:txBody>
      </p:sp>
      <p:sp>
        <p:nvSpPr>
          <p:cNvPr id="168" name="Google Shape;168;p17"/>
          <p:cNvSpPr/>
          <p:nvPr/>
        </p:nvSpPr>
        <p:spPr>
          <a:xfrm>
            <a:off x="2969800" y="2645450"/>
            <a:ext cx="2653800" cy="4803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lt1"/>
                </a:solidFill>
                <a:latin typeface="Lato"/>
                <a:ea typeface="Lato"/>
                <a:cs typeface="Lato"/>
                <a:sym typeface="Lato"/>
              </a:rPr>
              <a:t>Make Recommendations</a:t>
            </a:r>
            <a:endParaRPr/>
          </a:p>
        </p:txBody>
      </p:sp>
      <p:sp>
        <p:nvSpPr>
          <p:cNvPr id="169" name="Google Shape;169;p17"/>
          <p:cNvSpPr/>
          <p:nvPr/>
        </p:nvSpPr>
        <p:spPr>
          <a:xfrm rot="-7586548">
            <a:off x="6494655" y="2978165"/>
            <a:ext cx="538875" cy="1962172"/>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19200" y="52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Entity Relationship Diagram</a:t>
            </a:r>
            <a:endParaRPr b="1" sz="2800"/>
          </a:p>
        </p:txBody>
      </p:sp>
      <p:pic>
        <p:nvPicPr>
          <p:cNvPr id="175" name="Google Shape;175;p18"/>
          <p:cNvPicPr preferRelativeResize="0"/>
          <p:nvPr/>
        </p:nvPicPr>
        <p:blipFill>
          <a:blip r:embed="rId3">
            <a:alphaModFix/>
          </a:blip>
          <a:stretch>
            <a:fillRect/>
          </a:stretch>
        </p:blipFill>
        <p:spPr>
          <a:xfrm>
            <a:off x="1219200" y="733000"/>
            <a:ext cx="7186973" cy="42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9105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Normalized Relational Schema</a:t>
            </a:r>
            <a:endParaRPr/>
          </a:p>
        </p:txBody>
      </p:sp>
      <p:sp>
        <p:nvSpPr>
          <p:cNvPr id="181" name="Google Shape;18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19"/>
          <p:cNvPicPr preferRelativeResize="0"/>
          <p:nvPr/>
        </p:nvPicPr>
        <p:blipFill>
          <a:blip r:embed="rId3">
            <a:alphaModFix/>
          </a:blip>
          <a:stretch>
            <a:fillRect/>
          </a:stretch>
        </p:blipFill>
        <p:spPr>
          <a:xfrm>
            <a:off x="1034050" y="637475"/>
            <a:ext cx="7801574" cy="441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327850" y="439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Core Question</a:t>
            </a:r>
            <a:endParaRPr b="1" sz="2800"/>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How does supply chain management affect sales and production? </a:t>
            </a:r>
            <a:endParaRPr sz="1500"/>
          </a:p>
          <a:p>
            <a:pPr indent="0" lvl="0" marL="457200" rtl="0" algn="l">
              <a:lnSpc>
                <a:spcPct val="150000"/>
              </a:lnSpc>
              <a:spcBef>
                <a:spcPts val="0"/>
              </a:spcBef>
              <a:spcAft>
                <a:spcPts val="0"/>
              </a:spcAft>
              <a:buNone/>
            </a:pPr>
            <a:r>
              <a:t/>
            </a:r>
            <a:endParaRPr sz="1500"/>
          </a:p>
          <a:p>
            <a:pPr indent="-323850" lvl="0" marL="457200" rtl="0" algn="l">
              <a:lnSpc>
                <a:spcPct val="150000"/>
              </a:lnSpc>
              <a:spcBef>
                <a:spcPts val="0"/>
              </a:spcBef>
              <a:spcAft>
                <a:spcPts val="0"/>
              </a:spcAft>
              <a:buSzPts val="1500"/>
              <a:buChar char="➢"/>
            </a:pPr>
            <a:r>
              <a:rPr lang="en" sz="1500"/>
              <a:t>What are the recommended changes that can be made in supply chain management to obtain positive increase in sales/ profit?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21"/>
          <p:cNvGraphicFramePr/>
          <p:nvPr/>
        </p:nvGraphicFramePr>
        <p:xfrm>
          <a:off x="1097400" y="1360750"/>
          <a:ext cx="3000000" cy="3000000"/>
        </p:xfrm>
        <a:graphic>
          <a:graphicData uri="http://schemas.openxmlformats.org/drawingml/2006/table">
            <a:tbl>
              <a:tblPr>
                <a:noFill/>
                <a:tableStyleId>{4BD8EFA6-E25E-4DE8-99FE-386DD6907339}</a:tableStyleId>
              </a:tblPr>
              <a:tblGrid>
                <a:gridCol w="3035350"/>
                <a:gridCol w="4203650"/>
              </a:tblGrid>
              <a:tr h="757650">
                <a:tc>
                  <a:txBody>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Which is the least bought product and product category across different regions among store types?</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300">
                          <a:solidFill>
                            <a:schemeClr val="lt1"/>
                          </a:solidFill>
                          <a:latin typeface="Lato"/>
                          <a:ea typeface="Lato"/>
                          <a:cs typeface="Lato"/>
                          <a:sym typeface="Lato"/>
                        </a:rPr>
                        <a:t>The company could eliminate manufacturing and supply  of such products region wise  reducing manufacturing costs </a:t>
                      </a:r>
                      <a:endParaRPr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09350">
                <a:tc>
                  <a:txBody>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List the product and product types with respect to demand, gender across regions and seasons.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300">
                          <a:solidFill>
                            <a:schemeClr val="lt1"/>
                          </a:solidFill>
                          <a:latin typeface="Lato"/>
                          <a:ea typeface="Lato"/>
                          <a:cs typeface="Lato"/>
                          <a:sym typeface="Lato"/>
                        </a:rPr>
                        <a:t>Enables clients to understand the demand of the products they produce along with the preference of their customers in varied conditions.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800">
                <a:tc>
                  <a:txBody>
                    <a:bodyPr/>
                    <a:lstStyle/>
                    <a:p>
                      <a:pPr indent="0" lvl="0" marL="0" rtl="0" algn="just">
                        <a:lnSpc>
                          <a:spcPct val="115000"/>
                        </a:lnSpc>
                        <a:spcBef>
                          <a:spcPts val="0"/>
                        </a:spcBef>
                        <a:spcAft>
                          <a:spcPts val="0"/>
                        </a:spcAft>
                        <a:buNone/>
                      </a:pPr>
                      <a:r>
                        <a:rPr b="1" lang="en" sz="1300">
                          <a:solidFill>
                            <a:schemeClr val="lt1"/>
                          </a:solidFill>
                          <a:latin typeface="Lato"/>
                          <a:ea typeface="Lato"/>
                          <a:cs typeface="Lato"/>
                          <a:sym typeface="Lato"/>
                        </a:rPr>
                        <a:t>Which is the most happening product among product types and brands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300">
                          <a:solidFill>
                            <a:schemeClr val="lt1"/>
                          </a:solidFill>
                          <a:latin typeface="Lato"/>
                          <a:ea typeface="Lato"/>
                          <a:cs typeface="Lato"/>
                          <a:sym typeface="Lato"/>
                        </a:rPr>
                        <a:t>It is important to understand the current and future trend in the market and change our strategies in production; thereby  knowing where we stand amongst the competitors. We can use the data available with our subscription stores for aggregation on weekly sales in comparison with brand and product categories.</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4" name="Google Shape;194;p21"/>
          <p:cNvSpPr txBox="1"/>
          <p:nvPr>
            <p:ph type="title"/>
          </p:nvPr>
        </p:nvSpPr>
        <p:spPr>
          <a:xfrm>
            <a:off x="1097400" y="361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Relevant Questions </a:t>
            </a:r>
            <a:endParaRPr b="1" sz="2800"/>
          </a:p>
        </p:txBody>
      </p:sp>
      <p:graphicFrame>
        <p:nvGraphicFramePr>
          <p:cNvPr id="195" name="Google Shape;195;p21"/>
          <p:cNvGraphicFramePr/>
          <p:nvPr/>
        </p:nvGraphicFramePr>
        <p:xfrm>
          <a:off x="1097400" y="861900"/>
          <a:ext cx="3000000" cy="3000000"/>
        </p:xfrm>
        <a:graphic>
          <a:graphicData uri="http://schemas.openxmlformats.org/drawingml/2006/table">
            <a:tbl>
              <a:tblPr>
                <a:noFill/>
                <a:tableStyleId>{4BD8EFA6-E25E-4DE8-99FE-386DD6907339}</a:tableStyleId>
              </a:tblPr>
              <a:tblGrid>
                <a:gridCol w="3035350"/>
                <a:gridCol w="4203650"/>
              </a:tblGrid>
              <a:tr h="350775">
                <a:tc>
                  <a:txBody>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Question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Business value: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