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2" r:id="rId4"/>
  </p:sldMasterIdLst>
  <p:notesMasterIdLst>
    <p:notesMasterId r:id="rId25"/>
  </p:notesMasterIdLst>
  <p:sldIdLst>
    <p:sldId id="259" r:id="rId5"/>
    <p:sldId id="271" r:id="rId6"/>
    <p:sldId id="273" r:id="rId7"/>
    <p:sldId id="260" r:id="rId8"/>
    <p:sldId id="276" r:id="rId9"/>
    <p:sldId id="261" r:id="rId10"/>
    <p:sldId id="263" r:id="rId11"/>
    <p:sldId id="264" r:id="rId12"/>
    <p:sldId id="281" r:id="rId13"/>
    <p:sldId id="265" r:id="rId14"/>
    <p:sldId id="266" r:id="rId15"/>
    <p:sldId id="282" r:id="rId16"/>
    <p:sldId id="272" r:id="rId17"/>
    <p:sldId id="279" r:id="rId18"/>
    <p:sldId id="280" r:id="rId19"/>
    <p:sldId id="278" r:id="rId20"/>
    <p:sldId id="262" r:id="rId21"/>
    <p:sldId id="277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8E66DD-51B1-4BF7-9539-DEA51BFAEFD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5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9DE4-AD7B-432F-9E35-775F5F8CC6A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9E6D-812C-4C70-BB51-98F32992DB43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87DF-640A-4181-8B82-4913718EF244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E3E1-3173-4AB6-90EF-CE84B9FBD77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BAEE-D0AF-4323-A024-1416F995B38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FE7-E1FA-4CA7-8A5A-F9AB210CE63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1E3FCC-785C-4EC4-B782-9133218B75D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chmarkdotnet.org/articles/overvi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ak/Faker.js/" TargetMode="External"/><Relationship Id="rId2" Type="http://schemas.openxmlformats.org/officeDocument/2006/relationships/hyperlink" Target="https://github.com/bchavez/Bog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design-guidelines/choosing-between-class-and-struct" TargetMode="External"/><Relationship Id="rId2" Type="http://schemas.openxmlformats.org/officeDocument/2006/relationships/hyperlink" Target="https://adamsitnik.com/Value-Types-vs-Reference-Typ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205" y="1974672"/>
            <a:ext cx="7531340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Performance Optimization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Gislen Software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Is Clean code actually slower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001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Is LINQ actually slower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6800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When to use Value Task instead of Task and save precious memory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993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Span&lt;T&gt;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/>
                </a:solidFill>
              </a:rPr>
              <a:t>System.Memory</a:t>
            </a:r>
            <a:r>
              <a:rPr lang="en-US" sz="2800" dirty="0">
                <a:solidFill>
                  <a:schemeClr val="tx1"/>
                </a:solidFill>
              </a:rPr>
              <a:t> package built into .</a:t>
            </a:r>
            <a:r>
              <a:rPr lang="en-US" sz="2800" dirty="0" err="1">
                <a:solidFill>
                  <a:schemeClr val="tx1"/>
                </a:solidFill>
              </a:rPr>
              <a:t>NetCore</a:t>
            </a:r>
            <a:r>
              <a:rPr lang="en-US" sz="2800" dirty="0">
                <a:solidFill>
                  <a:schemeClr val="tx1"/>
                </a:solidFill>
              </a:rPr>
              <a:t> 2.1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Read/write ‘view’ over a contiguous region of memory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Heap (managed objects) – Arrays, Strings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Stack (via </a:t>
            </a:r>
            <a:r>
              <a:rPr lang="en-US" sz="2800" dirty="0" err="1">
                <a:solidFill>
                  <a:schemeClr val="tx1"/>
                </a:solidFill>
              </a:rPr>
              <a:t>stackalloc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Native / unmanaged</a:t>
            </a:r>
          </a:p>
          <a:p>
            <a:pPr marL="548640" lvl="2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index / iterate to modify the memory within the span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Almost no overhead</a:t>
            </a:r>
          </a:p>
        </p:txBody>
      </p:sp>
    </p:spTree>
    <p:extLst>
      <p:ext uri="{BB962C8B-B14F-4D97-AF65-F5344CB8AC3E}">
        <p14:creationId xmlns:p14="http://schemas.microsoft.com/office/powerpoint/2010/main" val="38199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4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Span&lt;T&gt;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17DDB-4453-47CF-AFB8-AEC6CE05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233997"/>
            <a:ext cx="11839575" cy="47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4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Working with strings</a:t>
            </a:r>
            <a:endParaRPr lang="en-IN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43425-3274-44E5-B7C1-BE331D87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470827"/>
            <a:ext cx="10877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ArrayPool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Pool of array for re-use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Found in </a:t>
            </a:r>
            <a:r>
              <a:rPr lang="en-US" sz="2400" dirty="0" err="1">
                <a:solidFill>
                  <a:schemeClr val="tx1"/>
                </a:solidFill>
              </a:rPr>
              <a:t>System.Buffers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ArrayPool</a:t>
            </a:r>
            <a:r>
              <a:rPr lang="en-US" sz="2400" dirty="0">
                <a:solidFill>
                  <a:schemeClr val="tx1"/>
                </a:solidFill>
              </a:rPr>
              <a:t>&lt;T&gt;.</a:t>
            </a:r>
            <a:r>
              <a:rPr lang="en-US" sz="2400" dirty="0" err="1">
                <a:solidFill>
                  <a:schemeClr val="tx1"/>
                </a:solidFill>
              </a:rPr>
              <a:t>Shared.Rent</a:t>
            </a:r>
            <a:r>
              <a:rPr lang="en-US" sz="2400" dirty="0">
                <a:solidFill>
                  <a:schemeClr val="tx1"/>
                </a:solidFill>
              </a:rPr>
              <a:t>(int length)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You are likely to get an array larger than your minimum size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ArrayPool</a:t>
            </a:r>
            <a:r>
              <a:rPr lang="en-US" sz="2400" dirty="0">
                <a:solidFill>
                  <a:schemeClr val="tx1"/>
                </a:solidFill>
              </a:rPr>
              <a:t>&lt;T&gt;.</a:t>
            </a:r>
            <a:r>
              <a:rPr lang="en-US" sz="2400" dirty="0" err="1">
                <a:solidFill>
                  <a:schemeClr val="tx1"/>
                </a:solidFill>
              </a:rPr>
              <a:t>Shared.Return</a:t>
            </a:r>
            <a:r>
              <a:rPr lang="en-US" sz="2400" dirty="0">
                <a:solidFill>
                  <a:schemeClr val="tx1"/>
                </a:solidFill>
              </a:rPr>
              <a:t>(T[] array, bool </a:t>
            </a:r>
            <a:r>
              <a:rPr lang="en-US" sz="2400" dirty="0" err="1">
                <a:solidFill>
                  <a:schemeClr val="tx1"/>
                </a:solidFill>
              </a:rPr>
              <a:t>ClearArray</a:t>
            </a:r>
            <a:r>
              <a:rPr lang="en-US" sz="2400" dirty="0">
                <a:solidFill>
                  <a:schemeClr val="tx1"/>
                </a:solidFill>
              </a:rPr>
              <a:t> = false)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60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Lowering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Loops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Switch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Record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Var keyword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Using Keyword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Async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77B3-F903-4F6A-9657-D4CFB464BEBC}"/>
              </a:ext>
            </a:extLst>
          </p:cNvPr>
          <p:cNvSpPr txBox="1"/>
          <p:nvPr/>
        </p:nvSpPr>
        <p:spPr>
          <a:xfrm>
            <a:off x="5273336" y="19659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https://sharplab.io/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State Machine</a:t>
            </a:r>
            <a:endParaRPr lang="en-IN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77B3-F903-4F6A-9657-D4CFB464BEBC}"/>
              </a:ext>
            </a:extLst>
          </p:cNvPr>
          <p:cNvSpPr txBox="1"/>
          <p:nvPr/>
        </p:nvSpPr>
        <p:spPr>
          <a:xfrm>
            <a:off x="5273336" y="19659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https://sharplab.io/</a:t>
            </a:r>
            <a:endParaRPr lang="en-IN" dirty="0"/>
          </a:p>
          <a:p>
            <a:endParaRPr lang="en-US" dirty="0"/>
          </a:p>
        </p:txBody>
      </p:sp>
      <p:pic>
        <p:nvPicPr>
          <p:cNvPr id="4098" name="Picture 2" descr="Light switch example as a Moore machine, modeled with YAKINDU Statechart Tools">
            <a:extLst>
              <a:ext uri="{FF2B5EF4-FFF2-40B4-BE49-F238E27FC236}">
                <a16:creationId xmlns:a16="http://schemas.microsoft.com/office/drawing/2014/main" id="{2751B968-3575-4FB3-973D-087C752B4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1" y="1634373"/>
            <a:ext cx="6153185" cy="44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Summary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130040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Measure, don’t assume.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Be scientific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Make small changes each time and measure again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Performance is contextual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Performance should be part of every story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Focus on hot paths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StringBuilder for heavy string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dirty="0" err="1">
                <a:solidFill>
                  <a:schemeClr val="tx1"/>
                </a:solidFill>
              </a:rPr>
              <a:t>ValueTask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Understand the Pre-compiling phase (lowering)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Avoid LINQ in hot paths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Clean code is always good.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Don’t copy memory, slice it. Span&lt;T&gt; is less complex than it may first seem.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dirty="0" err="1">
                <a:solidFill>
                  <a:schemeClr val="tx1"/>
                </a:solidFill>
              </a:rPr>
              <a:t>ArrayPools</a:t>
            </a:r>
            <a:r>
              <a:rPr lang="en-US" sz="2400" dirty="0">
                <a:solidFill>
                  <a:schemeClr val="tx1"/>
                </a:solidFill>
              </a:rPr>
              <a:t> where appropriate to reduce array allocations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2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833-6FED-4EFE-B802-9AF88A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600" dirty="0"/>
              <a:t>What we will cover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7457-B64E-4C2B-B55F-EA99E613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8540"/>
            <a:ext cx="9872871" cy="482649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Measuring Application and code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Little bit about Benchmark.NET</a:t>
            </a:r>
          </a:p>
          <a:p>
            <a:r>
              <a:rPr lang="en-US" dirty="0">
                <a:solidFill>
                  <a:schemeClr val="tx1"/>
                </a:solidFill>
              </a:rPr>
              <a:t>Little bit about Bogus</a:t>
            </a:r>
          </a:p>
          <a:p>
            <a:r>
              <a:rPr lang="en-US" dirty="0">
                <a:solidFill>
                  <a:schemeClr val="tx1"/>
                </a:solidFill>
              </a:rPr>
              <a:t>StringBuilder vs String</a:t>
            </a:r>
          </a:p>
          <a:p>
            <a:r>
              <a:rPr lang="en-US" dirty="0">
                <a:solidFill>
                  <a:schemeClr val="tx1"/>
                </a:solidFill>
              </a:rPr>
              <a:t>Date Time Parsing</a:t>
            </a:r>
          </a:p>
          <a:p>
            <a:r>
              <a:rPr lang="en-US" dirty="0">
                <a:solidFill>
                  <a:schemeClr val="tx1"/>
                </a:solidFill>
              </a:rPr>
              <a:t>Struct vs Class</a:t>
            </a:r>
          </a:p>
          <a:p>
            <a:r>
              <a:rPr lang="en-US" dirty="0">
                <a:solidFill>
                  <a:schemeClr val="tx1"/>
                </a:solidFill>
              </a:rPr>
              <a:t>Is Clean code actually slower ?</a:t>
            </a:r>
          </a:p>
          <a:p>
            <a:r>
              <a:rPr lang="en-US" dirty="0">
                <a:solidFill>
                  <a:schemeClr val="tx1"/>
                </a:solidFill>
              </a:rPr>
              <a:t>Is LINQ actually slower ?</a:t>
            </a:r>
          </a:p>
          <a:p>
            <a:r>
              <a:rPr lang="en-US" dirty="0">
                <a:solidFill>
                  <a:schemeClr val="tx1"/>
                </a:solidFill>
              </a:rPr>
              <a:t>When to use </a:t>
            </a:r>
            <a:r>
              <a:rPr lang="en-US" dirty="0" err="1">
                <a:solidFill>
                  <a:schemeClr val="tx1"/>
                </a:solidFill>
              </a:rPr>
              <a:t>ValueTask</a:t>
            </a:r>
            <a:r>
              <a:rPr lang="en-US" dirty="0">
                <a:solidFill>
                  <a:schemeClr val="tx1"/>
                </a:solidFill>
              </a:rPr>
              <a:t> instead of Task and save precious memory ?</a:t>
            </a:r>
          </a:p>
          <a:p>
            <a:r>
              <a:rPr lang="en-US" dirty="0">
                <a:solidFill>
                  <a:schemeClr val="tx1"/>
                </a:solidFill>
              </a:rPr>
              <a:t>Span&lt;T&gt;, Read Only Span&lt;T&gt;</a:t>
            </a:r>
          </a:p>
          <a:p>
            <a:r>
              <a:rPr lang="en-US" dirty="0">
                <a:solidFill>
                  <a:schemeClr val="tx1"/>
                </a:solidFill>
              </a:rPr>
              <a:t>Array Pool</a:t>
            </a:r>
          </a:p>
          <a:p>
            <a:r>
              <a:rPr lang="en-US" dirty="0">
                <a:solidFill>
                  <a:schemeClr val="tx1"/>
                </a:solidFill>
              </a:rPr>
              <a:t>Concept of Lowering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6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Thanks for listening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74232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833-6FED-4EFE-B802-9AF88A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468" y="1926454"/>
            <a:ext cx="9875520" cy="24147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Aspects of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benchmarkdotnet.org/logo/logo-wide.png">
            <a:extLst>
              <a:ext uri="{FF2B5EF4-FFF2-40B4-BE49-F238E27FC236}">
                <a16:creationId xmlns:a16="http://schemas.microsoft.com/office/drawing/2014/main" id="{4D3264AE-C939-4BE2-9358-9D44C026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5" y="420897"/>
            <a:ext cx="8588322" cy="19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22543-0EE5-4495-9986-DD8067334DD5}"/>
              </a:ext>
            </a:extLst>
          </p:cNvPr>
          <p:cNvSpPr txBox="1"/>
          <p:nvPr/>
        </p:nvSpPr>
        <p:spPr>
          <a:xfrm>
            <a:off x="1464816" y="3062796"/>
            <a:ext cx="9747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Benchmark is a test that you run to measure how fast your code is..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A11C-E1F4-4CCE-BD44-7A832FA5F1C5}"/>
              </a:ext>
            </a:extLst>
          </p:cNvPr>
          <p:cNvSpPr txBox="1"/>
          <p:nvPr/>
        </p:nvSpPr>
        <p:spPr>
          <a:xfrm>
            <a:off x="1589103" y="4128117"/>
            <a:ext cx="9401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hlinkClick r:id="rId3"/>
              </a:rPr>
              <a:t>https://github.com/dotnet/BenchmarkDotNet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https://benchmarkdotnet.org/articles/overview.html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Install-Package </a:t>
            </a:r>
            <a:r>
              <a:rPr lang="en-US" sz="2400" dirty="0" err="1"/>
              <a:t>BenchmarkDotNet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8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F22543-0EE5-4495-9986-DD8067334DD5}"/>
              </a:ext>
            </a:extLst>
          </p:cNvPr>
          <p:cNvSpPr txBox="1"/>
          <p:nvPr/>
        </p:nvSpPr>
        <p:spPr>
          <a:xfrm>
            <a:off x="1464816" y="3062796"/>
            <a:ext cx="9747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Bogus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 will help you load databases, UI and apps with fake data for your testing needs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A11C-E1F4-4CCE-BD44-7A832FA5F1C5}"/>
              </a:ext>
            </a:extLst>
          </p:cNvPr>
          <p:cNvSpPr txBox="1"/>
          <p:nvPr/>
        </p:nvSpPr>
        <p:spPr>
          <a:xfrm>
            <a:off x="1553593" y="4279037"/>
            <a:ext cx="940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hlinkClick r:id="rId2"/>
              </a:rPr>
              <a:t>https://github.com/bchavez/Bogus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Install-Package Bogus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For NodeJS people! </a:t>
            </a:r>
            <a:r>
              <a:rPr lang="en-IN" sz="2400" dirty="0">
                <a:hlinkClick r:id="rId3"/>
              </a:rPr>
              <a:t>https://github.com/marak/Faker.js/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  <p:pic>
        <p:nvPicPr>
          <p:cNvPr id="2052" name="Picture 4" descr="https://api.nuget.org/v3-flatcontainer/bogus/33.0.2/icon">
            <a:extLst>
              <a:ext uri="{FF2B5EF4-FFF2-40B4-BE49-F238E27FC236}">
                <a16:creationId xmlns:a16="http://schemas.microsoft.com/office/drawing/2014/main" id="{4C77BD5D-3D47-4C99-B9C0-FEB77E38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56" y="9475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C4918-743C-48CB-89C1-01F8C9E25C46}"/>
              </a:ext>
            </a:extLst>
          </p:cNvPr>
          <p:cNvSpPr txBox="1"/>
          <p:nvPr/>
        </p:nvSpPr>
        <p:spPr>
          <a:xfrm>
            <a:off x="3613212" y="1188028"/>
            <a:ext cx="647182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Bogus for .NET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913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StringBuilder vs String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1274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Date Time Parser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925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68062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Struct Vs Class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0CBA5-0F28-4315-87E8-1F68366543FD}"/>
              </a:ext>
            </a:extLst>
          </p:cNvPr>
          <p:cNvSpPr txBox="1"/>
          <p:nvPr/>
        </p:nvSpPr>
        <p:spPr>
          <a:xfrm>
            <a:off x="1109709" y="2814221"/>
            <a:ext cx="9818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structs</a:t>
            </a:r>
            <a:r>
              <a:rPr lang="en-US" dirty="0"/>
              <a:t> have several benefits when it comes to deallocation: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When structs are not part of a class, they are allocated on the </a:t>
            </a:r>
            <a:r>
              <a:rPr lang="en-US" b="1" dirty="0"/>
              <a:t>Stack</a:t>
            </a:r>
            <a:r>
              <a:rPr lang="en-US" dirty="0"/>
              <a:t> and don’t require garbage collection at all (stack unwinding).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Structs </a:t>
            </a:r>
            <a:r>
              <a:rPr lang="en-US" dirty="0">
                <a:hlinkClick r:id="rId2"/>
              </a:rPr>
              <a:t>take less memory</a:t>
            </a:r>
            <a:r>
              <a:rPr lang="en-US" dirty="0"/>
              <a:t> than a reference type because they don’t have an </a:t>
            </a:r>
            <a:r>
              <a:rPr lang="en-US" b="1" dirty="0" err="1"/>
              <a:t>ObjectHeader</a:t>
            </a:r>
            <a:r>
              <a:rPr lang="en-US" dirty="0"/>
              <a:t> and a </a:t>
            </a:r>
            <a:r>
              <a:rPr lang="en-US" b="1" dirty="0" err="1"/>
              <a:t>MethodTable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Full guidelines from Microsoft </a:t>
            </a:r>
            <a:r>
              <a:rPr lang="en-US" b="1" dirty="0">
                <a:hlinkClick r:id="rId3"/>
              </a:rPr>
              <a:t>https://docs.microsoft.com/en-us/dotnet/standard/design-guidelines/choosing-between-class-and-struct</a:t>
            </a:r>
            <a:endParaRPr lang="en-US" b="1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825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510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Calibri</vt:lpstr>
      <vt:lpstr>Corbel</vt:lpstr>
      <vt:lpstr>Wingdings</vt:lpstr>
      <vt:lpstr>Basis</vt:lpstr>
      <vt:lpstr>Performance Optimization 101</vt:lpstr>
      <vt:lpstr>What we will cover</vt:lpstr>
      <vt:lpstr>Aspects of Performance</vt:lpstr>
      <vt:lpstr>PowerPoint Presentation</vt:lpstr>
      <vt:lpstr>PowerPoint Presentation</vt:lpstr>
      <vt:lpstr>Demo</vt:lpstr>
      <vt:lpstr>StringBuilder vs String</vt:lpstr>
      <vt:lpstr>Date Time Parser</vt:lpstr>
      <vt:lpstr>Struct Vs Class</vt:lpstr>
      <vt:lpstr>Is Clean code actually slower ?</vt:lpstr>
      <vt:lpstr>Is LINQ actually slower ?</vt:lpstr>
      <vt:lpstr>When to use Value Task instead of Task and save precious memory ?</vt:lpstr>
      <vt:lpstr>Span&lt;T&gt;</vt:lpstr>
      <vt:lpstr>Span&lt;T&gt;</vt:lpstr>
      <vt:lpstr>Working with strings</vt:lpstr>
      <vt:lpstr>ArrayPool</vt:lpstr>
      <vt:lpstr>Lowering</vt:lpstr>
      <vt:lpstr>State Machine</vt:lpstr>
      <vt:lpstr>Summary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2021-04-28T05:35:29Z</dcterms:created>
  <dcterms:modified xsi:type="dcterms:W3CDTF">2021-04-30T09:04:33Z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