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1" r:id="rId21"/>
    <p:sldId id="287" r:id="rId22"/>
    <p:sldId id="283" r:id="rId23"/>
    <p:sldId id="284" r:id="rId24"/>
    <p:sldId id="285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9" r:id="rId37"/>
    <p:sldId id="301" r:id="rId38"/>
    <p:sldId id="302" r:id="rId39"/>
    <p:sldId id="300" r:id="rId40"/>
    <p:sldId id="303" r:id="rId41"/>
    <p:sldId id="304" r:id="rId42"/>
    <p:sldId id="326" r:id="rId43"/>
    <p:sldId id="305" r:id="rId44"/>
    <p:sldId id="306" r:id="rId45"/>
    <p:sldId id="307" r:id="rId46"/>
    <p:sldId id="308" r:id="rId47"/>
    <p:sldId id="309" r:id="rId48"/>
    <p:sldId id="310" r:id="rId49"/>
    <p:sldId id="312" r:id="rId50"/>
    <p:sldId id="313" r:id="rId51"/>
    <p:sldId id="311" r:id="rId52"/>
    <p:sldId id="314" r:id="rId53"/>
    <p:sldId id="315" r:id="rId54"/>
    <p:sldId id="316" r:id="rId55"/>
    <p:sldId id="317" r:id="rId56"/>
    <p:sldId id="318" r:id="rId57"/>
    <p:sldId id="319" r:id="rId58"/>
    <p:sldId id="321" r:id="rId59"/>
    <p:sldId id="322" r:id="rId60"/>
    <p:sldId id="323" r:id="rId61"/>
    <p:sldId id="324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C7DEC-36C5-4D1B-A8B2-9071065D30B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9E4ED-5C63-4E94-9EAF-278FDF7D6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1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FD184C-3F05-4226-B9F4-5D08C9AAD342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2625"/>
            <a:ext cx="4549775" cy="3413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992" y="4324048"/>
            <a:ext cx="5048250" cy="41713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69" tIns="45084" rIns="90169" bIns="45084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3FFF14-E2BD-40BD-BA40-72FBD038C3A7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2625"/>
            <a:ext cx="4549775" cy="3413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992" y="4324048"/>
            <a:ext cx="5048250" cy="41713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69" tIns="45084" rIns="90169" bIns="45084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EA5F21-2475-42E7-AE5F-243427C9DDCB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2625"/>
            <a:ext cx="4549775" cy="3413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992" y="4324048"/>
            <a:ext cx="5048250" cy="41713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69" tIns="45084" rIns="90169" bIns="45084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0C04D-C49A-4143-9DBE-C5B3F3FE4854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2625"/>
            <a:ext cx="4549775" cy="3413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992" y="4324048"/>
            <a:ext cx="5048250" cy="41713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69" tIns="45084" rIns="90169" bIns="45084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C97B-6D18-4C7F-91E2-EB939A95B77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8B6-A01C-4F52-8EFC-8FB3A828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1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C97B-6D18-4C7F-91E2-EB939A95B77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8B6-A01C-4F52-8EFC-8FB3A828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6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C97B-6D18-4C7F-91E2-EB939A95B77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8B6-A01C-4F52-8EFC-8FB3A828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4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C97B-6D18-4C7F-91E2-EB939A95B77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8B6-A01C-4F52-8EFC-8FB3A828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4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C97B-6D18-4C7F-91E2-EB939A95B77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8B6-A01C-4F52-8EFC-8FB3A828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C97B-6D18-4C7F-91E2-EB939A95B77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8B6-A01C-4F52-8EFC-8FB3A828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7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C97B-6D18-4C7F-91E2-EB939A95B77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8B6-A01C-4F52-8EFC-8FB3A828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C97B-6D18-4C7F-91E2-EB939A95B77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8B6-A01C-4F52-8EFC-8FB3A828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C97B-6D18-4C7F-91E2-EB939A95B77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8B6-A01C-4F52-8EFC-8FB3A828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7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C97B-6D18-4C7F-91E2-EB939A95B77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8B6-A01C-4F52-8EFC-8FB3A828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2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C97B-6D18-4C7F-91E2-EB939A95B77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8B6-A01C-4F52-8EFC-8FB3A828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5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FC97B-6D18-4C7F-91E2-EB939A95B77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DE8B6-A01C-4F52-8EFC-8FB3A828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5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1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Humans and animals have a number of 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Sight</a:t>
            </a:r>
          </a:p>
          <a:p>
            <a:r>
              <a:rPr lang="en-US" dirty="0" smtClean="0"/>
              <a:t>Hearing</a:t>
            </a:r>
          </a:p>
          <a:p>
            <a:r>
              <a:rPr lang="en-US" dirty="0" smtClean="0"/>
              <a:t>Touch</a:t>
            </a:r>
          </a:p>
          <a:p>
            <a:r>
              <a:rPr lang="en-US" dirty="0" smtClean="0"/>
              <a:t>Smell</a:t>
            </a:r>
          </a:p>
          <a:p>
            <a:r>
              <a:rPr lang="en-US" dirty="0" smtClean="0"/>
              <a:t>Taste</a:t>
            </a:r>
          </a:p>
          <a:p>
            <a:r>
              <a:rPr lang="en-US" dirty="0" smtClean="0"/>
              <a:t>Balance</a:t>
            </a:r>
          </a:p>
          <a:p>
            <a:endParaRPr lang="en-US" dirty="0"/>
          </a:p>
          <a:p>
            <a:r>
              <a:rPr lang="en-US" dirty="0" smtClean="0"/>
              <a:t>Echolocation: bats, electric fields: sharks, compass: birds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plethora of eyes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1595"/>
            <a:ext cx="2524420" cy="18836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84" y="1676400"/>
            <a:ext cx="2346036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26230"/>
            <a:ext cx="2590800" cy="1724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84" y="4126230"/>
            <a:ext cx="2346036" cy="174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8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Eyes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748631"/>
            <a:ext cx="6223000" cy="4229100"/>
          </a:xfrm>
        </p:spPr>
      </p:pic>
    </p:spTree>
    <p:extLst>
      <p:ext uri="{BB962C8B-B14F-4D97-AF65-F5344CB8AC3E}">
        <p14:creationId xmlns:p14="http://schemas.microsoft.com/office/powerpoint/2010/main" val="57417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eyes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1" y="1600616"/>
            <a:ext cx="3239957" cy="21560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17248"/>
            <a:ext cx="3276600" cy="22394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075089"/>
            <a:ext cx="4419600" cy="277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93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Eyes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3926306" cy="2514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295400"/>
            <a:ext cx="2286000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3800"/>
            <a:ext cx="5105400" cy="297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966210"/>
            <a:ext cx="3124200" cy="24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kinds of eyes at the top:</a:t>
            </a:r>
            <a:br>
              <a:rPr lang="en-US" dirty="0" smtClean="0"/>
            </a:br>
            <a:r>
              <a:rPr lang="en-US" dirty="0" smtClean="0"/>
              <a:t>Camera type or planar</a:t>
            </a:r>
            <a:br>
              <a:rPr lang="en-US" dirty="0" smtClean="0"/>
            </a:br>
            <a:r>
              <a:rPr lang="en-US" dirty="0" smtClean="0"/>
              <a:t>Spherical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hangingPunc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0" y="2285999"/>
            <a:ext cx="4376420" cy="3429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9" y="2602230"/>
            <a:ext cx="4305563" cy="219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1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cameras in the market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2903400" cy="30900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73" y="2209800"/>
            <a:ext cx="3169227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074160"/>
            <a:ext cx="2286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93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Catadioptric</a:t>
            </a:r>
            <a:r>
              <a:rPr lang="en-US" dirty="0" smtClean="0"/>
              <a:t> – panoramic 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696244"/>
            <a:ext cx="5238750" cy="4333875"/>
          </a:xfrm>
        </p:spPr>
      </p:pic>
    </p:spTree>
    <p:extLst>
      <p:ext uri="{BB962C8B-B14F-4D97-AF65-F5344CB8AC3E}">
        <p14:creationId xmlns:p14="http://schemas.microsoft.com/office/powerpoint/2010/main" val="2591864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35618"/>
            <a:ext cx="4876800" cy="4855126"/>
          </a:xfrm>
        </p:spPr>
      </p:pic>
    </p:spTree>
    <p:extLst>
      <p:ext uri="{BB962C8B-B14F-4D97-AF65-F5344CB8AC3E}">
        <p14:creationId xmlns:p14="http://schemas.microsoft.com/office/powerpoint/2010/main" val="2911230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Vision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Ancient Greeks: </a:t>
            </a:r>
            <a:r>
              <a:rPr lang="en-US" dirty="0" err="1" smtClean="0"/>
              <a:t>Extramission</a:t>
            </a:r>
            <a:r>
              <a:rPr lang="en-US" dirty="0" smtClean="0"/>
              <a:t> Theory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" y="2590800"/>
            <a:ext cx="4279365" cy="3746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709" y="2743200"/>
            <a:ext cx="462529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73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Descartes got it right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73" y="1600200"/>
            <a:ext cx="4228715" cy="5105400"/>
          </a:xfrm>
        </p:spPr>
      </p:pic>
    </p:spTree>
    <p:extLst>
      <p:ext uri="{BB962C8B-B14F-4D97-AF65-F5344CB8AC3E}">
        <p14:creationId xmlns:p14="http://schemas.microsoft.com/office/powerpoint/2010/main" val="128953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12570"/>
            <a:ext cx="3352800" cy="22230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90" y="3810000"/>
            <a:ext cx="5433060" cy="3343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1219200"/>
            <a:ext cx="390144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5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theories over the centuries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Gestaltists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Von </a:t>
            </a:r>
            <a:r>
              <a:rPr lang="en-US" dirty="0" err="1" smtClean="0"/>
              <a:t>Helmholz</a:t>
            </a:r>
            <a:r>
              <a:rPr lang="en-US" dirty="0" smtClean="0"/>
              <a:t>: Unconscious inference</a:t>
            </a:r>
          </a:p>
          <a:p>
            <a:endParaRPr lang="en-US" dirty="0"/>
          </a:p>
          <a:p>
            <a:r>
              <a:rPr lang="en-US" dirty="0" smtClean="0"/>
              <a:t>David Marr: A reconstruction process that tells us where is what.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Theories influenced by the zeitgeist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61090"/>
            <a:ext cx="4419600" cy="5459108"/>
          </a:xfrm>
        </p:spPr>
      </p:pic>
    </p:spTree>
    <p:extLst>
      <p:ext uri="{BB962C8B-B14F-4D97-AF65-F5344CB8AC3E}">
        <p14:creationId xmlns:p14="http://schemas.microsoft.com/office/powerpoint/2010/main" val="40429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perception is active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82" y="1371600"/>
            <a:ext cx="6196617" cy="5287426"/>
          </a:xfrm>
        </p:spPr>
      </p:pic>
    </p:spTree>
    <p:extLst>
      <p:ext uri="{BB962C8B-B14F-4D97-AF65-F5344CB8AC3E}">
        <p14:creationId xmlns:p14="http://schemas.microsoft.com/office/powerpoint/2010/main" val="11457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eye movements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38300"/>
            <a:ext cx="3276600" cy="3276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15" y="1676400"/>
            <a:ext cx="4964803" cy="3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 with 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2" y="1066800"/>
            <a:ext cx="3763108" cy="50433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5" y="1143000"/>
            <a:ext cx="4535225" cy="50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64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PR2 Humanoid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58" y="1752600"/>
            <a:ext cx="7864928" cy="4404360"/>
          </a:xfrm>
        </p:spPr>
      </p:pic>
    </p:spTree>
    <p:extLst>
      <p:ext uri="{BB962C8B-B14F-4D97-AF65-F5344CB8AC3E}">
        <p14:creationId xmlns:p14="http://schemas.microsoft.com/office/powerpoint/2010/main" val="155939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Perception for Robots</a:t>
            </a:r>
            <a:br>
              <a:rPr lang="en-US" dirty="0" smtClean="0"/>
            </a:br>
            <a:r>
              <a:rPr lang="en-US" dirty="0" smtClean="0"/>
              <a:t>3 major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Reconstruction</a:t>
            </a:r>
          </a:p>
          <a:p>
            <a:endParaRPr lang="en-US" dirty="0"/>
          </a:p>
          <a:p>
            <a:r>
              <a:rPr lang="en-US" dirty="0" smtClean="0"/>
              <a:t>Reorganization</a:t>
            </a:r>
          </a:p>
          <a:p>
            <a:endParaRPr lang="en-US" dirty="0"/>
          </a:p>
          <a:p>
            <a:r>
              <a:rPr lang="en-US" dirty="0" smtClean="0"/>
              <a:t>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6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3788"/>
            <a:ext cx="4503288" cy="26772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232" y="4343400"/>
            <a:ext cx="5458460" cy="23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7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878516"/>
            <a:ext cx="6040047" cy="4369883"/>
          </a:xfrm>
        </p:spPr>
      </p:pic>
    </p:spTree>
    <p:extLst>
      <p:ext uri="{BB962C8B-B14F-4D97-AF65-F5344CB8AC3E}">
        <p14:creationId xmlns:p14="http://schemas.microsoft.com/office/powerpoint/2010/main" val="22159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Reorganization: segmentation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13" y="1752600"/>
            <a:ext cx="7206961" cy="4419600"/>
          </a:xfrm>
        </p:spPr>
      </p:pic>
    </p:spTree>
    <p:extLst>
      <p:ext uri="{BB962C8B-B14F-4D97-AF65-F5344CB8AC3E}">
        <p14:creationId xmlns:p14="http://schemas.microsoft.com/office/powerpoint/2010/main" val="15251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962" y="1371601"/>
            <a:ext cx="4743038" cy="3733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371600"/>
            <a:ext cx="4343400" cy="34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Reorganization: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12605"/>
            <a:ext cx="8229600" cy="2501152"/>
          </a:xfrm>
        </p:spPr>
      </p:pic>
    </p:spTree>
    <p:extLst>
      <p:ext uri="{BB962C8B-B14F-4D97-AF65-F5344CB8AC3E}">
        <p14:creationId xmlns:p14="http://schemas.microsoft.com/office/powerpoint/2010/main" val="358637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85900"/>
            <a:ext cx="3505200" cy="5257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3999"/>
            <a:ext cx="4990072" cy="259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and Videos  </a:t>
            </a:r>
            <a:r>
              <a:rPr lang="en-US" dirty="0"/>
              <a:t>C</a:t>
            </a:r>
            <a:r>
              <a:rPr lang="en-US" dirty="0" smtClean="0"/>
              <a:t>ontain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Lines (contours, edges)</a:t>
            </a:r>
          </a:p>
          <a:p>
            <a:r>
              <a:rPr lang="en-US" dirty="0" smtClean="0"/>
              <a:t>Intensity and Color</a:t>
            </a:r>
          </a:p>
          <a:p>
            <a:r>
              <a:rPr lang="en-US" dirty="0" smtClean="0"/>
              <a:t>Texture</a:t>
            </a:r>
          </a:p>
          <a:p>
            <a:r>
              <a:rPr lang="en-US" dirty="0" smtClean="0"/>
              <a:t>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95475"/>
            <a:ext cx="4625340" cy="28364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044" y="4111481"/>
            <a:ext cx="5772956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Color, Texture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7" y="1447800"/>
            <a:ext cx="6546273" cy="2667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218432"/>
            <a:ext cx="4686300" cy="251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1" y="1981200"/>
            <a:ext cx="7314260" cy="3810000"/>
          </a:xfrm>
        </p:spPr>
      </p:pic>
    </p:spTree>
    <p:extLst>
      <p:ext uri="{BB962C8B-B14F-4D97-AF65-F5344CB8AC3E}">
        <p14:creationId xmlns:p14="http://schemas.microsoft.com/office/powerpoint/2010/main" val="38194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theoretical model of an eye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Pick a point in space and the light rays passing through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48000" y="2133600"/>
            <a:ext cx="167640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33800" y="2209800"/>
            <a:ext cx="16002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67200" y="1981200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133600" y="2209800"/>
            <a:ext cx="31242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09203" y="2863334"/>
            <a:ext cx="26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cut the rays with a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gives an image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733800" y="2209800"/>
            <a:ext cx="16002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67200" y="1981200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09203" y="2863334"/>
            <a:ext cx="26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14600" y="3352800"/>
            <a:ext cx="16002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14800" y="4495800"/>
            <a:ext cx="27432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14600" y="3352800"/>
            <a:ext cx="335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67400" y="3352800"/>
            <a:ext cx="9906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695700" y="1981200"/>
            <a:ext cx="974434" cy="240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971800" y="4724400"/>
            <a:ext cx="5334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505200" y="2209800"/>
            <a:ext cx="15240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981200" y="4191000"/>
            <a:ext cx="11430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67200" y="5410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86400" y="5029200"/>
            <a:ext cx="533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10800" y="502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7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  <a:latin typeface="Arial" charset="0"/>
              </a:rPr>
              <a:t>Pinhole cameras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Arial" charset="0"/>
              </a:rPr>
              <a:t>Abstract camera model - box with a small hole in it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>
                <a:latin typeface="Arial" charset="0"/>
              </a:rPr>
              <a:t>Pinhole cameras work in practice</a:t>
            </a:r>
          </a:p>
        </p:txBody>
      </p:sp>
      <p:pic>
        <p:nvPicPr>
          <p:cNvPr id="7173" name="Picture 5" descr="pinhole.tiff                                                   0001A78FPowerbook HD                   985CFB00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8750300" cy="29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971800" y="64008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dirty="0">
                <a:latin typeface="Arial" charset="0"/>
              </a:rPr>
              <a:t>(Forsyth &amp; Ponce)</a:t>
            </a:r>
          </a:p>
        </p:txBody>
      </p:sp>
    </p:spTree>
    <p:extLst>
      <p:ext uri="{BB962C8B-B14F-4D97-AF65-F5344CB8AC3E}">
        <p14:creationId xmlns:p14="http://schemas.microsoft.com/office/powerpoint/2010/main" val="382114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we change the plane, we get an new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199"/>
            <a:ext cx="4876800" cy="5276345"/>
          </a:xfrm>
        </p:spPr>
      </p:pic>
    </p:spTree>
    <p:extLst>
      <p:ext uri="{BB962C8B-B14F-4D97-AF65-F5344CB8AC3E}">
        <p14:creationId xmlns:p14="http://schemas.microsoft.com/office/powerpoint/2010/main" val="7449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Echolocation of bats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896" y="2133600"/>
            <a:ext cx="6761018" cy="3657600"/>
          </a:xfrm>
        </p:spPr>
      </p:pic>
    </p:spTree>
    <p:extLst>
      <p:ext uri="{BB962C8B-B14F-4D97-AF65-F5344CB8AC3E}">
        <p14:creationId xmlns:p14="http://schemas.microsoft.com/office/powerpoint/2010/main" val="3556159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are these images related?</a:t>
            </a:r>
            <a:br>
              <a:rPr lang="en-US" dirty="0" smtClean="0"/>
            </a:br>
            <a:r>
              <a:rPr lang="en-US" dirty="0" smtClean="0"/>
              <a:t>(what remains invariant?)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4511040" cy="2590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99111"/>
            <a:ext cx="3779520" cy="372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" y="1793922"/>
            <a:ext cx="2720961" cy="293511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057401"/>
            <a:ext cx="5562600" cy="249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1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Projection of circle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1298759"/>
            <a:ext cx="3357562" cy="555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4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Vanishing points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744913"/>
            <a:ext cx="7772400" cy="2427287"/>
          </a:xfrm>
        </p:spPr>
        <p:txBody>
          <a:bodyPr/>
          <a:lstStyle/>
          <a:p>
            <a:r>
              <a:rPr lang="en-US" altLang="en-US"/>
              <a:t>Vanishing point</a:t>
            </a:r>
          </a:p>
          <a:p>
            <a:pPr lvl="1"/>
            <a:r>
              <a:rPr lang="en-US" altLang="en-US"/>
              <a:t>projection of a point at infinity</a:t>
            </a:r>
          </a:p>
        </p:txBody>
      </p:sp>
      <p:sp>
        <p:nvSpPr>
          <p:cNvPr id="309252" name="Line 4"/>
          <p:cNvSpPr>
            <a:spLocks noChangeShapeType="1"/>
          </p:cNvSpPr>
          <p:nvPr/>
        </p:nvSpPr>
        <p:spPr bwMode="auto">
          <a:xfrm>
            <a:off x="2590800" y="1371600"/>
            <a:ext cx="0" cy="1524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53" name="Line 5"/>
          <p:cNvSpPr>
            <a:spLocks noChangeShapeType="1"/>
          </p:cNvSpPr>
          <p:nvPr/>
        </p:nvSpPr>
        <p:spPr bwMode="auto">
          <a:xfrm>
            <a:off x="3124200" y="3124200"/>
            <a:ext cx="30480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54" name="Oval 6"/>
          <p:cNvSpPr>
            <a:spLocks noChangeArrowheads="1"/>
          </p:cNvSpPr>
          <p:nvPr/>
        </p:nvSpPr>
        <p:spPr bwMode="auto">
          <a:xfrm>
            <a:off x="2147888" y="209073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1447800" y="1219200"/>
            <a:ext cx="1149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image plane</a:t>
            </a:r>
          </a:p>
        </p:txBody>
      </p:sp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1485900" y="2192338"/>
            <a:ext cx="7747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>
                <a:latin typeface="Arial" charset="0"/>
              </a:rPr>
              <a:t>camera</a:t>
            </a:r>
          </a:p>
          <a:p>
            <a:pPr algn="ctr">
              <a:lnSpc>
                <a:spcPct val="80000"/>
              </a:lnSpc>
            </a:pPr>
            <a:r>
              <a:rPr lang="en-US" altLang="en-US" sz="1400">
                <a:latin typeface="Arial" charset="0"/>
              </a:rPr>
              <a:t>center</a:t>
            </a:r>
          </a:p>
        </p:txBody>
      </p:sp>
      <p:sp>
        <p:nvSpPr>
          <p:cNvPr id="309257" name="Line 9"/>
          <p:cNvSpPr>
            <a:spLocks noChangeShapeType="1"/>
          </p:cNvSpPr>
          <p:nvPr/>
        </p:nvSpPr>
        <p:spPr bwMode="auto">
          <a:xfrm>
            <a:off x="2133600" y="15240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58" name="Text Box 10"/>
          <p:cNvSpPr txBox="1">
            <a:spLocks noChangeArrowheads="1"/>
          </p:cNvSpPr>
          <p:nvPr/>
        </p:nvSpPr>
        <p:spPr bwMode="auto">
          <a:xfrm>
            <a:off x="3581400" y="3200400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ground plane</a:t>
            </a:r>
            <a:endParaRPr lang="en-US" altLang="en-US" sz="1400"/>
          </a:p>
        </p:txBody>
      </p:sp>
      <p:grpSp>
        <p:nvGrpSpPr>
          <p:cNvPr id="309259" name="Group 11"/>
          <p:cNvGrpSpPr>
            <a:grpSpLocks/>
          </p:cNvGrpSpPr>
          <p:nvPr/>
        </p:nvGrpSpPr>
        <p:grpSpPr bwMode="auto">
          <a:xfrm>
            <a:off x="2209800" y="2133600"/>
            <a:ext cx="1371600" cy="1019175"/>
            <a:chOff x="1392" y="1344"/>
            <a:chExt cx="864" cy="642"/>
          </a:xfrm>
        </p:grpSpPr>
        <p:sp>
          <p:nvSpPr>
            <p:cNvPr id="309260" name="Line 12"/>
            <p:cNvSpPr>
              <a:spLocks noChangeShapeType="1"/>
            </p:cNvSpPr>
            <p:nvPr/>
          </p:nvSpPr>
          <p:spPr bwMode="auto">
            <a:xfrm>
              <a:off x="1392" y="1344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61" name="Oval 13"/>
            <p:cNvSpPr>
              <a:spLocks noChangeArrowheads="1"/>
            </p:cNvSpPr>
            <p:nvPr/>
          </p:nvSpPr>
          <p:spPr bwMode="auto">
            <a:xfrm>
              <a:off x="2208" y="1938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62" name="Oval 14"/>
            <p:cNvSpPr>
              <a:spLocks noChangeArrowheads="1"/>
            </p:cNvSpPr>
            <p:nvPr/>
          </p:nvSpPr>
          <p:spPr bwMode="auto">
            <a:xfrm>
              <a:off x="1602" y="1488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263" name="Group 15"/>
          <p:cNvGrpSpPr>
            <a:grpSpLocks/>
          </p:cNvGrpSpPr>
          <p:nvPr/>
        </p:nvGrpSpPr>
        <p:grpSpPr bwMode="auto">
          <a:xfrm>
            <a:off x="2209800" y="2133600"/>
            <a:ext cx="2286000" cy="1022350"/>
            <a:chOff x="1392" y="1344"/>
            <a:chExt cx="1440" cy="644"/>
          </a:xfrm>
        </p:grpSpPr>
        <p:sp>
          <p:nvSpPr>
            <p:cNvPr id="309264" name="Line 16"/>
            <p:cNvSpPr>
              <a:spLocks noChangeShapeType="1"/>
            </p:cNvSpPr>
            <p:nvPr/>
          </p:nvSpPr>
          <p:spPr bwMode="auto">
            <a:xfrm>
              <a:off x="1392" y="1344"/>
              <a:ext cx="14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65" name="Oval 17"/>
            <p:cNvSpPr>
              <a:spLocks noChangeArrowheads="1"/>
            </p:cNvSpPr>
            <p:nvPr/>
          </p:nvSpPr>
          <p:spPr bwMode="auto">
            <a:xfrm>
              <a:off x="1602" y="1422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66" name="Oval 18"/>
            <p:cNvSpPr>
              <a:spLocks noChangeArrowheads="1"/>
            </p:cNvSpPr>
            <p:nvPr/>
          </p:nvSpPr>
          <p:spPr bwMode="auto">
            <a:xfrm>
              <a:off x="2784" y="1940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267" name="Group 19"/>
          <p:cNvGrpSpPr>
            <a:grpSpLocks/>
          </p:cNvGrpSpPr>
          <p:nvPr/>
        </p:nvGrpSpPr>
        <p:grpSpPr bwMode="auto">
          <a:xfrm>
            <a:off x="2209800" y="2133600"/>
            <a:ext cx="3810000" cy="1022350"/>
            <a:chOff x="1392" y="1344"/>
            <a:chExt cx="2400" cy="644"/>
          </a:xfrm>
        </p:grpSpPr>
        <p:sp>
          <p:nvSpPr>
            <p:cNvPr id="309268" name="Line 20"/>
            <p:cNvSpPr>
              <a:spLocks noChangeShapeType="1"/>
            </p:cNvSpPr>
            <p:nvPr/>
          </p:nvSpPr>
          <p:spPr bwMode="auto">
            <a:xfrm>
              <a:off x="1392" y="1344"/>
              <a:ext cx="24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69" name="Oval 21"/>
            <p:cNvSpPr>
              <a:spLocks noChangeArrowheads="1"/>
            </p:cNvSpPr>
            <p:nvPr/>
          </p:nvSpPr>
          <p:spPr bwMode="auto">
            <a:xfrm>
              <a:off x="1602" y="1376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70" name="Oval 22"/>
            <p:cNvSpPr>
              <a:spLocks noChangeArrowheads="1"/>
            </p:cNvSpPr>
            <p:nvPr/>
          </p:nvSpPr>
          <p:spPr bwMode="auto">
            <a:xfrm>
              <a:off x="3744" y="1940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271" name="Group 23"/>
          <p:cNvGrpSpPr>
            <a:grpSpLocks/>
          </p:cNvGrpSpPr>
          <p:nvPr/>
        </p:nvGrpSpPr>
        <p:grpSpPr bwMode="auto">
          <a:xfrm>
            <a:off x="2209800" y="1625600"/>
            <a:ext cx="3886200" cy="539750"/>
            <a:chOff x="1392" y="1024"/>
            <a:chExt cx="2448" cy="340"/>
          </a:xfrm>
        </p:grpSpPr>
        <p:grpSp>
          <p:nvGrpSpPr>
            <p:cNvPr id="309272" name="Group 24"/>
            <p:cNvGrpSpPr>
              <a:grpSpLocks/>
            </p:cNvGrpSpPr>
            <p:nvPr/>
          </p:nvGrpSpPr>
          <p:grpSpPr bwMode="auto">
            <a:xfrm>
              <a:off x="1392" y="1316"/>
              <a:ext cx="2448" cy="48"/>
              <a:chOff x="1392" y="1316"/>
              <a:chExt cx="2448" cy="48"/>
            </a:xfrm>
          </p:grpSpPr>
          <p:sp>
            <p:nvSpPr>
              <p:cNvPr id="309273" name="Line 25"/>
              <p:cNvSpPr>
                <a:spLocks noChangeShapeType="1"/>
              </p:cNvSpPr>
              <p:nvPr/>
            </p:nvSpPr>
            <p:spPr bwMode="auto">
              <a:xfrm>
                <a:off x="1392" y="1344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274" name="Oval 26"/>
              <p:cNvSpPr>
                <a:spLocks noChangeArrowheads="1"/>
              </p:cNvSpPr>
              <p:nvPr/>
            </p:nvSpPr>
            <p:spPr bwMode="auto">
              <a:xfrm>
                <a:off x="1604" y="1316"/>
                <a:ext cx="48" cy="48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9275" name="Text Box 27"/>
            <p:cNvSpPr txBox="1">
              <a:spLocks noChangeArrowheads="1"/>
            </p:cNvSpPr>
            <p:nvPr/>
          </p:nvSpPr>
          <p:spPr bwMode="auto">
            <a:xfrm>
              <a:off x="1680" y="1024"/>
              <a:ext cx="8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Arial" charset="0"/>
                </a:rPr>
                <a:t>vanishing point</a:t>
              </a:r>
            </a:p>
          </p:txBody>
        </p:sp>
        <p:sp>
          <p:nvSpPr>
            <p:cNvPr id="309276" name="Line 28"/>
            <p:cNvSpPr>
              <a:spLocks noChangeShapeType="1"/>
            </p:cNvSpPr>
            <p:nvPr/>
          </p:nvSpPr>
          <p:spPr bwMode="auto">
            <a:xfrm flipH="1">
              <a:off x="1656" y="117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277" name="Group 29"/>
          <p:cNvGrpSpPr>
            <a:grpSpLocks/>
          </p:cNvGrpSpPr>
          <p:nvPr/>
        </p:nvGrpSpPr>
        <p:grpSpPr bwMode="auto">
          <a:xfrm>
            <a:off x="2209800" y="2133600"/>
            <a:ext cx="3886200" cy="990600"/>
            <a:chOff x="1392" y="1344"/>
            <a:chExt cx="2448" cy="624"/>
          </a:xfrm>
        </p:grpSpPr>
        <p:grpSp>
          <p:nvGrpSpPr>
            <p:cNvPr id="309278" name="Group 30"/>
            <p:cNvGrpSpPr>
              <a:grpSpLocks/>
            </p:cNvGrpSpPr>
            <p:nvPr/>
          </p:nvGrpSpPr>
          <p:grpSpPr bwMode="auto">
            <a:xfrm>
              <a:off x="1392" y="1344"/>
              <a:ext cx="2448" cy="432"/>
              <a:chOff x="1392" y="1344"/>
              <a:chExt cx="2448" cy="432"/>
            </a:xfrm>
          </p:grpSpPr>
          <p:sp>
            <p:nvSpPr>
              <p:cNvPr id="309279" name="Line 31"/>
              <p:cNvSpPr>
                <a:spLocks noChangeShapeType="1"/>
              </p:cNvSpPr>
              <p:nvPr/>
            </p:nvSpPr>
            <p:spPr bwMode="auto">
              <a:xfrm>
                <a:off x="1392" y="1344"/>
                <a:ext cx="240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280" name="Line 32"/>
              <p:cNvSpPr>
                <a:spLocks noChangeShapeType="1"/>
              </p:cNvSpPr>
              <p:nvPr/>
            </p:nvSpPr>
            <p:spPr bwMode="auto">
              <a:xfrm>
                <a:off x="1392" y="1344"/>
                <a:ext cx="244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281" name="Line 33"/>
              <p:cNvSpPr>
                <a:spLocks noChangeShapeType="1"/>
              </p:cNvSpPr>
              <p:nvPr/>
            </p:nvSpPr>
            <p:spPr bwMode="auto">
              <a:xfrm>
                <a:off x="1392" y="1344"/>
                <a:ext cx="24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9282" name="Line 34"/>
            <p:cNvSpPr>
              <a:spLocks noChangeShapeType="1"/>
            </p:cNvSpPr>
            <p:nvPr/>
          </p:nvSpPr>
          <p:spPr bwMode="auto">
            <a:xfrm>
              <a:off x="1392" y="1344"/>
              <a:ext cx="24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83" name="Line 35"/>
            <p:cNvSpPr>
              <a:spLocks noChangeShapeType="1"/>
            </p:cNvSpPr>
            <p:nvPr/>
          </p:nvSpPr>
          <p:spPr bwMode="auto">
            <a:xfrm>
              <a:off x="1392" y="1344"/>
              <a:ext cx="14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84" name="Line 36"/>
            <p:cNvSpPr>
              <a:spLocks noChangeShapeType="1"/>
            </p:cNvSpPr>
            <p:nvPr/>
          </p:nvSpPr>
          <p:spPr bwMode="auto">
            <a:xfrm>
              <a:off x="1392" y="1344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711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Vanishing points (2D)</a:t>
            </a:r>
          </a:p>
        </p:txBody>
      </p:sp>
      <p:sp>
        <p:nvSpPr>
          <p:cNvPr id="310275" name="Line 3"/>
          <p:cNvSpPr>
            <a:spLocks noChangeShapeType="1"/>
          </p:cNvSpPr>
          <p:nvPr/>
        </p:nvSpPr>
        <p:spPr bwMode="auto">
          <a:xfrm>
            <a:off x="3276600" y="990600"/>
            <a:ext cx="0" cy="1524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76" name="Line 4"/>
          <p:cNvSpPr>
            <a:spLocks noChangeShapeType="1"/>
          </p:cNvSpPr>
          <p:nvPr/>
        </p:nvSpPr>
        <p:spPr bwMode="auto">
          <a:xfrm>
            <a:off x="2667000" y="3124200"/>
            <a:ext cx="38100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1447800" y="1219200"/>
            <a:ext cx="1049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image plane</a:t>
            </a:r>
          </a:p>
        </p:txBody>
      </p:sp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1524000" y="2192338"/>
            <a:ext cx="6985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/>
              <a:t>camera</a:t>
            </a:r>
          </a:p>
          <a:p>
            <a:pPr algn="ctr">
              <a:lnSpc>
                <a:spcPct val="80000"/>
              </a:lnSpc>
            </a:pPr>
            <a:r>
              <a:rPr lang="en-US" altLang="en-US" sz="1400"/>
              <a:t>center</a:t>
            </a:r>
          </a:p>
        </p:txBody>
      </p:sp>
      <p:sp>
        <p:nvSpPr>
          <p:cNvPr id="310279" name="Line 7"/>
          <p:cNvSpPr>
            <a:spLocks noChangeShapeType="1"/>
          </p:cNvSpPr>
          <p:nvPr/>
        </p:nvSpPr>
        <p:spPr bwMode="auto">
          <a:xfrm>
            <a:off x="2133600" y="15240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3581400" y="3200400"/>
            <a:ext cx="165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line on ground plane</a:t>
            </a:r>
          </a:p>
        </p:txBody>
      </p:sp>
      <p:grpSp>
        <p:nvGrpSpPr>
          <p:cNvPr id="310281" name="Group 9"/>
          <p:cNvGrpSpPr>
            <a:grpSpLocks/>
          </p:cNvGrpSpPr>
          <p:nvPr/>
        </p:nvGrpSpPr>
        <p:grpSpPr bwMode="auto">
          <a:xfrm>
            <a:off x="2209800" y="2133600"/>
            <a:ext cx="1371600" cy="1019175"/>
            <a:chOff x="1392" y="1344"/>
            <a:chExt cx="864" cy="642"/>
          </a:xfrm>
        </p:grpSpPr>
        <p:sp>
          <p:nvSpPr>
            <p:cNvPr id="310282" name="Line 10"/>
            <p:cNvSpPr>
              <a:spLocks noChangeShapeType="1"/>
            </p:cNvSpPr>
            <p:nvPr/>
          </p:nvSpPr>
          <p:spPr bwMode="auto">
            <a:xfrm>
              <a:off x="1392" y="1344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83" name="Oval 11"/>
            <p:cNvSpPr>
              <a:spLocks noChangeArrowheads="1"/>
            </p:cNvSpPr>
            <p:nvPr/>
          </p:nvSpPr>
          <p:spPr bwMode="auto">
            <a:xfrm>
              <a:off x="2208" y="1938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84" name="Oval 12"/>
            <p:cNvSpPr>
              <a:spLocks noChangeArrowheads="1"/>
            </p:cNvSpPr>
            <p:nvPr/>
          </p:nvSpPr>
          <p:spPr bwMode="auto">
            <a:xfrm>
              <a:off x="1737" y="1584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0285" name="Group 13"/>
          <p:cNvGrpSpPr>
            <a:grpSpLocks/>
          </p:cNvGrpSpPr>
          <p:nvPr/>
        </p:nvGrpSpPr>
        <p:grpSpPr bwMode="auto">
          <a:xfrm>
            <a:off x="2209800" y="2133600"/>
            <a:ext cx="2286000" cy="1022350"/>
            <a:chOff x="1392" y="1344"/>
            <a:chExt cx="1440" cy="644"/>
          </a:xfrm>
        </p:grpSpPr>
        <p:sp>
          <p:nvSpPr>
            <p:cNvPr id="310286" name="Line 14"/>
            <p:cNvSpPr>
              <a:spLocks noChangeShapeType="1"/>
            </p:cNvSpPr>
            <p:nvPr/>
          </p:nvSpPr>
          <p:spPr bwMode="auto">
            <a:xfrm>
              <a:off x="1392" y="1344"/>
              <a:ext cx="14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87" name="Oval 15"/>
            <p:cNvSpPr>
              <a:spLocks noChangeArrowheads="1"/>
            </p:cNvSpPr>
            <p:nvPr/>
          </p:nvSpPr>
          <p:spPr bwMode="auto">
            <a:xfrm>
              <a:off x="1759" y="1485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88" name="Oval 16"/>
            <p:cNvSpPr>
              <a:spLocks noChangeArrowheads="1"/>
            </p:cNvSpPr>
            <p:nvPr/>
          </p:nvSpPr>
          <p:spPr bwMode="auto">
            <a:xfrm>
              <a:off x="2784" y="1940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0289" name="Group 17"/>
          <p:cNvGrpSpPr>
            <a:grpSpLocks/>
          </p:cNvGrpSpPr>
          <p:nvPr/>
        </p:nvGrpSpPr>
        <p:grpSpPr bwMode="auto">
          <a:xfrm>
            <a:off x="2209800" y="2133600"/>
            <a:ext cx="3810000" cy="1022350"/>
            <a:chOff x="1392" y="1344"/>
            <a:chExt cx="2400" cy="644"/>
          </a:xfrm>
        </p:grpSpPr>
        <p:sp>
          <p:nvSpPr>
            <p:cNvPr id="310290" name="Line 18"/>
            <p:cNvSpPr>
              <a:spLocks noChangeShapeType="1"/>
            </p:cNvSpPr>
            <p:nvPr/>
          </p:nvSpPr>
          <p:spPr bwMode="auto">
            <a:xfrm>
              <a:off x="1392" y="1344"/>
              <a:ext cx="24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91" name="Oval 19"/>
            <p:cNvSpPr>
              <a:spLocks noChangeArrowheads="1"/>
            </p:cNvSpPr>
            <p:nvPr/>
          </p:nvSpPr>
          <p:spPr bwMode="auto">
            <a:xfrm>
              <a:off x="1774" y="1416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92" name="Oval 20"/>
            <p:cNvSpPr>
              <a:spLocks noChangeArrowheads="1"/>
            </p:cNvSpPr>
            <p:nvPr/>
          </p:nvSpPr>
          <p:spPr bwMode="auto">
            <a:xfrm>
              <a:off x="3744" y="1940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0293" name="Group 21"/>
          <p:cNvGrpSpPr>
            <a:grpSpLocks/>
          </p:cNvGrpSpPr>
          <p:nvPr/>
        </p:nvGrpSpPr>
        <p:grpSpPr bwMode="auto">
          <a:xfrm>
            <a:off x="2209800" y="1651000"/>
            <a:ext cx="3886200" cy="1473200"/>
            <a:chOff x="1392" y="1040"/>
            <a:chExt cx="2448" cy="928"/>
          </a:xfrm>
        </p:grpSpPr>
        <p:sp>
          <p:nvSpPr>
            <p:cNvPr id="310294" name="Line 22"/>
            <p:cNvSpPr>
              <a:spLocks noChangeShapeType="1"/>
            </p:cNvSpPr>
            <p:nvPr/>
          </p:nvSpPr>
          <p:spPr bwMode="auto">
            <a:xfrm flipV="1">
              <a:off x="1680" y="1344"/>
              <a:ext cx="144" cy="62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0295" name="Group 23"/>
            <p:cNvGrpSpPr>
              <a:grpSpLocks/>
            </p:cNvGrpSpPr>
            <p:nvPr/>
          </p:nvGrpSpPr>
          <p:grpSpPr bwMode="auto">
            <a:xfrm>
              <a:off x="1392" y="1316"/>
              <a:ext cx="2448" cy="48"/>
              <a:chOff x="1392" y="1316"/>
              <a:chExt cx="2448" cy="48"/>
            </a:xfrm>
          </p:grpSpPr>
          <p:sp>
            <p:nvSpPr>
              <p:cNvPr id="310296" name="Line 24"/>
              <p:cNvSpPr>
                <a:spLocks noChangeShapeType="1"/>
              </p:cNvSpPr>
              <p:nvPr/>
            </p:nvSpPr>
            <p:spPr bwMode="auto">
              <a:xfrm>
                <a:off x="1392" y="1344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297" name="Oval 25"/>
              <p:cNvSpPr>
                <a:spLocks noChangeArrowheads="1"/>
              </p:cNvSpPr>
              <p:nvPr/>
            </p:nvSpPr>
            <p:spPr bwMode="auto">
              <a:xfrm>
                <a:off x="1803" y="1316"/>
                <a:ext cx="48" cy="48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0298" name="Text Box 26"/>
            <p:cNvSpPr txBox="1">
              <a:spLocks noChangeArrowheads="1"/>
            </p:cNvSpPr>
            <p:nvPr/>
          </p:nvSpPr>
          <p:spPr bwMode="auto">
            <a:xfrm>
              <a:off x="2070" y="1040"/>
              <a:ext cx="8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vanishing point</a:t>
              </a:r>
              <a:endParaRPr lang="en-US" altLang="en-US" sz="1400" b="1"/>
            </a:p>
          </p:txBody>
        </p:sp>
        <p:sp>
          <p:nvSpPr>
            <p:cNvPr id="310299" name="Line 27"/>
            <p:cNvSpPr>
              <a:spLocks noChangeShapeType="1"/>
            </p:cNvSpPr>
            <p:nvPr/>
          </p:nvSpPr>
          <p:spPr bwMode="auto">
            <a:xfrm flipH="1">
              <a:off x="1876" y="1188"/>
              <a:ext cx="24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0300" name="Line 28"/>
          <p:cNvSpPr>
            <a:spLocks noChangeShapeType="1"/>
          </p:cNvSpPr>
          <p:nvPr/>
        </p:nvSpPr>
        <p:spPr bwMode="auto">
          <a:xfrm>
            <a:off x="2438400" y="1828800"/>
            <a:ext cx="0" cy="1524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01" name="Line 29"/>
          <p:cNvSpPr>
            <a:spLocks noChangeShapeType="1"/>
          </p:cNvSpPr>
          <p:nvPr/>
        </p:nvSpPr>
        <p:spPr bwMode="auto">
          <a:xfrm flipV="1">
            <a:off x="2438400" y="2514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02" name="Line 30"/>
          <p:cNvSpPr>
            <a:spLocks noChangeShapeType="1"/>
          </p:cNvSpPr>
          <p:nvPr/>
        </p:nvSpPr>
        <p:spPr bwMode="auto">
          <a:xfrm flipV="1">
            <a:off x="2438400" y="990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03" name="Oval 31"/>
          <p:cNvSpPr>
            <a:spLocks noChangeArrowheads="1"/>
          </p:cNvSpPr>
          <p:nvPr/>
        </p:nvSpPr>
        <p:spPr bwMode="auto">
          <a:xfrm>
            <a:off x="2147888" y="209073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7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Vanishing points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0"/>
            <a:ext cx="8305800" cy="2286000"/>
          </a:xfrm>
        </p:spPr>
        <p:txBody>
          <a:bodyPr>
            <a:normAutofit lnSpcReduction="10000"/>
          </a:bodyPr>
          <a:lstStyle/>
          <a:p>
            <a:r>
              <a:rPr lang="en-US" altLang="en-US" sz="2800"/>
              <a:t>Properties</a:t>
            </a:r>
          </a:p>
          <a:p>
            <a:pPr lvl="1"/>
            <a:r>
              <a:rPr lang="en-US" altLang="en-US"/>
              <a:t>Any two parallel lines have the same vanishing point </a:t>
            </a:r>
            <a:r>
              <a:rPr lang="en-US" altLang="en-US" b="1"/>
              <a:t>v</a:t>
            </a:r>
            <a:endParaRPr lang="en-US" altLang="en-US"/>
          </a:p>
          <a:p>
            <a:pPr lvl="1"/>
            <a:r>
              <a:rPr lang="en-US" altLang="en-US"/>
              <a:t>The ray from </a:t>
            </a:r>
            <a:r>
              <a:rPr lang="en-US" altLang="en-US" b="1"/>
              <a:t>C</a:t>
            </a:r>
            <a:r>
              <a:rPr lang="en-US" altLang="en-US"/>
              <a:t> through </a:t>
            </a:r>
            <a:r>
              <a:rPr lang="en-US" altLang="en-US" b="1"/>
              <a:t>v</a:t>
            </a:r>
            <a:r>
              <a:rPr lang="en-US" altLang="en-US"/>
              <a:t> is parallel to the lines</a:t>
            </a:r>
          </a:p>
          <a:p>
            <a:pPr lvl="1"/>
            <a:r>
              <a:rPr lang="en-US" altLang="en-US"/>
              <a:t>An image may have more than one vanishing point</a:t>
            </a:r>
          </a:p>
        </p:txBody>
      </p:sp>
      <p:sp>
        <p:nvSpPr>
          <p:cNvPr id="311300" name="Line 4"/>
          <p:cNvSpPr>
            <a:spLocks noChangeShapeType="1"/>
          </p:cNvSpPr>
          <p:nvPr/>
        </p:nvSpPr>
        <p:spPr bwMode="auto">
          <a:xfrm>
            <a:off x="3276600" y="990600"/>
            <a:ext cx="0" cy="1524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1" name="Line 5"/>
          <p:cNvSpPr>
            <a:spLocks noChangeShapeType="1"/>
          </p:cNvSpPr>
          <p:nvPr/>
        </p:nvSpPr>
        <p:spPr bwMode="auto">
          <a:xfrm>
            <a:off x="2667000" y="3124200"/>
            <a:ext cx="38100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2" name="Text Box 6"/>
          <p:cNvSpPr txBox="1">
            <a:spLocks noChangeArrowheads="1"/>
          </p:cNvSpPr>
          <p:nvPr/>
        </p:nvSpPr>
        <p:spPr bwMode="auto">
          <a:xfrm>
            <a:off x="1447800" y="1219200"/>
            <a:ext cx="1049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image plane</a:t>
            </a:r>
          </a:p>
        </p:txBody>
      </p:sp>
      <p:sp>
        <p:nvSpPr>
          <p:cNvPr id="311303" name="Text Box 7"/>
          <p:cNvSpPr txBox="1">
            <a:spLocks noChangeArrowheads="1"/>
          </p:cNvSpPr>
          <p:nvPr/>
        </p:nvSpPr>
        <p:spPr bwMode="auto">
          <a:xfrm>
            <a:off x="1524000" y="2192338"/>
            <a:ext cx="6985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/>
              <a:t>camera</a:t>
            </a:r>
          </a:p>
          <a:p>
            <a:pPr algn="ctr">
              <a:lnSpc>
                <a:spcPct val="80000"/>
              </a:lnSpc>
            </a:pPr>
            <a:r>
              <a:rPr lang="en-US" altLang="en-US" sz="1400"/>
              <a:t>center</a:t>
            </a:r>
          </a:p>
          <a:p>
            <a:pPr algn="ctr">
              <a:lnSpc>
                <a:spcPct val="80000"/>
              </a:lnSpc>
            </a:pPr>
            <a:r>
              <a:rPr lang="en-US" altLang="en-US" sz="1400" b="1"/>
              <a:t>C</a:t>
            </a:r>
            <a:endParaRPr lang="en-US" altLang="en-US" sz="1400"/>
          </a:p>
        </p:txBody>
      </p:sp>
      <p:sp>
        <p:nvSpPr>
          <p:cNvPr id="311304" name="Line 8"/>
          <p:cNvSpPr>
            <a:spLocks noChangeShapeType="1"/>
          </p:cNvSpPr>
          <p:nvPr/>
        </p:nvSpPr>
        <p:spPr bwMode="auto">
          <a:xfrm>
            <a:off x="2133600" y="15240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5" name="Text Box 9"/>
          <p:cNvSpPr txBox="1">
            <a:spLocks noChangeArrowheads="1"/>
          </p:cNvSpPr>
          <p:nvPr/>
        </p:nvSpPr>
        <p:spPr bwMode="auto">
          <a:xfrm>
            <a:off x="3581400" y="3200400"/>
            <a:ext cx="165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line on ground plane</a:t>
            </a:r>
          </a:p>
        </p:txBody>
      </p:sp>
      <p:sp>
        <p:nvSpPr>
          <p:cNvPr id="311306" name="Line 10"/>
          <p:cNvSpPr>
            <a:spLocks noChangeShapeType="1"/>
          </p:cNvSpPr>
          <p:nvPr/>
        </p:nvSpPr>
        <p:spPr bwMode="auto">
          <a:xfrm flipV="1">
            <a:off x="2667000" y="2133600"/>
            <a:ext cx="228600" cy="9906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1307" name="Group 11"/>
          <p:cNvGrpSpPr>
            <a:grpSpLocks/>
          </p:cNvGrpSpPr>
          <p:nvPr/>
        </p:nvGrpSpPr>
        <p:grpSpPr bwMode="auto">
          <a:xfrm>
            <a:off x="2209800" y="2089150"/>
            <a:ext cx="3886200" cy="76200"/>
            <a:chOff x="1392" y="1316"/>
            <a:chExt cx="2448" cy="48"/>
          </a:xfrm>
        </p:grpSpPr>
        <p:sp>
          <p:nvSpPr>
            <p:cNvPr id="311308" name="Line 12"/>
            <p:cNvSpPr>
              <a:spLocks noChangeShapeType="1"/>
            </p:cNvSpPr>
            <p:nvPr/>
          </p:nvSpPr>
          <p:spPr bwMode="auto">
            <a:xfrm>
              <a:off x="1392" y="1344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09" name="Oval 13"/>
            <p:cNvSpPr>
              <a:spLocks noChangeArrowheads="1"/>
            </p:cNvSpPr>
            <p:nvPr/>
          </p:nvSpPr>
          <p:spPr bwMode="auto">
            <a:xfrm>
              <a:off x="1803" y="1316"/>
              <a:ext cx="48" cy="48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1310" name="Text Box 14"/>
          <p:cNvSpPr txBox="1">
            <a:spLocks noChangeArrowheads="1"/>
          </p:cNvSpPr>
          <p:nvPr/>
        </p:nvSpPr>
        <p:spPr bwMode="auto">
          <a:xfrm>
            <a:off x="3286125" y="1651000"/>
            <a:ext cx="1458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vanishing point </a:t>
            </a:r>
            <a:r>
              <a:rPr lang="en-US" altLang="en-US" sz="1400" b="1"/>
              <a:t>V</a:t>
            </a:r>
          </a:p>
        </p:txBody>
      </p:sp>
      <p:sp>
        <p:nvSpPr>
          <p:cNvPr id="311311" name="Line 15"/>
          <p:cNvSpPr>
            <a:spLocks noChangeShapeType="1"/>
          </p:cNvSpPr>
          <p:nvPr/>
        </p:nvSpPr>
        <p:spPr bwMode="auto">
          <a:xfrm flipH="1">
            <a:off x="2978150" y="1885950"/>
            <a:ext cx="3810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2" name="Line 16"/>
          <p:cNvSpPr>
            <a:spLocks noChangeShapeType="1"/>
          </p:cNvSpPr>
          <p:nvPr/>
        </p:nvSpPr>
        <p:spPr bwMode="auto">
          <a:xfrm>
            <a:off x="2438400" y="1828800"/>
            <a:ext cx="0" cy="1524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3" name="Line 17"/>
          <p:cNvSpPr>
            <a:spLocks noChangeShapeType="1"/>
          </p:cNvSpPr>
          <p:nvPr/>
        </p:nvSpPr>
        <p:spPr bwMode="auto">
          <a:xfrm flipV="1">
            <a:off x="2438400" y="2514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4" name="Line 18"/>
          <p:cNvSpPr>
            <a:spLocks noChangeShapeType="1"/>
          </p:cNvSpPr>
          <p:nvPr/>
        </p:nvSpPr>
        <p:spPr bwMode="auto">
          <a:xfrm flipV="1">
            <a:off x="2438400" y="990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5" name="Oval 19"/>
          <p:cNvSpPr>
            <a:spLocks noChangeArrowheads="1"/>
          </p:cNvSpPr>
          <p:nvPr/>
        </p:nvSpPr>
        <p:spPr bwMode="auto">
          <a:xfrm>
            <a:off x="2147888" y="209073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1316" name="Group 20"/>
          <p:cNvGrpSpPr>
            <a:grpSpLocks/>
          </p:cNvGrpSpPr>
          <p:nvPr/>
        </p:nvGrpSpPr>
        <p:grpSpPr bwMode="auto">
          <a:xfrm>
            <a:off x="2895600" y="2133600"/>
            <a:ext cx="4038600" cy="838200"/>
            <a:chOff x="1824" y="1344"/>
            <a:chExt cx="2544" cy="528"/>
          </a:xfrm>
        </p:grpSpPr>
        <p:sp>
          <p:nvSpPr>
            <p:cNvPr id="311317" name="Line 21"/>
            <p:cNvSpPr>
              <a:spLocks noChangeShapeType="1"/>
            </p:cNvSpPr>
            <p:nvPr/>
          </p:nvSpPr>
          <p:spPr bwMode="auto">
            <a:xfrm flipH="1" flipV="1">
              <a:off x="1824" y="1344"/>
              <a:ext cx="144" cy="3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8" name="Line 22"/>
            <p:cNvSpPr>
              <a:spLocks noChangeShapeType="1"/>
            </p:cNvSpPr>
            <p:nvPr/>
          </p:nvSpPr>
          <p:spPr bwMode="auto">
            <a:xfrm>
              <a:off x="1968" y="1680"/>
              <a:ext cx="2400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9" name="Text Box 23"/>
            <p:cNvSpPr txBox="1">
              <a:spLocks noChangeArrowheads="1"/>
            </p:cNvSpPr>
            <p:nvPr/>
          </p:nvSpPr>
          <p:spPr bwMode="auto">
            <a:xfrm>
              <a:off x="2352" y="1680"/>
              <a:ext cx="10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line on ground 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11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(angles)  not invariant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32" y="1529482"/>
            <a:ext cx="5950968" cy="3895958"/>
          </a:xfrm>
        </p:spPr>
      </p:pic>
    </p:spTree>
    <p:extLst>
      <p:ext uri="{BB962C8B-B14F-4D97-AF65-F5344CB8AC3E}">
        <p14:creationId xmlns:p14="http://schemas.microsoft.com/office/powerpoint/2010/main" val="148358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ratio = only invariant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7668689" cy="5103164"/>
          </a:xfrm>
        </p:spPr>
      </p:pic>
    </p:spTree>
    <p:extLst>
      <p:ext uri="{BB962C8B-B14F-4D97-AF65-F5344CB8AC3E}">
        <p14:creationId xmlns:p14="http://schemas.microsoft.com/office/powerpoint/2010/main" val="37533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-380166"/>
            <a:ext cx="5867400" cy="7477423"/>
          </a:xfrm>
        </p:spPr>
      </p:pic>
    </p:spTree>
    <p:extLst>
      <p:ext uri="{BB962C8B-B14F-4D97-AF65-F5344CB8AC3E}">
        <p14:creationId xmlns:p14="http://schemas.microsoft.com/office/powerpoint/2010/main" val="18097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524000"/>
            <a:ext cx="8610600" cy="4953000"/>
          </a:xfrm>
        </p:spPr>
      </p:pic>
    </p:spTree>
    <p:extLst>
      <p:ext uri="{BB962C8B-B14F-4D97-AF65-F5344CB8AC3E}">
        <p14:creationId xmlns:p14="http://schemas.microsoft.com/office/powerpoint/2010/main" val="276226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field sensing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828800"/>
            <a:ext cx="4069773" cy="3581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312" y="2057400"/>
            <a:ext cx="387499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to our question: how are the 2 images related to each other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24200"/>
            <a:ext cx="6324600" cy="3632371"/>
          </a:xfrm>
        </p:spPr>
      </p:pic>
      <p:sp>
        <p:nvSpPr>
          <p:cNvPr id="5" name="TextBox 4"/>
          <p:cNvSpPr txBox="1"/>
          <p:nvPr/>
        </p:nvSpPr>
        <p:spPr>
          <a:xfrm>
            <a:off x="2209800" y="2133600"/>
            <a:ext cx="6160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Can we find a map, a function mapping x’ to x?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138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Fundamental Theorem</a:t>
            </a:r>
            <a:r>
              <a:rPr lang="en-US" sz="3200" dirty="0" smtClean="0"/>
              <a:t>: If we know how 4 points map to each other in the two planes, then we know how all points map. (if </a:t>
            </a:r>
            <a:r>
              <a:rPr lang="en-US" sz="3200" dirty="0" err="1" smtClean="0"/>
              <a:t>a</a:t>
            </a:r>
            <a:r>
              <a:rPr lang="en-US" sz="3200" dirty="0" err="1" smtClean="0">
                <a:sym typeface="Wingdings" panose="05000000000000000000" pitchFamily="2" charset="2"/>
              </a:rPr>
              <a:t>A</a:t>
            </a:r>
            <a:r>
              <a:rPr lang="en-US" sz="3200" dirty="0" smtClean="0">
                <a:sym typeface="Wingdings" panose="05000000000000000000" pitchFamily="2" charset="2"/>
              </a:rPr>
              <a:t>, </a:t>
            </a:r>
            <a:r>
              <a:rPr lang="en-US" sz="3200" dirty="0" err="1" smtClean="0">
                <a:sym typeface="Wingdings" panose="05000000000000000000" pitchFamily="2" charset="2"/>
              </a:rPr>
              <a:t>bB</a:t>
            </a:r>
            <a:r>
              <a:rPr lang="en-US" sz="3200" dirty="0" smtClean="0">
                <a:sym typeface="Wingdings" panose="05000000000000000000" pitchFamily="2" charset="2"/>
              </a:rPr>
              <a:t>, </a:t>
            </a:r>
            <a:r>
              <a:rPr lang="en-US" sz="3200" dirty="0" err="1" smtClean="0">
                <a:sym typeface="Wingdings" panose="05000000000000000000" pitchFamily="2" charset="2"/>
              </a:rPr>
              <a:t>cC,dD</a:t>
            </a:r>
            <a:r>
              <a:rPr lang="en-US" sz="3200" dirty="0" smtClean="0">
                <a:sym typeface="Wingdings" panose="05000000000000000000" pitchFamily="2" charset="2"/>
              </a:rPr>
              <a:t>, </a:t>
            </a:r>
            <a:r>
              <a:rPr lang="en-US" sz="2700" dirty="0" smtClean="0">
                <a:sym typeface="Wingdings" panose="05000000000000000000" pitchFamily="2" charset="2"/>
              </a:rPr>
              <a:t>then we can map any point</a:t>
            </a:r>
            <a:r>
              <a:rPr lang="en-US" sz="3200" dirty="0" smtClean="0">
                <a:sym typeface="Wingdings" panose="05000000000000000000" pitchFamily="2" charset="2"/>
              </a:rPr>
              <a:t>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09800"/>
            <a:ext cx="6629400" cy="4709335"/>
          </a:xfrm>
        </p:spPr>
      </p:pic>
    </p:spTree>
    <p:extLst>
      <p:ext uri="{BB962C8B-B14F-4D97-AF65-F5344CB8AC3E}">
        <p14:creationId xmlns:p14="http://schemas.microsoft.com/office/powerpoint/2010/main" val="41834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524000" y="3200400"/>
            <a:ext cx="1219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50756" y="3084690"/>
            <a:ext cx="6096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0" y="3505200"/>
            <a:ext cx="18288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562600" y="2971800"/>
            <a:ext cx="1676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62600" y="3505200"/>
            <a:ext cx="17526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239000" y="2971800"/>
            <a:ext cx="7620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0" y="3505200"/>
            <a:ext cx="2133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62600" y="3505200"/>
            <a:ext cx="2743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24000" y="3505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43200" y="3018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52800" y="472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57600" y="3745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62600" y="3505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39000" y="27871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15200" y="5562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05800" y="38510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77662" y="35519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11788" y="356973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30908" y="403575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1509712" y="3472934"/>
            <a:ext cx="161925" cy="15809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675403" y="3084690"/>
            <a:ext cx="150706" cy="1259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2902309" y="3725118"/>
            <a:ext cx="150706" cy="1259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 flipV="1">
            <a:off x="3280378" y="4678233"/>
            <a:ext cx="144844" cy="9233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3055556" y="4157434"/>
            <a:ext cx="150706" cy="1259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582247" y="3846690"/>
            <a:ext cx="150706" cy="1259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5487247" y="3472934"/>
            <a:ext cx="150706" cy="1259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7161082" y="2954326"/>
            <a:ext cx="150706" cy="1259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201747" y="3733800"/>
            <a:ext cx="150706" cy="1259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239847" y="5499616"/>
            <a:ext cx="150706" cy="1259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8160109" y="3899416"/>
            <a:ext cx="150706" cy="1259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7236435" y="4552265"/>
            <a:ext cx="150706" cy="12596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387141" y="44012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06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35" name="Line 23"/>
          <p:cNvSpPr>
            <a:spLocks noChangeShapeType="1"/>
          </p:cNvSpPr>
          <p:nvPr/>
        </p:nvSpPr>
        <p:spPr bwMode="auto">
          <a:xfrm flipV="1">
            <a:off x="35052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36" name="Line 24"/>
          <p:cNvSpPr>
            <a:spLocks noChangeShapeType="1"/>
          </p:cNvSpPr>
          <p:nvPr/>
        </p:nvSpPr>
        <p:spPr bwMode="auto">
          <a:xfrm>
            <a:off x="3505200" y="4495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26" name="Line 14"/>
          <p:cNvSpPr>
            <a:spLocks noChangeShapeType="1"/>
          </p:cNvSpPr>
          <p:nvPr/>
        </p:nvSpPr>
        <p:spPr bwMode="auto">
          <a:xfrm flipV="1">
            <a:off x="3505200" y="4038600"/>
            <a:ext cx="1371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38" name="Line 26"/>
          <p:cNvSpPr>
            <a:spLocks noChangeShapeType="1"/>
          </p:cNvSpPr>
          <p:nvPr/>
        </p:nvSpPr>
        <p:spPr bwMode="auto">
          <a:xfrm flipH="1">
            <a:off x="3124200" y="4495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2819400" y="4297363"/>
            <a:ext cx="69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algn="ctr"/>
            <a:r>
              <a:rPr lang="en-US" altLang="en-US" sz="1400">
                <a:latin typeface="Arial" charset="0"/>
              </a:rPr>
              <a:t>(0,0,0)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projective plane</a:t>
            </a:r>
          </a:p>
        </p:txBody>
      </p:sp>
      <p:sp>
        <p:nvSpPr>
          <p:cNvPr id="2949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23463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Why do we need homogeneous coordinates?</a:t>
            </a:r>
          </a:p>
          <a:p>
            <a:pPr lvl="1"/>
            <a:r>
              <a:rPr lang="en-US" altLang="en-US" dirty="0"/>
              <a:t>represent points at infinity, </a:t>
            </a:r>
            <a:r>
              <a:rPr lang="en-US" altLang="en-US" dirty="0" err="1"/>
              <a:t>homographies</a:t>
            </a:r>
            <a:r>
              <a:rPr lang="en-US" altLang="en-US" dirty="0"/>
              <a:t>, perspective projection, multi-view relationships</a:t>
            </a:r>
          </a:p>
          <a:p>
            <a:r>
              <a:rPr lang="en-US" altLang="en-US" dirty="0"/>
              <a:t>What is the geometric intuition?</a:t>
            </a:r>
          </a:p>
          <a:p>
            <a:pPr lvl="1"/>
            <a:r>
              <a:rPr lang="en-US" altLang="en-US" dirty="0"/>
              <a:t>a point in the image is a </a:t>
            </a:r>
            <a:r>
              <a:rPr lang="en-US" altLang="en-US" i="1" dirty="0"/>
              <a:t>ray</a:t>
            </a:r>
            <a:r>
              <a:rPr lang="en-US" altLang="en-US" dirty="0"/>
              <a:t> in projective space</a:t>
            </a:r>
            <a:endParaRPr lang="en-US" altLang="en-US" i="1" dirty="0"/>
          </a:p>
        </p:txBody>
      </p:sp>
      <p:sp>
        <p:nvSpPr>
          <p:cNvPr id="294919" name="Oval 7"/>
          <p:cNvSpPr>
            <a:spLocks noChangeArrowheads="1"/>
          </p:cNvSpPr>
          <p:nvPr/>
        </p:nvSpPr>
        <p:spPr bwMode="auto">
          <a:xfrm>
            <a:off x="3467100" y="44640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1" name="Oval 9"/>
          <p:cNvSpPr>
            <a:spLocks noChangeArrowheads="1"/>
          </p:cNvSpPr>
          <p:nvPr/>
        </p:nvSpPr>
        <p:spPr bwMode="auto">
          <a:xfrm>
            <a:off x="4876800" y="3973513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24" name="Text Box 12"/>
          <p:cNvSpPr txBox="1">
            <a:spLocks noChangeArrowheads="1"/>
          </p:cNvSpPr>
          <p:nvPr/>
        </p:nvSpPr>
        <p:spPr bwMode="auto">
          <a:xfrm>
            <a:off x="5060950" y="3886200"/>
            <a:ext cx="103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algn="ctr"/>
            <a:r>
              <a:rPr lang="en-US" altLang="en-US" sz="1800">
                <a:solidFill>
                  <a:schemeClr val="accent2"/>
                </a:solidFill>
                <a:latin typeface="Arial" charset="0"/>
              </a:rPr>
              <a:t>(sx,sy,s)</a:t>
            </a:r>
          </a:p>
        </p:txBody>
      </p:sp>
      <p:sp>
        <p:nvSpPr>
          <p:cNvPr id="294925" name="Rectangle 13"/>
          <p:cNvSpPr>
            <a:spLocks noChangeArrowheads="1"/>
          </p:cNvSpPr>
          <p:nvPr/>
        </p:nvSpPr>
        <p:spPr bwMode="auto">
          <a:xfrm>
            <a:off x="685800" y="5105400"/>
            <a:ext cx="800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Arial" charset="0"/>
              </a:rPr>
              <a:t>Each </a:t>
            </a:r>
            <a:r>
              <a:rPr lang="en-US" altLang="en-US" sz="2000" i="1">
                <a:latin typeface="Arial" charset="0"/>
              </a:rPr>
              <a:t>point</a:t>
            </a:r>
            <a:r>
              <a:rPr lang="en-US" altLang="en-US" sz="2000">
                <a:latin typeface="Arial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Arial" charset="0"/>
              </a:rPr>
              <a:t>(x,y)</a:t>
            </a:r>
            <a:r>
              <a:rPr lang="en-US" altLang="en-US" sz="2000">
                <a:latin typeface="Arial" charset="0"/>
              </a:rPr>
              <a:t> on the plane is represented by a </a:t>
            </a:r>
            <a:r>
              <a:rPr lang="en-US" altLang="en-US" sz="2000" i="1">
                <a:latin typeface="Arial" charset="0"/>
              </a:rPr>
              <a:t>ray</a:t>
            </a:r>
            <a:r>
              <a:rPr lang="en-US" altLang="en-US" sz="2000">
                <a:latin typeface="Arial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Arial" charset="0"/>
              </a:rPr>
              <a:t>(sx,sy,s)</a:t>
            </a:r>
          </a:p>
          <a:p>
            <a:pPr lvl="2">
              <a:spcBef>
                <a:spcPct val="20000"/>
              </a:spcBef>
              <a:buFontTx/>
              <a:buChar char="–"/>
            </a:pPr>
            <a:r>
              <a:rPr lang="en-US" altLang="en-US" sz="1800">
                <a:latin typeface="Arial" charset="0"/>
              </a:rPr>
              <a:t>all points on the ray are equivalent:  </a:t>
            </a:r>
            <a:r>
              <a:rPr lang="en-US" altLang="en-US" sz="1800">
                <a:solidFill>
                  <a:schemeClr val="accent2"/>
                </a:solidFill>
                <a:latin typeface="Arial" charset="0"/>
              </a:rPr>
              <a:t>(x, y, 1) </a:t>
            </a:r>
            <a:r>
              <a:rPr lang="en-US" altLang="en-US" sz="18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</a:t>
            </a:r>
            <a:r>
              <a:rPr lang="en-US" altLang="en-US" sz="1800">
                <a:solidFill>
                  <a:schemeClr val="accent2"/>
                </a:solidFill>
                <a:latin typeface="Arial" charset="0"/>
              </a:rPr>
              <a:t> (sx, sy, s)</a:t>
            </a:r>
          </a:p>
          <a:p>
            <a:pPr lvl="1">
              <a:spcBef>
                <a:spcPct val="20000"/>
              </a:spcBef>
              <a:buFontTx/>
              <a:buChar char="•"/>
            </a:pPr>
            <a:endParaRPr lang="en-US" altLang="en-US" sz="2000" i="1">
              <a:solidFill>
                <a:schemeClr val="accent2"/>
              </a:solidFill>
              <a:latin typeface="Arial" charset="0"/>
            </a:endParaRPr>
          </a:p>
        </p:txBody>
      </p:sp>
      <p:grpSp>
        <p:nvGrpSpPr>
          <p:cNvPr id="294928" name="Group 16"/>
          <p:cNvGrpSpPr>
            <a:grpSpLocks/>
          </p:cNvGrpSpPr>
          <p:nvPr/>
        </p:nvGrpSpPr>
        <p:grpSpPr bwMode="auto">
          <a:xfrm>
            <a:off x="3733800" y="2971800"/>
            <a:ext cx="1962150" cy="2057400"/>
            <a:chOff x="2208" y="2112"/>
            <a:chExt cx="1236" cy="1296"/>
          </a:xfrm>
        </p:grpSpPr>
        <p:sp>
          <p:nvSpPr>
            <p:cNvPr id="294929" name="Text Box 17"/>
            <p:cNvSpPr txBox="1">
              <a:spLocks noChangeArrowheads="1"/>
            </p:cNvSpPr>
            <p:nvPr/>
          </p:nvSpPr>
          <p:spPr bwMode="auto">
            <a:xfrm>
              <a:off x="2544" y="3177"/>
              <a:ext cx="9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/>
            <a:p>
              <a:pPr algn="ctr"/>
              <a:r>
                <a:rPr lang="en-US" altLang="en-US" sz="1800">
                  <a:solidFill>
                    <a:schemeClr val="tx2"/>
                  </a:solidFill>
                  <a:latin typeface="Arial" charset="0"/>
                </a:rPr>
                <a:t>image plane</a:t>
              </a:r>
            </a:p>
          </p:txBody>
        </p:sp>
        <p:grpSp>
          <p:nvGrpSpPr>
            <p:cNvPr id="294930" name="Group 18"/>
            <p:cNvGrpSpPr>
              <a:grpSpLocks/>
            </p:cNvGrpSpPr>
            <p:nvPr/>
          </p:nvGrpSpPr>
          <p:grpSpPr bwMode="auto">
            <a:xfrm>
              <a:off x="2208" y="2112"/>
              <a:ext cx="776" cy="1104"/>
              <a:chOff x="2208" y="2112"/>
              <a:chExt cx="776" cy="1104"/>
            </a:xfrm>
          </p:grpSpPr>
          <p:sp>
            <p:nvSpPr>
              <p:cNvPr id="294931" name="Freeform 19"/>
              <p:cNvSpPr>
                <a:spLocks/>
              </p:cNvSpPr>
              <p:nvPr/>
            </p:nvSpPr>
            <p:spPr bwMode="auto">
              <a:xfrm>
                <a:off x="2208" y="2112"/>
                <a:ext cx="768" cy="1104"/>
              </a:xfrm>
              <a:custGeom>
                <a:avLst/>
                <a:gdLst>
                  <a:gd name="T0" fmla="*/ 0 w 768"/>
                  <a:gd name="T1" fmla="*/ 0 h 1104"/>
                  <a:gd name="T2" fmla="*/ 0 w 768"/>
                  <a:gd name="T3" fmla="*/ 720 h 1104"/>
                  <a:gd name="T4" fmla="*/ 768 w 768"/>
                  <a:gd name="T5" fmla="*/ 1104 h 1104"/>
                  <a:gd name="T6" fmla="*/ 768 w 768"/>
                  <a:gd name="T7" fmla="*/ 384 h 1104"/>
                  <a:gd name="T8" fmla="*/ 0 w 768"/>
                  <a:gd name="T9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8" h="1104">
                    <a:moveTo>
                      <a:pt x="0" y="0"/>
                    </a:moveTo>
                    <a:lnTo>
                      <a:pt x="0" y="720"/>
                    </a:lnTo>
                    <a:lnTo>
                      <a:pt x="768" y="1104"/>
                    </a:lnTo>
                    <a:lnTo>
                      <a:pt x="768" y="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chemeClr val="tx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932" name="Line 20"/>
              <p:cNvSpPr>
                <a:spLocks noChangeShapeType="1"/>
              </p:cNvSpPr>
              <p:nvPr/>
            </p:nvSpPr>
            <p:spPr bwMode="auto">
              <a:xfrm flipV="1">
                <a:off x="2208" y="2860"/>
                <a:ext cx="500" cy="1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933" name="Text Box 21"/>
              <p:cNvSpPr txBox="1">
                <a:spLocks noChangeArrowheads="1"/>
              </p:cNvSpPr>
              <p:nvPr/>
            </p:nvSpPr>
            <p:spPr bwMode="auto">
              <a:xfrm>
                <a:off x="2468" y="2832"/>
                <a:ext cx="5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  <a:flatTx/>
              </a:bodyPr>
              <a:lstStyle/>
              <a:p>
                <a:pPr algn="ctr"/>
                <a:r>
                  <a:rPr lang="en-US" altLang="en-US" sz="1800">
                    <a:solidFill>
                      <a:schemeClr val="accent2"/>
                    </a:solidFill>
                    <a:latin typeface="Arial" charset="0"/>
                  </a:rPr>
                  <a:t>(x,y,1)</a:t>
                </a:r>
              </a:p>
            </p:txBody>
          </p:sp>
          <p:sp>
            <p:nvSpPr>
              <p:cNvPr id="294934" name="Oval 22"/>
              <p:cNvSpPr>
                <a:spLocks noChangeArrowheads="1"/>
              </p:cNvSpPr>
              <p:nvPr/>
            </p:nvSpPr>
            <p:spPr bwMode="auto">
              <a:xfrm>
                <a:off x="2688" y="2832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4939" name="Text Box 27"/>
          <p:cNvSpPr txBox="1">
            <a:spLocks noChangeArrowheads="1"/>
          </p:cNvSpPr>
          <p:nvPr/>
        </p:nvSpPr>
        <p:spPr bwMode="auto">
          <a:xfrm>
            <a:off x="3276600" y="3810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charset="0"/>
              </a:rPr>
              <a:t>y</a:t>
            </a:r>
          </a:p>
        </p:txBody>
      </p:sp>
      <p:sp>
        <p:nvSpPr>
          <p:cNvPr id="294940" name="Text Box 28"/>
          <p:cNvSpPr txBox="1">
            <a:spLocks noChangeArrowheads="1"/>
          </p:cNvSpPr>
          <p:nvPr/>
        </p:nvSpPr>
        <p:spPr bwMode="auto">
          <a:xfrm>
            <a:off x="3816350" y="4586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charset="0"/>
              </a:rPr>
              <a:t>x</a:t>
            </a:r>
          </a:p>
        </p:txBody>
      </p:sp>
      <p:sp>
        <p:nvSpPr>
          <p:cNvPr id="294941" name="Text Box 29"/>
          <p:cNvSpPr txBox="1">
            <a:spLocks noChangeArrowheads="1"/>
          </p:cNvSpPr>
          <p:nvPr/>
        </p:nvSpPr>
        <p:spPr bwMode="auto">
          <a:xfrm>
            <a:off x="3124200" y="4662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charset="0"/>
              </a:rPr>
              <a:t>z</a:t>
            </a:r>
          </a:p>
        </p:txBody>
      </p:sp>
      <p:sp>
        <p:nvSpPr>
          <p:cNvPr id="294915" name="Line 3"/>
          <p:cNvSpPr>
            <a:spLocks noChangeShapeType="1"/>
          </p:cNvSpPr>
          <p:nvPr/>
        </p:nvSpPr>
        <p:spPr bwMode="auto">
          <a:xfrm flipV="1">
            <a:off x="4552950" y="3838575"/>
            <a:ext cx="83820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30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Projective lines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1212850"/>
          </a:xfrm>
        </p:spPr>
        <p:txBody>
          <a:bodyPr/>
          <a:lstStyle/>
          <a:p>
            <a:r>
              <a:rPr lang="en-US" altLang="en-US" dirty="0"/>
              <a:t>What does a line in the image correspond to in projective space</a:t>
            </a:r>
            <a:r>
              <a:rPr lang="en-US" altLang="en-US" dirty="0" smtClean="0"/>
              <a:t>?</a:t>
            </a:r>
          </a:p>
          <a:p>
            <a:endParaRPr lang="en-US" altLang="en-US" dirty="0"/>
          </a:p>
        </p:txBody>
      </p:sp>
      <p:grpSp>
        <p:nvGrpSpPr>
          <p:cNvPr id="296983" name="Group 23"/>
          <p:cNvGrpSpPr>
            <a:grpSpLocks/>
          </p:cNvGrpSpPr>
          <p:nvPr/>
        </p:nvGrpSpPr>
        <p:grpSpPr bwMode="auto">
          <a:xfrm>
            <a:off x="685800" y="3581400"/>
            <a:ext cx="7772400" cy="1811338"/>
            <a:chOff x="432" y="2256"/>
            <a:chExt cx="4896" cy="1141"/>
          </a:xfrm>
        </p:grpSpPr>
        <p:sp>
          <p:nvSpPr>
            <p:cNvPr id="296972" name="Rectangle 12"/>
            <p:cNvSpPr>
              <a:spLocks noChangeArrowheads="1"/>
            </p:cNvSpPr>
            <p:nvPr/>
          </p:nvSpPr>
          <p:spPr bwMode="auto">
            <a:xfrm>
              <a:off x="432" y="2256"/>
              <a:ext cx="48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lvl="1">
                <a:spcBef>
                  <a:spcPct val="20000"/>
                </a:spcBef>
                <a:buFontTx/>
                <a:buChar char="•"/>
              </a:pPr>
              <a:r>
                <a:rPr lang="en-US" altLang="en-US" sz="2000">
                  <a:latin typeface="Arial" charset="0"/>
                </a:rPr>
                <a:t>A line is a </a:t>
              </a:r>
              <a:r>
                <a:rPr lang="en-US" altLang="en-US" sz="2000" i="1">
                  <a:latin typeface="Arial" charset="0"/>
                </a:rPr>
                <a:t>plane</a:t>
              </a:r>
              <a:r>
                <a:rPr lang="en-US" altLang="en-US" sz="2000">
                  <a:latin typeface="Arial" charset="0"/>
                </a:rPr>
                <a:t> of rays through origin</a:t>
              </a:r>
            </a:p>
            <a:p>
              <a:pPr lvl="2">
                <a:spcBef>
                  <a:spcPct val="20000"/>
                </a:spcBef>
                <a:buFontTx/>
                <a:buChar char="–"/>
              </a:pPr>
              <a:r>
                <a:rPr lang="en-US" altLang="en-US" sz="2000">
                  <a:latin typeface="Arial" charset="0"/>
                </a:rPr>
                <a:t>all rays (x,y,z) satisfying:  ax + by + cz = 0</a:t>
              </a:r>
            </a:p>
          </p:txBody>
        </p:sp>
        <p:graphicFrame>
          <p:nvGraphicFramePr>
            <p:cNvPr id="296973" name="Object 13"/>
            <p:cNvGraphicFramePr>
              <a:graphicFrameLocks noChangeAspect="1"/>
            </p:cNvGraphicFramePr>
            <p:nvPr/>
          </p:nvGraphicFramePr>
          <p:xfrm>
            <a:off x="1595" y="2784"/>
            <a:ext cx="2168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tion" r:id="rId4" imgW="2514600" imgH="711000" progId="Equation.3">
                    <p:embed/>
                  </p:oleObj>
                </mc:Choice>
                <mc:Fallback>
                  <p:oleObj name="Equation" r:id="rId4" imgW="2514600" imgH="71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" y="2784"/>
                          <a:ext cx="2168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6978" name="Group 18"/>
          <p:cNvGrpSpPr>
            <a:grpSpLocks/>
          </p:cNvGrpSpPr>
          <p:nvPr/>
        </p:nvGrpSpPr>
        <p:grpSpPr bwMode="auto">
          <a:xfrm>
            <a:off x="5792848" y="1828800"/>
            <a:ext cx="1868487" cy="1752600"/>
            <a:chOff x="2039" y="1056"/>
            <a:chExt cx="1177" cy="1104"/>
          </a:xfrm>
        </p:grpSpPr>
        <p:sp>
          <p:nvSpPr>
            <p:cNvPr id="296964" name="Freeform 4"/>
            <p:cNvSpPr>
              <a:spLocks/>
            </p:cNvSpPr>
            <p:nvPr/>
          </p:nvSpPr>
          <p:spPr bwMode="auto">
            <a:xfrm>
              <a:off x="2160" y="1056"/>
              <a:ext cx="768" cy="1104"/>
            </a:xfrm>
            <a:custGeom>
              <a:avLst/>
              <a:gdLst>
                <a:gd name="T0" fmla="*/ 0 w 768"/>
                <a:gd name="T1" fmla="*/ 0 h 1104"/>
                <a:gd name="T2" fmla="*/ 0 w 768"/>
                <a:gd name="T3" fmla="*/ 720 h 1104"/>
                <a:gd name="T4" fmla="*/ 768 w 768"/>
                <a:gd name="T5" fmla="*/ 1104 h 1104"/>
                <a:gd name="T6" fmla="*/ 768 w 768"/>
                <a:gd name="T7" fmla="*/ 384 h 1104"/>
                <a:gd name="T8" fmla="*/ 0 w 768"/>
                <a:gd name="T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104">
                  <a:moveTo>
                    <a:pt x="0" y="0"/>
                  </a:moveTo>
                  <a:lnTo>
                    <a:pt x="0" y="720"/>
                  </a:lnTo>
                  <a:lnTo>
                    <a:pt x="768" y="1104"/>
                  </a:lnTo>
                  <a:lnTo>
                    <a:pt x="768" y="38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65" name="Oval 5"/>
            <p:cNvSpPr>
              <a:spLocks noChangeArrowheads="1"/>
            </p:cNvSpPr>
            <p:nvPr/>
          </p:nvSpPr>
          <p:spPr bwMode="auto">
            <a:xfrm>
              <a:off x="2039" y="1947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67" name="Line 7"/>
            <p:cNvSpPr>
              <a:spLocks noChangeShapeType="1"/>
            </p:cNvSpPr>
            <p:nvPr/>
          </p:nvSpPr>
          <p:spPr bwMode="auto">
            <a:xfrm flipV="1">
              <a:off x="2078" y="1056"/>
              <a:ext cx="514" cy="8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968" name="Line 8"/>
            <p:cNvSpPr>
              <a:spLocks noChangeShapeType="1"/>
            </p:cNvSpPr>
            <p:nvPr/>
          </p:nvSpPr>
          <p:spPr bwMode="auto">
            <a:xfrm flipV="1">
              <a:off x="2160" y="1536"/>
              <a:ext cx="768" cy="1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969" name="Line 9"/>
            <p:cNvSpPr>
              <a:spLocks noChangeShapeType="1"/>
            </p:cNvSpPr>
            <p:nvPr/>
          </p:nvSpPr>
          <p:spPr bwMode="auto">
            <a:xfrm flipV="1">
              <a:off x="2064" y="1248"/>
              <a:ext cx="115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970" name="Oval 10"/>
            <p:cNvSpPr>
              <a:spLocks noChangeArrowheads="1"/>
            </p:cNvSpPr>
            <p:nvPr/>
          </p:nvSpPr>
          <p:spPr bwMode="auto">
            <a:xfrm>
              <a:off x="2647" y="1557"/>
              <a:ext cx="48" cy="4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971" name="Oval 11"/>
            <p:cNvSpPr>
              <a:spLocks noChangeArrowheads="1"/>
            </p:cNvSpPr>
            <p:nvPr/>
          </p:nvSpPr>
          <p:spPr bwMode="auto">
            <a:xfrm>
              <a:off x="2208" y="1632"/>
              <a:ext cx="48" cy="4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6989" name="Group 29"/>
          <p:cNvGrpSpPr>
            <a:grpSpLocks/>
          </p:cNvGrpSpPr>
          <p:nvPr/>
        </p:nvGrpSpPr>
        <p:grpSpPr bwMode="auto">
          <a:xfrm>
            <a:off x="685800" y="5334000"/>
            <a:ext cx="7772400" cy="990600"/>
            <a:chOff x="432" y="3360"/>
            <a:chExt cx="4896" cy="624"/>
          </a:xfrm>
        </p:grpSpPr>
        <p:sp>
          <p:nvSpPr>
            <p:cNvPr id="296974" name="Rectangle 14"/>
            <p:cNvSpPr>
              <a:spLocks noChangeArrowheads="1"/>
            </p:cNvSpPr>
            <p:nvPr/>
          </p:nvSpPr>
          <p:spPr bwMode="auto">
            <a:xfrm>
              <a:off x="432" y="3600"/>
              <a:ext cx="48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lvl="1">
                <a:spcBef>
                  <a:spcPct val="20000"/>
                </a:spcBef>
                <a:buFontTx/>
                <a:buChar char="•"/>
              </a:pPr>
              <a:r>
                <a:rPr lang="en-US" altLang="en-US" sz="2000">
                  <a:latin typeface="Arial" charset="0"/>
                </a:rPr>
                <a:t>A line is also represented as a homogeneous 3-vector </a:t>
              </a:r>
              <a:r>
                <a:rPr lang="en-US" altLang="en-US" sz="2000" b="1">
                  <a:latin typeface="Arial" charset="0"/>
                </a:rPr>
                <a:t>l</a:t>
              </a:r>
            </a:p>
          </p:txBody>
        </p:sp>
        <p:grpSp>
          <p:nvGrpSpPr>
            <p:cNvPr id="296988" name="Group 28"/>
            <p:cNvGrpSpPr>
              <a:grpSpLocks/>
            </p:cNvGrpSpPr>
            <p:nvPr/>
          </p:nvGrpSpPr>
          <p:grpSpPr bwMode="auto">
            <a:xfrm>
              <a:off x="3216" y="3360"/>
              <a:ext cx="569" cy="288"/>
              <a:chOff x="3216" y="3360"/>
              <a:chExt cx="569" cy="288"/>
            </a:xfrm>
          </p:grpSpPr>
          <p:sp>
            <p:nvSpPr>
              <p:cNvPr id="296976" name="Text Box 16"/>
              <p:cNvSpPr txBox="1">
                <a:spLocks noChangeArrowheads="1"/>
              </p:cNvSpPr>
              <p:nvPr/>
            </p:nvSpPr>
            <p:spPr bwMode="auto">
              <a:xfrm>
                <a:off x="3216" y="3360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charset="0"/>
                  </a:rPr>
                  <a:t>l</a:t>
                </a:r>
              </a:p>
            </p:txBody>
          </p:sp>
          <p:sp>
            <p:nvSpPr>
              <p:cNvPr id="296977" name="Text Box 17"/>
              <p:cNvSpPr txBox="1">
                <a:spLocks noChangeArrowheads="1"/>
              </p:cNvSpPr>
              <p:nvPr/>
            </p:nvSpPr>
            <p:spPr bwMode="auto">
              <a:xfrm>
                <a:off x="3552" y="3360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charset="0"/>
                  </a:rPr>
                  <a:t>p</a:t>
                </a:r>
              </a:p>
            </p:txBody>
          </p:sp>
          <p:sp>
            <p:nvSpPr>
              <p:cNvPr id="296987" name="Text Box 27"/>
              <p:cNvSpPr txBox="1">
                <a:spLocks noChangeArrowheads="1"/>
              </p:cNvSpPr>
              <p:nvPr/>
            </p:nvSpPr>
            <p:spPr bwMode="auto">
              <a:xfrm>
                <a:off x="3383" y="336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altLang="en-US" b="1"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58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039" name="Group 31"/>
          <p:cNvGrpSpPr>
            <a:grpSpLocks/>
          </p:cNvGrpSpPr>
          <p:nvPr/>
        </p:nvGrpSpPr>
        <p:grpSpPr bwMode="auto">
          <a:xfrm>
            <a:off x="2057400" y="1905000"/>
            <a:ext cx="2209800" cy="1447800"/>
            <a:chOff x="1296" y="1200"/>
            <a:chExt cx="1392" cy="912"/>
          </a:xfrm>
        </p:grpSpPr>
        <p:sp>
          <p:nvSpPr>
            <p:cNvPr id="299038" name="Freeform 30"/>
            <p:cNvSpPr>
              <a:spLocks/>
            </p:cNvSpPr>
            <p:nvPr/>
          </p:nvSpPr>
          <p:spPr bwMode="auto">
            <a:xfrm>
              <a:off x="1536" y="1200"/>
              <a:ext cx="1152" cy="912"/>
            </a:xfrm>
            <a:custGeom>
              <a:avLst/>
              <a:gdLst>
                <a:gd name="T0" fmla="*/ 0 w 1152"/>
                <a:gd name="T1" fmla="*/ 912 h 912"/>
                <a:gd name="T2" fmla="*/ 528 w 1152"/>
                <a:gd name="T3" fmla="*/ 0 h 912"/>
                <a:gd name="T4" fmla="*/ 1152 w 1152"/>
                <a:gd name="T5" fmla="*/ 192 h 912"/>
                <a:gd name="T6" fmla="*/ 0 w 1152"/>
                <a:gd name="T7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912">
                  <a:moveTo>
                    <a:pt x="0" y="912"/>
                  </a:moveTo>
                  <a:lnTo>
                    <a:pt x="528" y="0"/>
                  </a:lnTo>
                  <a:lnTo>
                    <a:pt x="1152" y="192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9019" name="Group 11"/>
            <p:cNvGrpSpPr>
              <a:grpSpLocks/>
            </p:cNvGrpSpPr>
            <p:nvPr/>
          </p:nvGrpSpPr>
          <p:grpSpPr bwMode="auto">
            <a:xfrm>
              <a:off x="1296" y="1632"/>
              <a:ext cx="240" cy="480"/>
              <a:chOff x="1296" y="1632"/>
              <a:chExt cx="240" cy="480"/>
            </a:xfrm>
          </p:grpSpPr>
          <p:sp>
            <p:nvSpPr>
              <p:cNvPr id="299020" name="Line 12"/>
              <p:cNvSpPr>
                <a:spLocks noChangeShapeType="1"/>
              </p:cNvSpPr>
              <p:nvPr/>
            </p:nvSpPr>
            <p:spPr bwMode="auto">
              <a:xfrm flipH="1" flipV="1">
                <a:off x="1296" y="1632"/>
                <a:ext cx="240" cy="4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021" name="Text Box 13"/>
              <p:cNvSpPr txBox="1">
                <a:spLocks noChangeArrowheads="1"/>
              </p:cNvSpPr>
              <p:nvPr/>
            </p:nvSpPr>
            <p:spPr bwMode="auto">
              <a:xfrm>
                <a:off x="1296" y="1824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  <a:flatTx/>
              </a:bodyPr>
              <a:lstStyle/>
              <a:p>
                <a:pPr algn="ctr"/>
                <a:r>
                  <a:rPr lang="en-US" altLang="en-US" sz="1800" b="1">
                    <a:solidFill>
                      <a:schemeClr val="accent2"/>
                    </a:solidFill>
                    <a:latin typeface="Arial" charset="0"/>
                  </a:rPr>
                  <a:t>l</a:t>
                </a:r>
              </a:p>
            </p:txBody>
          </p:sp>
        </p:grpSp>
      </p:grp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 and line duality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1212850"/>
          </a:xfrm>
        </p:spPr>
        <p:txBody>
          <a:bodyPr/>
          <a:lstStyle/>
          <a:p>
            <a:pPr lvl="1"/>
            <a:r>
              <a:rPr lang="en-US" altLang="en-US"/>
              <a:t>A line </a:t>
            </a:r>
            <a:r>
              <a:rPr lang="en-US" altLang="en-US" b="1"/>
              <a:t>l</a:t>
            </a:r>
            <a:r>
              <a:rPr lang="en-US" altLang="en-US"/>
              <a:t> is a homogeneous 3-vector</a:t>
            </a:r>
          </a:p>
          <a:p>
            <a:pPr lvl="1"/>
            <a:r>
              <a:rPr lang="en-US" altLang="en-US"/>
              <a:t>It is </a:t>
            </a:r>
            <a:r>
              <a:rPr lang="en-US" altLang="en-US">
                <a:sym typeface="Symbol" pitchFamily="18" charset="2"/>
              </a:rPr>
              <a:t></a:t>
            </a:r>
            <a:r>
              <a:rPr lang="en-US" altLang="en-US"/>
              <a:t> to every point (ray) </a:t>
            </a:r>
            <a:r>
              <a:rPr lang="en-US" altLang="en-US" b="1"/>
              <a:t>p</a:t>
            </a:r>
            <a:r>
              <a:rPr lang="en-US" altLang="en-US"/>
              <a:t> on the line:  </a:t>
            </a:r>
            <a:r>
              <a:rPr lang="en-US" altLang="en-US" b="1"/>
              <a:t>l</a:t>
            </a:r>
            <a:r>
              <a:rPr lang="en-US" altLang="en-US">
                <a:cs typeface="Arial" charset="0"/>
              </a:rPr>
              <a:t> </a:t>
            </a:r>
            <a:r>
              <a:rPr lang="en-US" altLang="en-US" b="1"/>
              <a:t>p</a:t>
            </a:r>
            <a:r>
              <a:rPr lang="en-US" altLang="en-US"/>
              <a:t>=0</a:t>
            </a:r>
          </a:p>
          <a:p>
            <a:endParaRPr lang="en-US" altLang="en-US"/>
          </a:p>
        </p:txBody>
      </p:sp>
      <p:sp>
        <p:nvSpPr>
          <p:cNvPr id="299012" name="Freeform 4"/>
          <p:cNvSpPr>
            <a:spLocks/>
          </p:cNvSpPr>
          <p:nvPr/>
        </p:nvSpPr>
        <p:spPr bwMode="auto">
          <a:xfrm>
            <a:off x="2590800" y="1905000"/>
            <a:ext cx="1219200" cy="1752600"/>
          </a:xfrm>
          <a:custGeom>
            <a:avLst/>
            <a:gdLst>
              <a:gd name="T0" fmla="*/ 0 w 768"/>
              <a:gd name="T1" fmla="*/ 0 h 1104"/>
              <a:gd name="T2" fmla="*/ 0 w 768"/>
              <a:gd name="T3" fmla="*/ 720 h 1104"/>
              <a:gd name="T4" fmla="*/ 768 w 768"/>
              <a:gd name="T5" fmla="*/ 1104 h 1104"/>
              <a:gd name="T6" fmla="*/ 768 w 768"/>
              <a:gd name="T7" fmla="*/ 384 h 1104"/>
              <a:gd name="T8" fmla="*/ 0 w 768"/>
              <a:gd name="T9" fmla="*/ 0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8" h="1104">
                <a:moveTo>
                  <a:pt x="0" y="0"/>
                </a:moveTo>
                <a:lnTo>
                  <a:pt x="0" y="720"/>
                </a:lnTo>
                <a:lnTo>
                  <a:pt x="768" y="1104"/>
                </a:lnTo>
                <a:lnTo>
                  <a:pt x="768" y="384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3" name="Oval 5"/>
          <p:cNvSpPr>
            <a:spLocks noChangeArrowheads="1"/>
          </p:cNvSpPr>
          <p:nvPr/>
        </p:nvSpPr>
        <p:spPr bwMode="auto">
          <a:xfrm>
            <a:off x="2398713" y="331946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4" name="Line 6"/>
          <p:cNvSpPr>
            <a:spLocks noChangeShapeType="1"/>
          </p:cNvSpPr>
          <p:nvPr/>
        </p:nvSpPr>
        <p:spPr bwMode="auto">
          <a:xfrm flipV="1">
            <a:off x="2460625" y="1905000"/>
            <a:ext cx="815975" cy="141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15" name="Line 7"/>
          <p:cNvSpPr>
            <a:spLocks noChangeShapeType="1"/>
          </p:cNvSpPr>
          <p:nvPr/>
        </p:nvSpPr>
        <p:spPr bwMode="auto">
          <a:xfrm flipV="1">
            <a:off x="2590800" y="2667000"/>
            <a:ext cx="1219200" cy="228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16" name="Line 8"/>
          <p:cNvSpPr>
            <a:spLocks noChangeShapeType="1"/>
          </p:cNvSpPr>
          <p:nvPr/>
        </p:nvSpPr>
        <p:spPr bwMode="auto">
          <a:xfrm flipV="1">
            <a:off x="2438400" y="2209800"/>
            <a:ext cx="1828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17" name="Oval 9"/>
          <p:cNvSpPr>
            <a:spLocks noChangeArrowheads="1"/>
          </p:cNvSpPr>
          <p:nvPr/>
        </p:nvSpPr>
        <p:spPr bwMode="auto">
          <a:xfrm>
            <a:off x="3363913" y="2700338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8" name="Oval 10"/>
          <p:cNvSpPr>
            <a:spLocks noChangeArrowheads="1"/>
          </p:cNvSpPr>
          <p:nvPr/>
        </p:nvSpPr>
        <p:spPr bwMode="auto">
          <a:xfrm>
            <a:off x="2667000" y="2819400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22" name="Text Box 14"/>
          <p:cNvSpPr txBox="1">
            <a:spLocks noChangeArrowheads="1"/>
          </p:cNvSpPr>
          <p:nvPr/>
        </p:nvSpPr>
        <p:spPr bwMode="auto">
          <a:xfrm>
            <a:off x="2667000" y="2743200"/>
            <a:ext cx="407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algn="ctr"/>
            <a:r>
              <a:rPr lang="en-US" altLang="en-US" sz="1800" b="1">
                <a:solidFill>
                  <a:schemeClr val="accent2"/>
                </a:solidFill>
                <a:latin typeface="Arial" charset="0"/>
              </a:rPr>
              <a:t>p</a:t>
            </a:r>
            <a:r>
              <a:rPr lang="en-US" altLang="en-US" sz="1800" b="1" baseline="-25000">
                <a:solidFill>
                  <a:schemeClr val="accent2"/>
                </a:solidFill>
                <a:latin typeface="Arial" charset="0"/>
              </a:rPr>
              <a:t>1</a:t>
            </a:r>
          </a:p>
        </p:txBody>
      </p:sp>
      <p:sp>
        <p:nvSpPr>
          <p:cNvPr id="299023" name="Rectangle 15"/>
          <p:cNvSpPr>
            <a:spLocks noChangeArrowheads="1"/>
          </p:cNvSpPr>
          <p:nvPr/>
        </p:nvSpPr>
        <p:spPr bwMode="auto">
          <a:xfrm>
            <a:off x="3276600" y="2667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1">
                <a:solidFill>
                  <a:schemeClr val="accent2"/>
                </a:solidFill>
                <a:latin typeface="Arial" charset="0"/>
              </a:rPr>
              <a:t>p</a:t>
            </a:r>
            <a:r>
              <a:rPr lang="en-US" altLang="en-US" sz="1800" b="1" baseline="-25000">
                <a:solidFill>
                  <a:schemeClr val="accent2"/>
                </a:solidFill>
                <a:latin typeface="Arial" charset="0"/>
              </a:rPr>
              <a:t>2</a:t>
            </a:r>
          </a:p>
        </p:txBody>
      </p:sp>
      <p:sp>
        <p:nvSpPr>
          <p:cNvPr id="299024" name="Rectangle 16"/>
          <p:cNvSpPr>
            <a:spLocks noChangeArrowheads="1"/>
          </p:cNvSpPr>
          <p:nvPr/>
        </p:nvSpPr>
        <p:spPr bwMode="auto">
          <a:xfrm>
            <a:off x="381000" y="4953000"/>
            <a:ext cx="7924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en-US">
                <a:latin typeface="Arial" charset="0"/>
              </a:rPr>
              <a:t>What is the intersection of two lines </a:t>
            </a:r>
            <a:r>
              <a:rPr lang="en-US" altLang="en-US" b="1">
                <a:latin typeface="Arial" charset="0"/>
              </a:rPr>
              <a:t>l</a:t>
            </a:r>
            <a:r>
              <a:rPr lang="en-US" altLang="en-US" b="1" baseline="-25000">
                <a:latin typeface="Arial" charset="0"/>
              </a:rPr>
              <a:t>1</a:t>
            </a:r>
            <a:r>
              <a:rPr lang="en-US" altLang="en-US">
                <a:latin typeface="Arial" charset="0"/>
              </a:rPr>
              <a:t> and </a:t>
            </a:r>
            <a:r>
              <a:rPr lang="en-US" altLang="en-US" b="1">
                <a:latin typeface="Arial" charset="0"/>
              </a:rPr>
              <a:t>l</a:t>
            </a:r>
            <a:r>
              <a:rPr lang="en-US" altLang="en-US" b="1" baseline="-25000">
                <a:latin typeface="Arial" charset="0"/>
              </a:rPr>
              <a:t>2 </a:t>
            </a:r>
            <a:r>
              <a:rPr lang="en-US" altLang="en-US">
                <a:latin typeface="Arial" charset="0"/>
              </a:rPr>
              <a:t>?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sz="2000" b="1">
                <a:latin typeface="Arial" charset="0"/>
              </a:rPr>
              <a:t>p </a:t>
            </a:r>
            <a:r>
              <a:rPr lang="en-US" altLang="en-US" sz="2000">
                <a:latin typeface="Arial" charset="0"/>
              </a:rPr>
              <a:t>is </a:t>
            </a:r>
            <a:r>
              <a:rPr lang="en-US" altLang="en-US" sz="2000">
                <a:latin typeface="Arial" charset="0"/>
                <a:sym typeface="Symbol" pitchFamily="18" charset="2"/>
              </a:rPr>
              <a:t></a:t>
            </a:r>
            <a:r>
              <a:rPr lang="en-US" altLang="en-US" sz="2000">
                <a:latin typeface="Arial" charset="0"/>
              </a:rPr>
              <a:t> to </a:t>
            </a:r>
            <a:r>
              <a:rPr lang="en-US" altLang="en-US" sz="2000" b="1">
                <a:latin typeface="Arial" charset="0"/>
              </a:rPr>
              <a:t>l</a:t>
            </a:r>
            <a:r>
              <a:rPr lang="en-US" altLang="en-US" sz="2000" b="1" baseline="-25000">
                <a:latin typeface="Arial" charset="0"/>
              </a:rPr>
              <a:t>1</a:t>
            </a:r>
            <a:r>
              <a:rPr lang="en-US" altLang="en-US" sz="2000">
                <a:latin typeface="Arial" charset="0"/>
              </a:rPr>
              <a:t> and </a:t>
            </a:r>
            <a:r>
              <a:rPr lang="en-US" altLang="en-US" sz="2000" b="1">
                <a:latin typeface="Arial" charset="0"/>
              </a:rPr>
              <a:t>l</a:t>
            </a:r>
            <a:r>
              <a:rPr lang="en-US" altLang="en-US" sz="2000" b="1" baseline="-25000">
                <a:latin typeface="Arial" charset="0"/>
              </a:rPr>
              <a:t>2 </a:t>
            </a:r>
            <a:r>
              <a:rPr lang="en-US" altLang="en-US" sz="2000">
                <a:latin typeface="Arial" charset="0"/>
              </a:rPr>
              <a:t>  </a:t>
            </a:r>
            <a:r>
              <a:rPr lang="en-US" altLang="en-US" sz="2000">
                <a:latin typeface="Arial" charset="0"/>
                <a:sym typeface="Symbol" pitchFamily="18" charset="2"/>
              </a:rPr>
              <a:t>   </a:t>
            </a:r>
            <a:r>
              <a:rPr lang="en-US" altLang="en-US" sz="2000" b="1">
                <a:latin typeface="Arial" charset="0"/>
              </a:rPr>
              <a:t>p </a:t>
            </a:r>
            <a:r>
              <a:rPr lang="en-US" altLang="en-US" sz="2000">
                <a:latin typeface="Arial" charset="0"/>
              </a:rPr>
              <a:t>= </a:t>
            </a:r>
            <a:r>
              <a:rPr lang="en-US" altLang="en-US" sz="2000" b="1">
                <a:latin typeface="Arial" charset="0"/>
              </a:rPr>
              <a:t>l</a:t>
            </a:r>
            <a:r>
              <a:rPr lang="en-US" altLang="en-US" sz="2000" b="1" baseline="-25000">
                <a:latin typeface="Arial" charset="0"/>
              </a:rPr>
              <a:t>1</a:t>
            </a:r>
            <a:r>
              <a:rPr lang="en-US" altLang="en-US" sz="2000">
                <a:latin typeface="Arial" charset="0"/>
              </a:rPr>
              <a:t> </a:t>
            </a:r>
            <a:r>
              <a:rPr lang="en-US" altLang="en-US" sz="2000">
                <a:latin typeface="Arial" charset="0"/>
                <a:sym typeface="Symbol" pitchFamily="18" charset="2"/>
              </a:rPr>
              <a:t></a:t>
            </a:r>
            <a:r>
              <a:rPr lang="en-US" altLang="en-US" sz="2000">
                <a:latin typeface="Arial" charset="0"/>
              </a:rPr>
              <a:t> </a:t>
            </a:r>
            <a:r>
              <a:rPr lang="en-US" altLang="en-US" sz="2000" b="1">
                <a:latin typeface="Arial" charset="0"/>
              </a:rPr>
              <a:t>l</a:t>
            </a:r>
            <a:r>
              <a:rPr lang="en-US" altLang="en-US" sz="2000" b="1" baseline="-25000">
                <a:latin typeface="Arial" charset="0"/>
              </a:rPr>
              <a:t>2</a:t>
            </a:r>
          </a:p>
          <a:p>
            <a:pPr lvl="1">
              <a:spcBef>
                <a:spcPct val="20000"/>
              </a:spcBef>
            </a:pPr>
            <a:r>
              <a:rPr lang="en-US" altLang="en-US">
                <a:latin typeface="Arial" charset="0"/>
              </a:rPr>
              <a:t>Points and lines are </a:t>
            </a:r>
            <a:r>
              <a:rPr lang="en-US" altLang="en-US" i="1">
                <a:latin typeface="Arial" charset="0"/>
              </a:rPr>
              <a:t>dual</a:t>
            </a:r>
            <a:r>
              <a:rPr lang="en-US" altLang="en-US">
                <a:latin typeface="Arial" charset="0"/>
              </a:rPr>
              <a:t> in projective space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Arial" charset="0"/>
              </a:rPr>
              <a:t>given any formula, can switch the meanings of points and lines to get another formula</a:t>
            </a:r>
            <a:endParaRPr lang="en-US" altLang="en-US">
              <a:latin typeface="Arial" charset="0"/>
            </a:endParaRPr>
          </a:p>
        </p:txBody>
      </p:sp>
      <p:grpSp>
        <p:nvGrpSpPr>
          <p:cNvPr id="299025" name="Group 17"/>
          <p:cNvGrpSpPr>
            <a:grpSpLocks/>
          </p:cNvGrpSpPr>
          <p:nvPr/>
        </p:nvGrpSpPr>
        <p:grpSpPr bwMode="auto">
          <a:xfrm>
            <a:off x="4876800" y="1905000"/>
            <a:ext cx="2286000" cy="1752600"/>
            <a:chOff x="3072" y="1200"/>
            <a:chExt cx="1440" cy="1104"/>
          </a:xfrm>
        </p:grpSpPr>
        <p:sp>
          <p:nvSpPr>
            <p:cNvPr id="299026" name="Line 18"/>
            <p:cNvSpPr>
              <a:spLocks noChangeShapeType="1"/>
            </p:cNvSpPr>
            <p:nvPr/>
          </p:nvSpPr>
          <p:spPr bwMode="auto">
            <a:xfrm flipH="1">
              <a:off x="3936" y="1392"/>
              <a:ext cx="48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27" name="Freeform 19"/>
            <p:cNvSpPr>
              <a:spLocks/>
            </p:cNvSpPr>
            <p:nvPr/>
          </p:nvSpPr>
          <p:spPr bwMode="auto">
            <a:xfrm>
              <a:off x="3600" y="1200"/>
              <a:ext cx="768" cy="1104"/>
            </a:xfrm>
            <a:custGeom>
              <a:avLst/>
              <a:gdLst>
                <a:gd name="T0" fmla="*/ 0 w 768"/>
                <a:gd name="T1" fmla="*/ 0 h 1104"/>
                <a:gd name="T2" fmla="*/ 0 w 768"/>
                <a:gd name="T3" fmla="*/ 720 h 1104"/>
                <a:gd name="T4" fmla="*/ 768 w 768"/>
                <a:gd name="T5" fmla="*/ 1104 h 1104"/>
                <a:gd name="T6" fmla="*/ 768 w 768"/>
                <a:gd name="T7" fmla="*/ 384 h 1104"/>
                <a:gd name="T8" fmla="*/ 0 w 768"/>
                <a:gd name="T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104">
                  <a:moveTo>
                    <a:pt x="0" y="0"/>
                  </a:moveTo>
                  <a:lnTo>
                    <a:pt x="0" y="720"/>
                  </a:lnTo>
                  <a:lnTo>
                    <a:pt x="768" y="1104"/>
                  </a:lnTo>
                  <a:lnTo>
                    <a:pt x="768" y="38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28" name="Oval 20"/>
            <p:cNvSpPr>
              <a:spLocks noChangeArrowheads="1"/>
            </p:cNvSpPr>
            <p:nvPr/>
          </p:nvSpPr>
          <p:spPr bwMode="auto">
            <a:xfrm>
              <a:off x="3479" y="2091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29" name="Line 21"/>
            <p:cNvSpPr>
              <a:spLocks noChangeShapeType="1"/>
            </p:cNvSpPr>
            <p:nvPr/>
          </p:nvSpPr>
          <p:spPr bwMode="auto">
            <a:xfrm flipV="1">
              <a:off x="3600" y="1680"/>
              <a:ext cx="768" cy="1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30" name="Line 22"/>
            <p:cNvSpPr>
              <a:spLocks noChangeShapeType="1"/>
            </p:cNvSpPr>
            <p:nvPr/>
          </p:nvSpPr>
          <p:spPr bwMode="auto">
            <a:xfrm flipV="1">
              <a:off x="3504" y="1344"/>
              <a:ext cx="1008" cy="768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31" name="Oval 23"/>
            <p:cNvSpPr>
              <a:spLocks noChangeArrowheads="1"/>
            </p:cNvSpPr>
            <p:nvPr/>
          </p:nvSpPr>
          <p:spPr bwMode="auto">
            <a:xfrm>
              <a:off x="3936" y="1728"/>
              <a:ext cx="48" cy="48"/>
            </a:xfrm>
            <a:prstGeom prst="ellipse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299032" name="Line 24"/>
            <p:cNvSpPr>
              <a:spLocks noChangeShapeType="1"/>
            </p:cNvSpPr>
            <p:nvPr/>
          </p:nvSpPr>
          <p:spPr bwMode="auto">
            <a:xfrm flipH="1" flipV="1">
              <a:off x="3264" y="1632"/>
              <a:ext cx="240" cy="4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33" name="Text Box 25"/>
            <p:cNvSpPr txBox="1">
              <a:spLocks noChangeArrowheads="1"/>
            </p:cNvSpPr>
            <p:nvPr/>
          </p:nvSpPr>
          <p:spPr bwMode="auto">
            <a:xfrm>
              <a:off x="3168" y="168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/>
            <a:p>
              <a:pPr algn="ctr"/>
              <a:r>
                <a:rPr lang="en-US" altLang="en-US" sz="1800" b="1">
                  <a:solidFill>
                    <a:schemeClr val="accent2"/>
                  </a:solidFill>
                  <a:latin typeface="Arial" charset="0"/>
                </a:rPr>
                <a:t>l</a:t>
              </a:r>
              <a:r>
                <a:rPr lang="en-US" altLang="en-US" sz="1800" b="1" baseline="-25000">
                  <a:solidFill>
                    <a:schemeClr val="accent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99034" name="Line 26"/>
            <p:cNvSpPr>
              <a:spLocks noChangeShapeType="1"/>
            </p:cNvSpPr>
            <p:nvPr/>
          </p:nvSpPr>
          <p:spPr bwMode="auto">
            <a:xfrm flipH="1" flipV="1">
              <a:off x="3072" y="1920"/>
              <a:ext cx="432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35" name="Text Box 27"/>
            <p:cNvSpPr txBox="1">
              <a:spLocks noChangeArrowheads="1"/>
            </p:cNvSpPr>
            <p:nvPr/>
          </p:nvSpPr>
          <p:spPr bwMode="auto">
            <a:xfrm>
              <a:off x="3072" y="1929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/>
            <a:p>
              <a:pPr algn="ctr"/>
              <a:r>
                <a:rPr lang="en-US" altLang="en-US" sz="1800" b="1">
                  <a:solidFill>
                    <a:srgbClr val="FF0000"/>
                  </a:solidFill>
                  <a:latin typeface="Arial" charset="0"/>
                </a:rPr>
                <a:t>l</a:t>
              </a:r>
              <a:r>
                <a:rPr lang="en-US" altLang="en-US" sz="1800" b="1" baseline="-25000">
                  <a:solidFill>
                    <a:srgbClr val="FF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99036" name="Rectangle 28"/>
            <p:cNvSpPr>
              <a:spLocks noChangeArrowheads="1"/>
            </p:cNvSpPr>
            <p:nvPr/>
          </p:nvSpPr>
          <p:spPr bwMode="auto">
            <a:xfrm>
              <a:off x="3936" y="168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 b="1">
                  <a:solidFill>
                    <a:srgbClr val="33CC33"/>
                  </a:solidFill>
                  <a:latin typeface="Arial" charset="0"/>
                </a:rPr>
                <a:t>p</a:t>
              </a:r>
              <a:endParaRPr lang="en-US" altLang="en-US" sz="1800" b="1" baseline="-25000">
                <a:solidFill>
                  <a:srgbClr val="33CC33"/>
                </a:solidFill>
                <a:latin typeface="Arial" charset="0"/>
              </a:endParaRPr>
            </a:p>
          </p:txBody>
        </p:sp>
      </p:grpSp>
      <p:sp>
        <p:nvSpPr>
          <p:cNvPr id="299037" name="Rectangle 29"/>
          <p:cNvSpPr>
            <a:spLocks noChangeArrowheads="1"/>
          </p:cNvSpPr>
          <p:nvPr/>
        </p:nvSpPr>
        <p:spPr bwMode="auto">
          <a:xfrm>
            <a:off x="381000" y="3810000"/>
            <a:ext cx="7924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en-US">
                <a:latin typeface="Arial" charset="0"/>
              </a:rPr>
              <a:t>What is the line </a:t>
            </a:r>
            <a:r>
              <a:rPr lang="en-US" altLang="en-US" b="1">
                <a:latin typeface="Arial" charset="0"/>
              </a:rPr>
              <a:t>l</a:t>
            </a:r>
            <a:r>
              <a:rPr lang="en-US" altLang="en-US">
                <a:latin typeface="Arial" charset="0"/>
              </a:rPr>
              <a:t> spanned by rays </a:t>
            </a:r>
            <a:r>
              <a:rPr lang="en-US" altLang="en-US" b="1">
                <a:latin typeface="Arial" charset="0"/>
              </a:rPr>
              <a:t>p</a:t>
            </a:r>
            <a:r>
              <a:rPr lang="en-US" altLang="en-US" b="1" baseline="-25000">
                <a:latin typeface="Arial" charset="0"/>
              </a:rPr>
              <a:t>1</a:t>
            </a:r>
            <a:r>
              <a:rPr lang="en-US" altLang="en-US">
                <a:latin typeface="Arial" charset="0"/>
              </a:rPr>
              <a:t> and </a:t>
            </a:r>
            <a:r>
              <a:rPr lang="en-US" altLang="en-US" b="1">
                <a:latin typeface="Arial" charset="0"/>
              </a:rPr>
              <a:t>p</a:t>
            </a:r>
            <a:r>
              <a:rPr lang="en-US" altLang="en-US" b="1" baseline="-25000">
                <a:latin typeface="Arial" charset="0"/>
              </a:rPr>
              <a:t>2 </a:t>
            </a:r>
            <a:r>
              <a:rPr lang="en-US" altLang="en-US">
                <a:latin typeface="Arial" charset="0"/>
              </a:rPr>
              <a:t>?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sz="2000" b="1">
                <a:latin typeface="Arial" charset="0"/>
              </a:rPr>
              <a:t>l </a:t>
            </a:r>
            <a:r>
              <a:rPr lang="en-US" altLang="en-US" sz="2000">
                <a:latin typeface="Arial" charset="0"/>
              </a:rPr>
              <a:t>is </a:t>
            </a:r>
            <a:r>
              <a:rPr lang="en-US" altLang="en-US" sz="2000">
                <a:latin typeface="Arial" charset="0"/>
                <a:sym typeface="Symbol" pitchFamily="18" charset="2"/>
              </a:rPr>
              <a:t></a:t>
            </a:r>
            <a:r>
              <a:rPr lang="en-US" altLang="en-US" sz="2000">
                <a:latin typeface="Arial" charset="0"/>
              </a:rPr>
              <a:t> to </a:t>
            </a:r>
            <a:r>
              <a:rPr lang="en-US" altLang="en-US" sz="2000" b="1">
                <a:latin typeface="Arial" charset="0"/>
              </a:rPr>
              <a:t>p</a:t>
            </a:r>
            <a:r>
              <a:rPr lang="en-US" altLang="en-US" sz="2000" b="1" baseline="-25000">
                <a:latin typeface="Arial" charset="0"/>
              </a:rPr>
              <a:t>1</a:t>
            </a:r>
            <a:r>
              <a:rPr lang="en-US" altLang="en-US" sz="2000">
                <a:latin typeface="Arial" charset="0"/>
              </a:rPr>
              <a:t> and </a:t>
            </a:r>
            <a:r>
              <a:rPr lang="en-US" altLang="en-US" sz="2000" b="1">
                <a:latin typeface="Arial" charset="0"/>
              </a:rPr>
              <a:t>p</a:t>
            </a:r>
            <a:r>
              <a:rPr lang="en-US" altLang="en-US" sz="2000" b="1" baseline="-25000">
                <a:latin typeface="Arial" charset="0"/>
              </a:rPr>
              <a:t>2 </a:t>
            </a:r>
            <a:r>
              <a:rPr lang="en-US" altLang="en-US" sz="2000">
                <a:latin typeface="Arial" charset="0"/>
              </a:rPr>
              <a:t>  </a:t>
            </a:r>
            <a:r>
              <a:rPr lang="en-US" altLang="en-US" sz="2000">
                <a:latin typeface="Arial" charset="0"/>
                <a:sym typeface="Symbol" pitchFamily="18" charset="2"/>
              </a:rPr>
              <a:t>   </a:t>
            </a:r>
            <a:r>
              <a:rPr lang="en-US" altLang="en-US" sz="2000" b="1">
                <a:latin typeface="Arial" charset="0"/>
              </a:rPr>
              <a:t>l </a:t>
            </a:r>
            <a:r>
              <a:rPr lang="en-US" altLang="en-US" sz="2000">
                <a:latin typeface="Arial" charset="0"/>
              </a:rPr>
              <a:t>= </a:t>
            </a:r>
            <a:r>
              <a:rPr lang="en-US" altLang="en-US" sz="2000" b="1">
                <a:latin typeface="Arial" charset="0"/>
              </a:rPr>
              <a:t>p</a:t>
            </a:r>
            <a:r>
              <a:rPr lang="en-US" altLang="en-US" sz="2000" b="1" baseline="-25000">
                <a:latin typeface="Arial" charset="0"/>
              </a:rPr>
              <a:t>1</a:t>
            </a:r>
            <a:r>
              <a:rPr lang="en-US" altLang="en-US" sz="2000">
                <a:latin typeface="Arial" charset="0"/>
              </a:rPr>
              <a:t> </a:t>
            </a:r>
            <a:r>
              <a:rPr lang="en-US" altLang="en-US" sz="2000">
                <a:latin typeface="Arial" charset="0"/>
                <a:sym typeface="Symbol" pitchFamily="18" charset="2"/>
              </a:rPr>
              <a:t></a:t>
            </a:r>
            <a:r>
              <a:rPr lang="en-US" altLang="en-US" sz="2000">
                <a:latin typeface="Arial" charset="0"/>
              </a:rPr>
              <a:t> </a:t>
            </a:r>
            <a:r>
              <a:rPr lang="en-US" altLang="en-US" sz="2000" b="1">
                <a:latin typeface="Arial" charset="0"/>
              </a:rPr>
              <a:t>p</a:t>
            </a:r>
            <a:r>
              <a:rPr lang="en-US" altLang="en-US" sz="2000" b="1" baseline="-25000">
                <a:latin typeface="Arial" charset="0"/>
              </a:rPr>
              <a:t>2 </a:t>
            </a:r>
            <a:endParaRPr lang="en-US" altLang="en-US" sz="2000">
              <a:latin typeface="Arial" charset="0"/>
            </a:endParaRP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sz="2000" b="1">
                <a:latin typeface="Arial" charset="0"/>
              </a:rPr>
              <a:t>l</a:t>
            </a:r>
            <a:r>
              <a:rPr lang="en-US" altLang="en-US" sz="2000">
                <a:latin typeface="Arial" charset="0"/>
              </a:rPr>
              <a:t> is the plane normal</a:t>
            </a:r>
          </a:p>
        </p:txBody>
      </p:sp>
    </p:spTree>
    <p:extLst>
      <p:ext uri="{BB962C8B-B14F-4D97-AF65-F5344CB8AC3E}">
        <p14:creationId xmlns:p14="http://schemas.microsoft.com/office/powerpoint/2010/main" val="270955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4" grpId="0" build="p" bldLvl="3" autoUpdateAnimBg="0"/>
      <p:bldP spid="299037" grpId="0" build="p" bldLvl="3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185" name="Group 49"/>
          <p:cNvGrpSpPr>
            <a:grpSpLocks/>
          </p:cNvGrpSpPr>
          <p:nvPr/>
        </p:nvGrpSpPr>
        <p:grpSpPr bwMode="auto">
          <a:xfrm>
            <a:off x="5791200" y="1600200"/>
            <a:ext cx="1905000" cy="1295400"/>
            <a:chOff x="3648" y="1008"/>
            <a:chExt cx="1200" cy="816"/>
          </a:xfrm>
        </p:grpSpPr>
        <p:sp>
          <p:nvSpPr>
            <p:cNvPr id="347181" name="Freeform 45"/>
            <p:cNvSpPr>
              <a:spLocks/>
            </p:cNvSpPr>
            <p:nvPr/>
          </p:nvSpPr>
          <p:spPr bwMode="auto">
            <a:xfrm>
              <a:off x="3648" y="1008"/>
              <a:ext cx="1200" cy="816"/>
            </a:xfrm>
            <a:custGeom>
              <a:avLst/>
              <a:gdLst>
                <a:gd name="T0" fmla="*/ 0 w 1200"/>
                <a:gd name="T1" fmla="*/ 672 h 816"/>
                <a:gd name="T2" fmla="*/ 528 w 1200"/>
                <a:gd name="T3" fmla="*/ 0 h 816"/>
                <a:gd name="T4" fmla="*/ 1200 w 1200"/>
                <a:gd name="T5" fmla="*/ 816 h 816"/>
                <a:gd name="T6" fmla="*/ 0 w 1200"/>
                <a:gd name="T7" fmla="*/ 672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0" h="816">
                  <a:moveTo>
                    <a:pt x="0" y="672"/>
                  </a:moveTo>
                  <a:lnTo>
                    <a:pt x="528" y="0"/>
                  </a:lnTo>
                  <a:lnTo>
                    <a:pt x="1200" y="816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179" name="Line 43"/>
            <p:cNvSpPr>
              <a:spLocks noChangeShapeType="1"/>
            </p:cNvSpPr>
            <p:nvPr/>
          </p:nvSpPr>
          <p:spPr bwMode="auto">
            <a:xfrm>
              <a:off x="4161" y="1015"/>
              <a:ext cx="687" cy="8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71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Ideal points and lines</a:t>
            </a:r>
          </a:p>
        </p:txBody>
      </p:sp>
      <p:sp>
        <p:nvSpPr>
          <p:cNvPr id="34714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3581400"/>
            <a:ext cx="7772400" cy="1447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Ideal point (“point at infinity”)</a:t>
            </a:r>
          </a:p>
          <a:p>
            <a:pPr lvl="1"/>
            <a:r>
              <a:rPr lang="en-US" altLang="en-US">
                <a:solidFill>
                  <a:schemeClr val="accent2"/>
                </a:solidFill>
              </a:rPr>
              <a:t>p </a:t>
            </a:r>
            <a:r>
              <a:rPr lang="en-US" altLang="en-US">
                <a:solidFill>
                  <a:schemeClr val="accent2"/>
                </a:solidFill>
                <a:sym typeface="Symbol" pitchFamily="18" charset="2"/>
              </a:rPr>
              <a:t></a:t>
            </a:r>
            <a:r>
              <a:rPr lang="en-US" altLang="en-US">
                <a:solidFill>
                  <a:schemeClr val="accent2"/>
                </a:solidFill>
              </a:rPr>
              <a:t> (x, y, 0)</a:t>
            </a:r>
            <a:r>
              <a:rPr lang="en-US" altLang="en-US"/>
              <a:t> – parallel to image plane</a:t>
            </a:r>
          </a:p>
          <a:p>
            <a:pPr lvl="1"/>
            <a:r>
              <a:rPr lang="en-US" altLang="en-US"/>
              <a:t>It has infinite image coordinates</a:t>
            </a:r>
          </a:p>
        </p:txBody>
      </p:sp>
      <p:grpSp>
        <p:nvGrpSpPr>
          <p:cNvPr id="347182" name="Group 46"/>
          <p:cNvGrpSpPr>
            <a:grpSpLocks/>
          </p:cNvGrpSpPr>
          <p:nvPr/>
        </p:nvGrpSpPr>
        <p:grpSpPr bwMode="auto">
          <a:xfrm>
            <a:off x="1219200" y="1219200"/>
            <a:ext cx="3225800" cy="2271713"/>
            <a:chOff x="768" y="768"/>
            <a:chExt cx="2032" cy="1431"/>
          </a:xfrm>
        </p:grpSpPr>
        <p:sp>
          <p:nvSpPr>
            <p:cNvPr id="347162" name="Freeform 26"/>
            <p:cNvSpPr>
              <a:spLocks/>
            </p:cNvSpPr>
            <p:nvPr/>
          </p:nvSpPr>
          <p:spPr bwMode="auto">
            <a:xfrm>
              <a:off x="1536" y="768"/>
              <a:ext cx="768" cy="1104"/>
            </a:xfrm>
            <a:custGeom>
              <a:avLst/>
              <a:gdLst>
                <a:gd name="T0" fmla="*/ 0 w 768"/>
                <a:gd name="T1" fmla="*/ 0 h 1104"/>
                <a:gd name="T2" fmla="*/ 0 w 768"/>
                <a:gd name="T3" fmla="*/ 720 h 1104"/>
                <a:gd name="T4" fmla="*/ 768 w 768"/>
                <a:gd name="T5" fmla="*/ 1104 h 1104"/>
                <a:gd name="T6" fmla="*/ 768 w 768"/>
                <a:gd name="T7" fmla="*/ 384 h 1104"/>
                <a:gd name="T8" fmla="*/ 0 w 768"/>
                <a:gd name="T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104">
                  <a:moveTo>
                    <a:pt x="0" y="0"/>
                  </a:moveTo>
                  <a:lnTo>
                    <a:pt x="0" y="720"/>
                  </a:lnTo>
                  <a:lnTo>
                    <a:pt x="768" y="1104"/>
                  </a:lnTo>
                  <a:lnTo>
                    <a:pt x="768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61" name="Freeform 25"/>
            <p:cNvSpPr>
              <a:spLocks/>
            </p:cNvSpPr>
            <p:nvPr/>
          </p:nvSpPr>
          <p:spPr bwMode="auto">
            <a:xfrm>
              <a:off x="1008" y="960"/>
              <a:ext cx="768" cy="1104"/>
            </a:xfrm>
            <a:custGeom>
              <a:avLst/>
              <a:gdLst>
                <a:gd name="T0" fmla="*/ 0 w 768"/>
                <a:gd name="T1" fmla="*/ 0 h 1104"/>
                <a:gd name="T2" fmla="*/ 0 w 768"/>
                <a:gd name="T3" fmla="*/ 720 h 1104"/>
                <a:gd name="T4" fmla="*/ 768 w 768"/>
                <a:gd name="T5" fmla="*/ 1104 h 1104"/>
                <a:gd name="T6" fmla="*/ 768 w 768"/>
                <a:gd name="T7" fmla="*/ 384 h 1104"/>
                <a:gd name="T8" fmla="*/ 0 w 768"/>
                <a:gd name="T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104">
                  <a:moveTo>
                    <a:pt x="0" y="0"/>
                  </a:moveTo>
                  <a:lnTo>
                    <a:pt x="0" y="720"/>
                  </a:lnTo>
                  <a:lnTo>
                    <a:pt x="768" y="1104"/>
                  </a:lnTo>
                  <a:lnTo>
                    <a:pt x="768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60" name="Line 24"/>
            <p:cNvSpPr>
              <a:spLocks noChangeShapeType="1"/>
            </p:cNvSpPr>
            <p:nvPr/>
          </p:nvSpPr>
          <p:spPr bwMode="auto">
            <a:xfrm flipV="1">
              <a:off x="1008" y="1488"/>
              <a:ext cx="528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138" name="Line 2"/>
            <p:cNvSpPr>
              <a:spLocks noChangeShapeType="1"/>
            </p:cNvSpPr>
            <p:nvPr/>
          </p:nvSpPr>
          <p:spPr bwMode="auto">
            <a:xfrm flipV="1">
              <a:off x="1008" y="13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139" name="Line 3"/>
            <p:cNvSpPr>
              <a:spLocks noChangeShapeType="1"/>
            </p:cNvSpPr>
            <p:nvPr/>
          </p:nvSpPr>
          <p:spPr bwMode="auto">
            <a:xfrm>
              <a:off x="1008" y="16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141" name="Line 5"/>
            <p:cNvSpPr>
              <a:spLocks noChangeShapeType="1"/>
            </p:cNvSpPr>
            <p:nvPr/>
          </p:nvSpPr>
          <p:spPr bwMode="auto">
            <a:xfrm flipH="1">
              <a:off x="768" y="1680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145" name="Oval 9"/>
            <p:cNvSpPr>
              <a:spLocks noChangeArrowheads="1"/>
            </p:cNvSpPr>
            <p:nvPr/>
          </p:nvSpPr>
          <p:spPr bwMode="auto">
            <a:xfrm>
              <a:off x="984" y="166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147" name="Text Box 11"/>
            <p:cNvSpPr txBox="1">
              <a:spLocks noChangeArrowheads="1"/>
            </p:cNvSpPr>
            <p:nvPr/>
          </p:nvSpPr>
          <p:spPr bwMode="auto">
            <a:xfrm>
              <a:off x="1116" y="1296"/>
              <a:ext cx="6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  <a:flatTx/>
            </a:bodyPr>
            <a:lstStyle/>
            <a:p>
              <a:pPr algn="ctr"/>
              <a:r>
                <a:rPr lang="en-US" altLang="en-US" sz="1800">
                  <a:solidFill>
                    <a:schemeClr val="accent2"/>
                  </a:solidFill>
                  <a:latin typeface="Arial" charset="0"/>
                </a:rPr>
                <a:t>(sx,sy,0)</a:t>
              </a:r>
            </a:p>
          </p:txBody>
        </p:sp>
        <p:sp>
          <p:nvSpPr>
            <p:cNvPr id="347156" name="Text Box 20"/>
            <p:cNvSpPr txBox="1">
              <a:spLocks noChangeArrowheads="1"/>
            </p:cNvSpPr>
            <p:nvPr/>
          </p:nvSpPr>
          <p:spPr bwMode="auto">
            <a:xfrm>
              <a:off x="864" y="12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Arial" charset="0"/>
                </a:rPr>
                <a:t>y</a:t>
              </a:r>
            </a:p>
          </p:txBody>
        </p:sp>
        <p:sp>
          <p:nvSpPr>
            <p:cNvPr id="347157" name="Text Box 21"/>
            <p:cNvSpPr txBox="1">
              <a:spLocks noChangeArrowheads="1"/>
            </p:cNvSpPr>
            <p:nvPr/>
          </p:nvSpPr>
          <p:spPr bwMode="auto">
            <a:xfrm>
              <a:off x="1248" y="196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Arial" charset="0"/>
                </a:rPr>
                <a:t>x</a:t>
              </a:r>
            </a:p>
          </p:txBody>
        </p:sp>
        <p:sp>
          <p:nvSpPr>
            <p:cNvPr id="347158" name="Text Box 22"/>
            <p:cNvSpPr txBox="1">
              <a:spLocks noChangeArrowheads="1"/>
            </p:cNvSpPr>
            <p:nvPr/>
          </p:nvSpPr>
          <p:spPr bwMode="auto">
            <a:xfrm>
              <a:off x="768" y="17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latin typeface="Arial" charset="0"/>
                </a:rPr>
                <a:t>z</a:t>
              </a:r>
            </a:p>
          </p:txBody>
        </p:sp>
        <p:sp>
          <p:nvSpPr>
            <p:cNvPr id="347163" name="Text Box 27"/>
            <p:cNvSpPr txBox="1">
              <a:spLocks noChangeArrowheads="1"/>
            </p:cNvSpPr>
            <p:nvPr/>
          </p:nvSpPr>
          <p:spPr bwMode="auto">
            <a:xfrm>
              <a:off x="1900" y="1824"/>
              <a:ext cx="9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chemeClr val="tx2"/>
                  </a:solidFill>
                  <a:latin typeface="Arial" charset="0"/>
                </a:rPr>
                <a:t>image plane</a:t>
              </a:r>
              <a:endParaRPr lang="en-US" altLang="en-US"/>
            </a:p>
          </p:txBody>
        </p:sp>
      </p:grpSp>
      <p:grpSp>
        <p:nvGrpSpPr>
          <p:cNvPr id="347188" name="Group 52"/>
          <p:cNvGrpSpPr>
            <a:grpSpLocks/>
          </p:cNvGrpSpPr>
          <p:nvPr/>
        </p:nvGrpSpPr>
        <p:grpSpPr bwMode="auto">
          <a:xfrm>
            <a:off x="685800" y="1219200"/>
            <a:ext cx="7924800" cy="5181600"/>
            <a:chOff x="432" y="768"/>
            <a:chExt cx="4992" cy="3264"/>
          </a:xfrm>
        </p:grpSpPr>
        <p:sp>
          <p:nvSpPr>
            <p:cNvPr id="347177" name="Rectangle 41"/>
            <p:cNvSpPr>
              <a:spLocks noChangeArrowheads="1"/>
            </p:cNvSpPr>
            <p:nvPr/>
          </p:nvSpPr>
          <p:spPr bwMode="auto">
            <a:xfrm>
              <a:off x="432" y="3120"/>
              <a:ext cx="4896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en-US">
                  <a:latin typeface="Arial" charset="0"/>
                </a:rPr>
                <a:t>Ideal line</a:t>
              </a:r>
            </a:p>
            <a:p>
              <a:pPr lvl="1">
                <a:spcBef>
                  <a:spcPct val="20000"/>
                </a:spcBef>
                <a:buFontTx/>
                <a:buChar char="•"/>
              </a:pPr>
              <a:r>
                <a:rPr lang="en-US" altLang="en-US" sz="2000">
                  <a:solidFill>
                    <a:schemeClr val="accent2"/>
                  </a:solidFill>
                  <a:latin typeface="Arial" charset="0"/>
                </a:rPr>
                <a:t>l </a:t>
              </a:r>
              <a:r>
                <a:rPr lang="en-US" altLang="en-US" sz="2000">
                  <a:solidFill>
                    <a:schemeClr val="accent2"/>
                  </a:solidFill>
                  <a:latin typeface="Arial" charset="0"/>
                  <a:sym typeface="Symbol" pitchFamily="18" charset="2"/>
                </a:rPr>
                <a:t></a:t>
              </a:r>
              <a:r>
                <a:rPr lang="en-US" altLang="en-US" sz="2000">
                  <a:solidFill>
                    <a:schemeClr val="accent2"/>
                  </a:solidFill>
                  <a:latin typeface="Arial" charset="0"/>
                </a:rPr>
                <a:t> (a, b, 0)</a:t>
              </a:r>
              <a:r>
                <a:rPr lang="en-US" altLang="en-US" sz="2000">
                  <a:latin typeface="Arial" charset="0"/>
                </a:rPr>
                <a:t> – parallel to image plane</a:t>
              </a:r>
            </a:p>
          </p:txBody>
        </p:sp>
        <p:grpSp>
          <p:nvGrpSpPr>
            <p:cNvPr id="347187" name="Group 51"/>
            <p:cNvGrpSpPr>
              <a:grpSpLocks/>
            </p:cNvGrpSpPr>
            <p:nvPr/>
          </p:nvGrpSpPr>
          <p:grpSpPr bwMode="auto">
            <a:xfrm>
              <a:off x="3392" y="768"/>
              <a:ext cx="2032" cy="1431"/>
              <a:chOff x="3392" y="768"/>
              <a:chExt cx="2032" cy="1431"/>
            </a:xfrm>
          </p:grpSpPr>
          <p:sp>
            <p:nvSpPr>
              <p:cNvPr id="347164" name="Freeform 28"/>
              <p:cNvSpPr>
                <a:spLocks/>
              </p:cNvSpPr>
              <p:nvPr/>
            </p:nvSpPr>
            <p:spPr bwMode="auto">
              <a:xfrm>
                <a:off x="4160" y="768"/>
                <a:ext cx="768" cy="1104"/>
              </a:xfrm>
              <a:custGeom>
                <a:avLst/>
                <a:gdLst>
                  <a:gd name="T0" fmla="*/ 0 w 768"/>
                  <a:gd name="T1" fmla="*/ 0 h 1104"/>
                  <a:gd name="T2" fmla="*/ 0 w 768"/>
                  <a:gd name="T3" fmla="*/ 720 h 1104"/>
                  <a:gd name="T4" fmla="*/ 768 w 768"/>
                  <a:gd name="T5" fmla="*/ 1104 h 1104"/>
                  <a:gd name="T6" fmla="*/ 768 w 768"/>
                  <a:gd name="T7" fmla="*/ 384 h 1104"/>
                  <a:gd name="T8" fmla="*/ 0 w 768"/>
                  <a:gd name="T9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8" h="1104">
                    <a:moveTo>
                      <a:pt x="0" y="0"/>
                    </a:moveTo>
                    <a:lnTo>
                      <a:pt x="0" y="720"/>
                    </a:lnTo>
                    <a:lnTo>
                      <a:pt x="768" y="1104"/>
                    </a:lnTo>
                    <a:lnTo>
                      <a:pt x="768" y="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165" name="Freeform 29"/>
              <p:cNvSpPr>
                <a:spLocks/>
              </p:cNvSpPr>
              <p:nvPr/>
            </p:nvSpPr>
            <p:spPr bwMode="auto">
              <a:xfrm>
                <a:off x="3632" y="960"/>
                <a:ext cx="768" cy="1104"/>
              </a:xfrm>
              <a:custGeom>
                <a:avLst/>
                <a:gdLst>
                  <a:gd name="T0" fmla="*/ 0 w 768"/>
                  <a:gd name="T1" fmla="*/ 0 h 1104"/>
                  <a:gd name="T2" fmla="*/ 0 w 768"/>
                  <a:gd name="T3" fmla="*/ 720 h 1104"/>
                  <a:gd name="T4" fmla="*/ 768 w 768"/>
                  <a:gd name="T5" fmla="*/ 1104 h 1104"/>
                  <a:gd name="T6" fmla="*/ 768 w 768"/>
                  <a:gd name="T7" fmla="*/ 384 h 1104"/>
                  <a:gd name="T8" fmla="*/ 0 w 768"/>
                  <a:gd name="T9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8" h="1104">
                    <a:moveTo>
                      <a:pt x="0" y="0"/>
                    </a:moveTo>
                    <a:lnTo>
                      <a:pt x="0" y="720"/>
                    </a:lnTo>
                    <a:lnTo>
                      <a:pt x="768" y="1104"/>
                    </a:lnTo>
                    <a:lnTo>
                      <a:pt x="768" y="38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166" name="Line 30"/>
              <p:cNvSpPr>
                <a:spLocks noChangeShapeType="1"/>
              </p:cNvSpPr>
              <p:nvPr/>
            </p:nvSpPr>
            <p:spPr bwMode="auto">
              <a:xfrm flipV="1">
                <a:off x="3632" y="1248"/>
                <a:ext cx="208" cy="43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67" name="Line 31"/>
              <p:cNvSpPr>
                <a:spLocks noChangeShapeType="1"/>
              </p:cNvSpPr>
              <p:nvPr/>
            </p:nvSpPr>
            <p:spPr bwMode="auto">
              <a:xfrm flipV="1">
                <a:off x="3632" y="134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68" name="Line 32"/>
              <p:cNvSpPr>
                <a:spLocks noChangeShapeType="1"/>
              </p:cNvSpPr>
              <p:nvPr/>
            </p:nvSpPr>
            <p:spPr bwMode="auto">
              <a:xfrm>
                <a:off x="3632" y="16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69" name="Line 33"/>
              <p:cNvSpPr>
                <a:spLocks noChangeShapeType="1"/>
              </p:cNvSpPr>
              <p:nvPr/>
            </p:nvSpPr>
            <p:spPr bwMode="auto">
              <a:xfrm flipH="1">
                <a:off x="3392" y="1680"/>
                <a:ext cx="24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71" name="Oval 35"/>
              <p:cNvSpPr>
                <a:spLocks noChangeArrowheads="1"/>
              </p:cNvSpPr>
              <p:nvPr/>
            </p:nvSpPr>
            <p:spPr bwMode="auto">
              <a:xfrm>
                <a:off x="3608" y="16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172" name="Text Box 36"/>
              <p:cNvSpPr txBox="1">
                <a:spLocks noChangeArrowheads="1"/>
              </p:cNvSpPr>
              <p:nvPr/>
            </p:nvSpPr>
            <p:spPr bwMode="auto">
              <a:xfrm>
                <a:off x="3568" y="1065"/>
                <a:ext cx="5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  <a:flatTx/>
              </a:bodyPr>
              <a:lstStyle/>
              <a:p>
                <a:pPr algn="ctr"/>
                <a:r>
                  <a:rPr lang="en-US" altLang="en-US" sz="1800">
                    <a:solidFill>
                      <a:schemeClr val="accent2"/>
                    </a:solidFill>
                    <a:latin typeface="Arial" charset="0"/>
                  </a:rPr>
                  <a:t>(a,b,0)</a:t>
                </a:r>
              </a:p>
            </p:txBody>
          </p:sp>
          <p:sp>
            <p:nvSpPr>
              <p:cNvPr id="347173" name="Text Box 37"/>
              <p:cNvSpPr txBox="1">
                <a:spLocks noChangeArrowheads="1"/>
              </p:cNvSpPr>
              <p:nvPr/>
            </p:nvSpPr>
            <p:spPr bwMode="auto">
              <a:xfrm>
                <a:off x="3488" y="124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>
                    <a:latin typeface="Arial" charset="0"/>
                  </a:rPr>
                  <a:t>y</a:t>
                </a:r>
              </a:p>
            </p:txBody>
          </p:sp>
          <p:sp>
            <p:nvSpPr>
              <p:cNvPr id="347174" name="Text Box 38"/>
              <p:cNvSpPr txBox="1">
                <a:spLocks noChangeArrowheads="1"/>
              </p:cNvSpPr>
              <p:nvPr/>
            </p:nvSpPr>
            <p:spPr bwMode="auto">
              <a:xfrm>
                <a:off x="3872" y="196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>
                    <a:latin typeface="Arial" charset="0"/>
                  </a:rPr>
                  <a:t>x</a:t>
                </a:r>
              </a:p>
            </p:txBody>
          </p:sp>
          <p:sp>
            <p:nvSpPr>
              <p:cNvPr id="347175" name="Text Box 39"/>
              <p:cNvSpPr txBox="1">
                <a:spLocks noChangeArrowheads="1"/>
              </p:cNvSpPr>
              <p:nvPr/>
            </p:nvSpPr>
            <p:spPr bwMode="auto">
              <a:xfrm>
                <a:off x="3392" y="178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>
                    <a:latin typeface="Arial" charset="0"/>
                  </a:rPr>
                  <a:t>z</a:t>
                </a:r>
              </a:p>
            </p:txBody>
          </p:sp>
          <p:sp>
            <p:nvSpPr>
              <p:cNvPr id="347176" name="Text Box 40"/>
              <p:cNvSpPr txBox="1">
                <a:spLocks noChangeArrowheads="1"/>
              </p:cNvSpPr>
              <p:nvPr/>
            </p:nvSpPr>
            <p:spPr bwMode="auto">
              <a:xfrm>
                <a:off x="4524" y="1824"/>
                <a:ext cx="9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>
                    <a:solidFill>
                      <a:schemeClr val="tx2"/>
                    </a:solidFill>
                    <a:latin typeface="Arial" charset="0"/>
                  </a:rPr>
                  <a:t>image plane</a:t>
                </a:r>
                <a:endParaRPr lang="en-US" altLang="en-US"/>
              </a:p>
            </p:txBody>
          </p:sp>
        </p:grpSp>
      </p:grpSp>
      <p:sp>
        <p:nvSpPr>
          <p:cNvPr id="347186" name="Rectangle 50"/>
          <p:cNvSpPr>
            <a:spLocks noChangeArrowheads="1"/>
          </p:cNvSpPr>
          <p:nvPr/>
        </p:nvSpPr>
        <p:spPr bwMode="auto">
          <a:xfrm>
            <a:off x="685800" y="57912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Arial" charset="0"/>
              </a:rPr>
              <a:t>Corresponds to a line in the image (finite coordinates)</a:t>
            </a:r>
          </a:p>
        </p:txBody>
      </p:sp>
    </p:spTree>
    <p:extLst>
      <p:ext uri="{BB962C8B-B14F-4D97-AF65-F5344CB8AC3E}">
        <p14:creationId xmlns:p14="http://schemas.microsoft.com/office/powerpoint/2010/main" val="3056666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4" grpId="0" build="p" autoUpdateAnimBg="0"/>
      <p:bldP spid="347186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 Theorem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homography</a:t>
            </a:r>
            <a:r>
              <a:rPr lang="en-US" dirty="0" smtClean="0"/>
              <a:t> or </a:t>
            </a:r>
            <a:r>
              <a:rPr lang="en-US" dirty="0" err="1" smtClean="0"/>
              <a:t>collineation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22" y="1905000"/>
            <a:ext cx="8508296" cy="3360420"/>
          </a:xfrm>
        </p:spPr>
      </p:pic>
    </p:spTree>
    <p:extLst>
      <p:ext uri="{BB962C8B-B14F-4D97-AF65-F5344CB8AC3E}">
        <p14:creationId xmlns:p14="http://schemas.microsoft.com/office/powerpoint/2010/main" val="15758310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314" name="Picture 2" descr="E:\class\proj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7980363" cy="616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4952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266" name="Picture 2" descr="E:\class\figures\proj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7394575" cy="570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67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field sensing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517" y="1143000"/>
            <a:ext cx="4135883" cy="49758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3886200" cy="42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9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Projective vs Affine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95" y="1828800"/>
            <a:ext cx="6835720" cy="3962400"/>
          </a:xfrm>
        </p:spPr>
      </p:pic>
    </p:spTree>
    <p:extLst>
      <p:ext uri="{BB962C8B-B14F-4D97-AF65-F5344CB8AC3E}">
        <p14:creationId xmlns:p14="http://schemas.microsoft.com/office/powerpoint/2010/main" val="19593369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3443"/>
            <a:ext cx="8229600" cy="3259476"/>
          </a:xfrm>
        </p:spPr>
      </p:pic>
    </p:spTree>
    <p:extLst>
      <p:ext uri="{BB962C8B-B14F-4D97-AF65-F5344CB8AC3E}">
        <p14:creationId xmlns:p14="http://schemas.microsoft.com/office/powerpoint/2010/main" val="230576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Vision: most powerful 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 for survival: finding food, avoiding being food, finding mates</a:t>
            </a:r>
          </a:p>
          <a:p>
            <a:r>
              <a:rPr lang="en-US" dirty="0" smtClean="0"/>
              <a:t>Long range sensing: beyond our fingertip (vision is our way to touch the world)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38600"/>
            <a:ext cx="3674533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009297"/>
            <a:ext cx="3192780" cy="239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7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 of the eye</a:t>
            </a:r>
            <a:br>
              <a:rPr lang="en-US" dirty="0" smtClean="0"/>
            </a:br>
            <a:r>
              <a:rPr lang="en-US" dirty="0" smtClean="0"/>
              <a:t>½ billion years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3101340" cy="38023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26948"/>
            <a:ext cx="3611880" cy="504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Climbing mount improbable</a:t>
            </a:r>
            <a:br>
              <a:rPr lang="en-US" dirty="0" smtClean="0"/>
            </a:br>
            <a:r>
              <a:rPr lang="en-US" dirty="0" smtClean="0"/>
              <a:t>10 different designs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1" y="1981200"/>
            <a:ext cx="4419600" cy="3733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5427"/>
            <a:ext cx="2971800" cy="45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6703</TotalTime>
  <Words>789</Words>
  <Application>Microsoft Office PowerPoint</Application>
  <PresentationFormat>On-screen Show (4:3)</PresentationFormat>
  <Paragraphs>181</Paragraphs>
  <Slides>61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Office Theme</vt:lpstr>
      <vt:lpstr>Equation</vt:lpstr>
      <vt:lpstr>Humans and animals have a number of senses</vt:lpstr>
      <vt:lpstr>Vision</vt:lpstr>
      <vt:lpstr>Hearing</vt:lpstr>
      <vt:lpstr>Echolocation of bats</vt:lpstr>
      <vt:lpstr>Electric field sensing</vt:lpstr>
      <vt:lpstr>Magnetic field sensing</vt:lpstr>
      <vt:lpstr>Vision: most powerful sense</vt:lpstr>
      <vt:lpstr>Evolution of the eye ½ billion years</vt:lpstr>
      <vt:lpstr>Climbing mount improbable 10 different designs</vt:lpstr>
      <vt:lpstr>A plethora of eyes</vt:lpstr>
      <vt:lpstr>Complex Eyes</vt:lpstr>
      <vt:lpstr>Compound eyes</vt:lpstr>
      <vt:lpstr>Human Eyes</vt:lpstr>
      <vt:lpstr>Two kinds of eyes at the top: Camera type or planar Spherical</vt:lpstr>
      <vt:lpstr>Many cameras in the market</vt:lpstr>
      <vt:lpstr>Catadioptric – panoramic images</vt:lpstr>
      <vt:lpstr>PowerPoint Presentation</vt:lpstr>
      <vt:lpstr>How does Vision work?</vt:lpstr>
      <vt:lpstr>Descartes got it right</vt:lpstr>
      <vt:lpstr>Many theories over the centuries</vt:lpstr>
      <vt:lpstr>Theories influenced by the zeitgeist</vt:lpstr>
      <vt:lpstr>Animal perception is active</vt:lpstr>
      <vt:lpstr>Measuring eye movements</vt:lpstr>
      <vt:lpstr>Robots with Vision</vt:lpstr>
      <vt:lpstr>PR2 Humanoid</vt:lpstr>
      <vt:lpstr>Perception for Robots 3 major problems</vt:lpstr>
      <vt:lpstr>Reconstruction</vt:lpstr>
      <vt:lpstr>PowerPoint Presentation</vt:lpstr>
      <vt:lpstr>Reorganization: segmentation</vt:lpstr>
      <vt:lpstr>Reorganization: flow</vt:lpstr>
      <vt:lpstr>Recognition</vt:lpstr>
      <vt:lpstr>Images and Videos  Contain</vt:lpstr>
      <vt:lpstr>Lines</vt:lpstr>
      <vt:lpstr>Color, Texture</vt:lpstr>
      <vt:lpstr>Motion</vt:lpstr>
      <vt:lpstr>A theoretical model of an eye</vt:lpstr>
      <vt:lpstr>Then cut the rays with a plane</vt:lpstr>
      <vt:lpstr>PowerPoint Presentation</vt:lpstr>
      <vt:lpstr>If we change the plane, we get an new image</vt:lpstr>
      <vt:lpstr>How are these images related? (what remains invariant?)</vt:lpstr>
      <vt:lpstr>Conics</vt:lpstr>
      <vt:lpstr>Projection of circle</vt:lpstr>
      <vt:lpstr>Vanishing points</vt:lpstr>
      <vt:lpstr>Vanishing points (2D)</vt:lpstr>
      <vt:lpstr>Vanishing points</vt:lpstr>
      <vt:lpstr>Parallelism (angles)  not invariant</vt:lpstr>
      <vt:lpstr>Cross ratio = only invariant</vt:lpstr>
      <vt:lpstr>PowerPoint Presentation</vt:lpstr>
      <vt:lpstr>PowerPoint Presentation</vt:lpstr>
      <vt:lpstr>Back to our question: how are the 2 images related to each other</vt:lpstr>
      <vt:lpstr>Fundamental Theorem: If we know how 4 points map to each other in the two planes, then we know how all points map. (if aA, bB, cC,dD, then we can map any point)</vt:lpstr>
      <vt:lpstr>Proof</vt:lpstr>
      <vt:lpstr>The projective plane</vt:lpstr>
      <vt:lpstr>Projective lines</vt:lpstr>
      <vt:lpstr>Point and line duality</vt:lpstr>
      <vt:lpstr>Ideal points and lines</vt:lpstr>
      <vt:lpstr>Fundamental Theorem (homography or collineation)</vt:lpstr>
      <vt:lpstr>PowerPoint Presentation</vt:lpstr>
      <vt:lpstr>PowerPoint Presentation</vt:lpstr>
      <vt:lpstr>Projective vs Affine</vt:lpstr>
      <vt:lpstr>Rectification</vt:lpstr>
    </vt:vector>
  </TitlesOfParts>
  <Company>UMIACS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 for Robots</dc:title>
  <dc:creator>John Aloimonos</dc:creator>
  <cp:lastModifiedBy>John Aloimonos</cp:lastModifiedBy>
  <cp:revision>51</cp:revision>
  <dcterms:created xsi:type="dcterms:W3CDTF">2013-12-29T15:22:10Z</dcterms:created>
  <dcterms:modified xsi:type="dcterms:W3CDTF">2016-08-31T00:26:20Z</dcterms:modified>
</cp:coreProperties>
</file>