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77" r:id="rId7"/>
    <p:sldId id="283" r:id="rId8"/>
    <p:sldId id="274" r:id="rId9"/>
    <p:sldId id="265" r:id="rId10"/>
    <p:sldId id="292" r:id="rId11"/>
    <p:sldId id="293" r:id="rId12"/>
    <p:sldId id="296" r:id="rId13"/>
    <p:sldId id="268" r:id="rId14"/>
    <p:sldId id="295" r:id="rId15"/>
    <p:sldId id="297" r:id="rId16"/>
    <p:sldId id="26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Choco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Dec</a:t>
            </a:r>
            <a:r>
              <a:rPr kumimoji="1" lang="en-US" altLang="ja-JP" dirty="0" smtClean="0"/>
              <a:t> 9</a:t>
            </a:r>
            <a:r>
              <a:rPr kumimoji="1" lang="en-US" altLang="ja-JP" baseline="30000" dirty="0" smtClean="0"/>
              <a:t>th</a:t>
            </a:r>
            <a:r>
              <a:rPr lang="en-US" altLang="ja-JP" dirty="0" smtClean="0"/>
              <a:t>,</a:t>
            </a:r>
            <a:r>
              <a:rPr kumimoji="1" lang="en-US" altLang="ja-JP" dirty="0" smtClean="0"/>
              <a:t> 2013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5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6652821" y="855577"/>
            <a:ext cx="2455683" cy="2141375"/>
            <a:chOff x="1419783" y="2318541"/>
            <a:chExt cx="4403716" cy="2689937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2311975" y="2318541"/>
              <a:ext cx="0" cy="2689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2311975" y="5008478"/>
              <a:ext cx="3511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角丸四角形 38"/>
            <p:cNvSpPr/>
            <p:nvPr/>
          </p:nvSpPr>
          <p:spPr>
            <a:xfrm>
              <a:off x="2482553" y="3089783"/>
              <a:ext cx="3168354" cy="754971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2516583" y="2475752"/>
              <a:ext cx="3134323" cy="576065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1419783" y="2838480"/>
                  <a:ext cx="658939" cy="50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783" y="2838480"/>
                  <a:ext cx="658939" cy="5026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乗算記号 36"/>
            <p:cNvSpPr/>
            <p:nvPr/>
          </p:nvSpPr>
          <p:spPr>
            <a:xfrm>
              <a:off x="4273937" y="2958250"/>
              <a:ext cx="563612" cy="241139"/>
            </a:xfrm>
            <a:prstGeom prst="mathMultiply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6636428" y="855577"/>
            <a:ext cx="33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β</a:t>
            </a:r>
            <a:endParaRPr kumimoji="1" lang="ja-JP" altLang="en-US" sz="2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644782" y="2692599"/>
            <a:ext cx="32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0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7264439" y="2119864"/>
            <a:ext cx="1766796" cy="838023"/>
          </a:xfrm>
          <a:prstGeom prst="roundRect">
            <a:avLst/>
          </a:prstGeom>
          <a:solidFill>
            <a:srgbClr val="FFCCFF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乗算記号 46"/>
          <p:cNvSpPr/>
          <p:nvPr/>
        </p:nvSpPr>
        <p:spPr>
          <a:xfrm>
            <a:off x="8223518" y="1993629"/>
            <a:ext cx="308922" cy="229293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710919"/>
              </p:ext>
            </p:extLst>
          </p:nvPr>
        </p:nvGraphicFramePr>
        <p:xfrm>
          <a:off x="519113" y="3014663"/>
          <a:ext cx="784383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数式" r:id="rId4" imgW="4838400" imgH="1485720" progId="Equation.3">
                  <p:embed/>
                </p:oleObj>
              </mc:Choice>
              <mc:Fallback>
                <p:oleObj name="数式" r:id="rId4" imgW="483840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014663"/>
                        <a:ext cx="7843837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17567" y="1892544"/>
            <a:ext cx="3995004" cy="646331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空間方向のワインディングナンバー</a:t>
            </a:r>
            <a:endParaRPr kumimoji="1" lang="en-US" altLang="ja-JP" dirty="0" smtClean="0"/>
          </a:p>
          <a:p>
            <a:r>
              <a:rPr lang="en-US" altLang="ja-JP" dirty="0" smtClean="0"/>
              <a:t>c:</a:t>
            </a:r>
            <a:r>
              <a:rPr lang="ja-JP" altLang="en-US" dirty="0" smtClean="0"/>
              <a:t>虚時間方向</a:t>
            </a:r>
            <a:r>
              <a:rPr lang="ja-JP" altLang="en-US" dirty="0"/>
              <a:t>のワインディングナンバー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739858" y="3645024"/>
            <a:ext cx="303750" cy="648072"/>
          </a:xfrm>
          <a:prstGeom prst="ellips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6" idx="4"/>
          </p:cNvCxnSpPr>
          <p:nvPr/>
        </p:nvCxnSpPr>
        <p:spPr>
          <a:xfrm>
            <a:off x="891733" y="4293096"/>
            <a:ext cx="0" cy="1726451"/>
          </a:xfrm>
          <a:prstGeom prst="straightConnector1">
            <a:avLst/>
          </a:prstGeom>
          <a:ln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51520" y="6058628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カノニカルの時は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が確定され、和が要らなくなるだけ</a:t>
            </a:r>
            <a:endParaRPr kumimoji="1" lang="ja-JP" altLang="en-US" dirty="0"/>
          </a:p>
        </p:txBody>
      </p:sp>
      <p:sp>
        <p:nvSpPr>
          <p:cNvPr id="49" name="タイトル 1"/>
          <p:cNvSpPr>
            <a:spLocks noGrp="1"/>
          </p:cNvSpPr>
          <p:nvPr>
            <p:ph type="title"/>
          </p:nvPr>
        </p:nvSpPr>
        <p:spPr>
          <a:xfrm>
            <a:off x="0" y="35868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3600" dirty="0" err="1" smtClean="0">
                <a:solidFill>
                  <a:srgbClr val="FF0000"/>
                </a:solidFill>
              </a:rPr>
              <a:t>N</a:t>
            </a:r>
            <a:r>
              <a:rPr lang="en-US" altLang="ja-JP" sz="3600" baseline="-25000" dirty="0" err="1">
                <a:solidFill>
                  <a:srgbClr val="FF0000"/>
                </a:solidFill>
              </a:rPr>
              <a:t>w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=1</a:t>
            </a:r>
            <a:r>
              <a:rPr kumimoji="1" lang="ja-JP" altLang="en-US" sz="3600" dirty="0" smtClean="0"/>
              <a:t>で</a:t>
            </a:r>
            <a:r>
              <a:rPr lang="en-US" altLang="ja-JP" sz="3600" dirty="0" err="1"/>
              <a:t>G</a:t>
            </a:r>
            <a:r>
              <a:rPr lang="en-US" altLang="ja-JP" sz="3600" baseline="30000" dirty="0" err="1"/>
              <a:t>po</a:t>
            </a:r>
            <a:r>
              <a:rPr kumimoji="1" lang="ja-JP" altLang="en-US" sz="3600" dirty="0" smtClean="0"/>
              <a:t>が２つ入っているときの重み</a:t>
            </a:r>
            <a:endParaRPr kumimoji="1" lang="ja-JP" altLang="en-US" sz="3600" dirty="0"/>
          </a:p>
        </p:txBody>
      </p:sp>
      <p:sp>
        <p:nvSpPr>
          <p:cNvPr id="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6" y="980729"/>
            <a:ext cx="6600932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2400" dirty="0" smtClean="0"/>
              <a:t>※</a:t>
            </a:r>
            <a:r>
              <a:rPr lang="ja-JP" altLang="en-US" sz="2400" dirty="0" smtClean="0"/>
              <a:t>見えて</a:t>
            </a:r>
            <a:r>
              <a:rPr lang="ja-JP" altLang="en-US" sz="2400" dirty="0"/>
              <a:t>いる粒子数</a:t>
            </a:r>
            <a:r>
              <a:rPr lang="en-US" altLang="ja-JP" sz="2400" dirty="0" err="1"/>
              <a:t>N</a:t>
            </a:r>
            <a:r>
              <a:rPr lang="en-US" altLang="ja-JP" sz="2400" b="1" baseline="-25000" dirty="0" err="1"/>
              <a:t>c</a:t>
            </a:r>
            <a:r>
              <a:rPr lang="en-US" altLang="ja-JP" sz="2400" dirty="0"/>
              <a:t>=c</a:t>
            </a:r>
            <a:r>
              <a:rPr lang="en-US" altLang="ja-JP" sz="2400" baseline="-25000" dirty="0"/>
              <a:t>0</a:t>
            </a:r>
            <a:r>
              <a:rPr lang="en-US" altLang="ja-JP" sz="2400" dirty="0"/>
              <a:t>+c</a:t>
            </a:r>
            <a:r>
              <a:rPr lang="en-US" altLang="ja-JP" sz="2400" baseline="-25000" dirty="0"/>
              <a:t>1</a:t>
            </a:r>
            <a:r>
              <a:rPr lang="en-US" altLang="ja-JP" sz="2400" dirty="0"/>
              <a:t>+N</a:t>
            </a:r>
            <a:r>
              <a:rPr lang="en-US" altLang="ja-JP" sz="2400" baseline="-25000" dirty="0"/>
              <a:t>w</a:t>
            </a:r>
            <a:r>
              <a:rPr lang="en-US" altLang="ja-JP" sz="2400" dirty="0"/>
              <a:t>  (</a:t>
            </a:r>
            <a:r>
              <a:rPr lang="en-US" altLang="ja-JP" sz="2400" dirty="0" err="1"/>
              <a:t>Nc</a:t>
            </a:r>
            <a:r>
              <a:rPr lang="en-US" altLang="ja-JP" sz="2400" dirty="0"/>
              <a:t>&lt;=N)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22108" y="1793574"/>
                <a:ext cx="367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08" y="1793574"/>
                <a:ext cx="36745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角丸四角形 56"/>
          <p:cNvSpPr/>
          <p:nvPr/>
        </p:nvSpPr>
        <p:spPr>
          <a:xfrm>
            <a:off x="7086539" y="2119864"/>
            <a:ext cx="1766796" cy="838023"/>
          </a:xfrm>
          <a:prstGeom prst="roundRect">
            <a:avLst/>
          </a:prstGeom>
          <a:solidFill>
            <a:srgbClr val="FFCCFF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09146"/>
              </p:ext>
            </p:extLst>
          </p:nvPr>
        </p:nvGraphicFramePr>
        <p:xfrm>
          <a:off x="271463" y="2928938"/>
          <a:ext cx="8745537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数式" r:id="rId3" imgW="5968800" imgH="1485720" progId="Equation.3">
                  <p:embed/>
                </p:oleObj>
              </mc:Choice>
              <mc:Fallback>
                <p:oleObj name="数式" r:id="rId3" imgW="596880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928938"/>
                        <a:ext cx="8745537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グループ化 47"/>
          <p:cNvGrpSpPr/>
          <p:nvPr/>
        </p:nvGrpSpPr>
        <p:grpSpPr>
          <a:xfrm>
            <a:off x="6474921" y="855577"/>
            <a:ext cx="2455683" cy="2141375"/>
            <a:chOff x="1419783" y="2318541"/>
            <a:chExt cx="4403716" cy="2689937"/>
          </a:xfrm>
        </p:grpSpPr>
        <p:cxnSp>
          <p:nvCxnSpPr>
            <p:cNvPr id="49" name="直線コネクタ 48"/>
            <p:cNvCxnSpPr/>
            <p:nvPr/>
          </p:nvCxnSpPr>
          <p:spPr>
            <a:xfrm>
              <a:off x="2311975" y="2318541"/>
              <a:ext cx="0" cy="2689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2311975" y="5008478"/>
              <a:ext cx="3511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1"/>
            <p:cNvSpPr/>
            <p:nvPr/>
          </p:nvSpPr>
          <p:spPr>
            <a:xfrm>
              <a:off x="2482553" y="3168261"/>
              <a:ext cx="3168353" cy="676493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2516583" y="2475753"/>
              <a:ext cx="3134323" cy="576064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1419783" y="2838480"/>
                  <a:ext cx="658939" cy="50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783" y="2838480"/>
                  <a:ext cx="658939" cy="5026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乗算記号 54"/>
            <p:cNvSpPr/>
            <p:nvPr/>
          </p:nvSpPr>
          <p:spPr>
            <a:xfrm>
              <a:off x="3172529" y="3688156"/>
              <a:ext cx="563612" cy="325322"/>
            </a:xfrm>
            <a:prstGeom prst="mathMultiply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6458528" y="855577"/>
            <a:ext cx="33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β</a:t>
            </a:r>
            <a:endParaRPr kumimoji="1" lang="ja-JP" altLang="en-US" sz="2000" dirty="0"/>
          </a:p>
        </p:txBody>
      </p:sp>
      <p:sp>
        <p:nvSpPr>
          <p:cNvPr id="58" name="乗算記号 57"/>
          <p:cNvSpPr/>
          <p:nvPr/>
        </p:nvSpPr>
        <p:spPr>
          <a:xfrm>
            <a:off x="8244408" y="1340768"/>
            <a:ext cx="308922" cy="314702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444208" y="1793574"/>
                <a:ext cx="367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793574"/>
                <a:ext cx="36745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タイトル 1"/>
          <p:cNvSpPr>
            <a:spLocks noGrp="1"/>
          </p:cNvSpPr>
          <p:nvPr>
            <p:ph type="title"/>
          </p:nvPr>
        </p:nvSpPr>
        <p:spPr>
          <a:xfrm>
            <a:off x="0" y="35868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3600" dirty="0" err="1" smtClean="0">
                <a:solidFill>
                  <a:srgbClr val="FF0000"/>
                </a:solidFill>
              </a:rPr>
              <a:t>N</a:t>
            </a:r>
            <a:r>
              <a:rPr kumimoji="1" lang="en-US" altLang="ja-JP" sz="3600" baseline="-25000" dirty="0" err="1" smtClean="0">
                <a:solidFill>
                  <a:srgbClr val="FF0000"/>
                </a:solidFill>
              </a:rPr>
              <a:t>w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=2</a:t>
            </a:r>
            <a:r>
              <a:rPr kumimoji="1" lang="ja-JP" altLang="en-US" sz="3600" dirty="0" smtClean="0"/>
              <a:t>で</a:t>
            </a:r>
            <a:r>
              <a:rPr lang="en-US" altLang="ja-JP" sz="3600" dirty="0" err="1"/>
              <a:t>G</a:t>
            </a:r>
            <a:r>
              <a:rPr lang="en-US" altLang="ja-JP" sz="3600" baseline="30000" dirty="0" err="1"/>
              <a:t>po</a:t>
            </a:r>
            <a:r>
              <a:rPr kumimoji="1" lang="ja-JP" altLang="en-US" sz="3600" dirty="0" smtClean="0"/>
              <a:t>が２つ入って</a:t>
            </a:r>
            <a:r>
              <a:rPr lang="ja-JP" altLang="en-US" sz="3600" dirty="0"/>
              <a:t>いるときの重み</a:t>
            </a:r>
            <a:endParaRPr kumimoji="1" lang="ja-JP" altLang="en-US" sz="3600" dirty="0"/>
          </a:p>
        </p:txBody>
      </p:sp>
      <p:sp>
        <p:nvSpPr>
          <p:cNvPr id="6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6" y="980729"/>
            <a:ext cx="6600932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2400" dirty="0" smtClean="0"/>
              <a:t>※</a:t>
            </a:r>
            <a:r>
              <a:rPr lang="ja-JP" altLang="en-US" sz="2400" dirty="0" smtClean="0"/>
              <a:t>見えて</a:t>
            </a:r>
            <a:r>
              <a:rPr lang="ja-JP" altLang="en-US" sz="2400" dirty="0"/>
              <a:t>いる粒子数</a:t>
            </a:r>
            <a:r>
              <a:rPr lang="en-US" altLang="ja-JP" sz="2400" dirty="0" err="1"/>
              <a:t>N</a:t>
            </a:r>
            <a:r>
              <a:rPr lang="en-US" altLang="ja-JP" sz="2400" b="1" baseline="-25000" dirty="0" err="1"/>
              <a:t>c</a:t>
            </a:r>
            <a:r>
              <a:rPr lang="en-US" altLang="ja-JP" sz="2400" dirty="0"/>
              <a:t>=c</a:t>
            </a:r>
            <a:r>
              <a:rPr lang="en-US" altLang="ja-JP" sz="2400" baseline="-25000" dirty="0"/>
              <a:t>0</a:t>
            </a:r>
            <a:r>
              <a:rPr lang="en-US" altLang="ja-JP" sz="2400" dirty="0"/>
              <a:t>+c</a:t>
            </a:r>
            <a:r>
              <a:rPr lang="en-US" altLang="ja-JP" sz="2400" baseline="-25000" dirty="0"/>
              <a:t>1</a:t>
            </a:r>
            <a:r>
              <a:rPr lang="en-US" altLang="ja-JP" sz="2400" dirty="0"/>
              <a:t>+N</a:t>
            </a:r>
            <a:r>
              <a:rPr lang="en-US" altLang="ja-JP" sz="2400" baseline="-25000" dirty="0"/>
              <a:t>w</a:t>
            </a:r>
            <a:r>
              <a:rPr lang="en-US" altLang="ja-JP" sz="2400" dirty="0"/>
              <a:t>  (</a:t>
            </a:r>
            <a:r>
              <a:rPr lang="en-US" altLang="ja-JP" sz="2400" dirty="0" err="1"/>
              <a:t>Nc</a:t>
            </a:r>
            <a:r>
              <a:rPr lang="en-US" altLang="ja-JP" sz="2400" dirty="0"/>
              <a:t>&lt;=N)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0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648"/>
            <a:ext cx="8229600" cy="830064"/>
          </a:xfrm>
        </p:spPr>
        <p:txBody>
          <a:bodyPr/>
          <a:lstStyle/>
          <a:p>
            <a:r>
              <a:rPr kumimoji="1" lang="ja-JP" altLang="en-US" dirty="0" smtClean="0"/>
              <a:t>アルゴリズムのまとめ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112568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注意点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a</a:t>
            </a:r>
            <a:r>
              <a:rPr lang="ja-JP" altLang="en-US" sz="2000" dirty="0" smtClean="0"/>
              <a:t>に関して</a:t>
            </a:r>
            <a:r>
              <a:rPr kumimoji="1" lang="ja-JP" altLang="en-US" sz="2000" dirty="0" smtClean="0"/>
              <a:t>は減衰が早いので和の</a:t>
            </a:r>
            <a:r>
              <a:rPr lang="ja-JP" altLang="en-US" sz="2000" dirty="0" smtClean="0"/>
              <a:t>カットオフが小さくても大丈夫そう。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N</a:t>
            </a:r>
            <a:r>
              <a:rPr lang="ja-JP" altLang="en-US" sz="2000" dirty="0"/>
              <a:t>と</a:t>
            </a:r>
            <a:r>
              <a:rPr lang="en-US" altLang="ja-JP" sz="2000" dirty="0" err="1"/>
              <a:t>c</a:t>
            </a:r>
            <a:r>
              <a:rPr lang="en-US" altLang="ja-JP" sz="2000" baseline="-25000" dirty="0" err="1"/>
              <a:t>k</a:t>
            </a:r>
            <a:r>
              <a:rPr lang="ja-JP" altLang="en-US" sz="2000" dirty="0"/>
              <a:t>に関する和が計算コストを上げる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400" dirty="0"/>
              <a:t>配位空間のアップデートは次のプロセスからなる。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>
                <a:solidFill>
                  <a:srgbClr val="FF3399"/>
                </a:solidFill>
              </a:rPr>
              <a:t>オペレーター（バーテックス）数の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更新</a:t>
            </a:r>
            <a:endParaRPr lang="en-US" altLang="ja-JP" sz="2000" b="1" dirty="0" smtClean="0">
              <a:solidFill>
                <a:srgbClr val="FF3399"/>
              </a:solidFill>
            </a:endParaRPr>
          </a:p>
          <a:p>
            <a:pPr lvl="2"/>
            <a:r>
              <a:rPr lang="ja-JP" altLang="en-US" sz="1600" b="1" dirty="0">
                <a:solidFill>
                  <a:srgbClr val="FF3399"/>
                </a:solidFill>
              </a:rPr>
              <a:t>ポアソン</a:t>
            </a:r>
            <a:r>
              <a:rPr lang="ja-JP" altLang="en-US" sz="1600" b="1" dirty="0" smtClean="0">
                <a:solidFill>
                  <a:srgbClr val="FF3399"/>
                </a:solidFill>
              </a:rPr>
              <a:t>分布</a:t>
            </a:r>
            <a:endParaRPr lang="en-US" altLang="ja-JP" sz="1600" b="1" dirty="0" smtClean="0">
              <a:solidFill>
                <a:srgbClr val="FF3399"/>
              </a:solidFill>
            </a:endParaRPr>
          </a:p>
          <a:p>
            <a:pPr marL="457200" lvl="1" indent="0">
              <a:buNone/>
            </a:pPr>
            <a:r>
              <a:rPr lang="ja-JP" altLang="en-US" sz="2000" b="1" dirty="0" smtClean="0">
                <a:solidFill>
                  <a:srgbClr val="FF3399"/>
                </a:solidFill>
              </a:rPr>
              <a:t>②</a:t>
            </a:r>
            <a:r>
              <a:rPr lang="ja-JP" altLang="en-US" sz="2000" b="1" dirty="0">
                <a:solidFill>
                  <a:srgbClr val="FF3399"/>
                </a:solidFill>
              </a:rPr>
              <a:t>　見えている世界線数</a:t>
            </a:r>
            <a:r>
              <a:rPr lang="en-US" altLang="ja-JP" sz="2000" dirty="0" err="1">
                <a:solidFill>
                  <a:srgbClr val="FF3399"/>
                </a:solidFill>
              </a:rPr>
              <a:t>N</a:t>
            </a:r>
            <a:r>
              <a:rPr lang="en-US" altLang="ja-JP" sz="2000" baseline="-25000" dirty="0" err="1">
                <a:solidFill>
                  <a:srgbClr val="FF3399"/>
                </a:solidFill>
              </a:rPr>
              <a:t>w</a:t>
            </a:r>
            <a:r>
              <a:rPr lang="ja-JP" altLang="en-US" sz="2000" b="1" dirty="0">
                <a:solidFill>
                  <a:srgbClr val="FF3399"/>
                </a:solidFill>
              </a:rPr>
              <a:t>の更新（グランドカノニカル）</a:t>
            </a:r>
            <a:endParaRPr lang="en-US" altLang="ja-JP" sz="2000" b="1" dirty="0">
              <a:solidFill>
                <a:srgbClr val="FF3399"/>
              </a:solidFill>
            </a:endParaRPr>
          </a:p>
          <a:p>
            <a:pPr lvl="2"/>
            <a:r>
              <a:rPr lang="en-US" altLang="ja-JP" sz="1600" b="1" dirty="0" err="1" smtClean="0">
                <a:solidFill>
                  <a:srgbClr val="FF3399"/>
                </a:solidFill>
              </a:rPr>
              <a:t>Nc</a:t>
            </a:r>
            <a:r>
              <a:rPr lang="ja-JP" altLang="en-US" sz="1600" b="1" dirty="0">
                <a:solidFill>
                  <a:srgbClr val="FF3399"/>
                </a:solidFill>
              </a:rPr>
              <a:t>を決定した</a:t>
            </a:r>
            <a:r>
              <a:rPr lang="ja-JP" altLang="en-US" sz="1600" b="1" dirty="0" smtClean="0">
                <a:solidFill>
                  <a:srgbClr val="FF3399"/>
                </a:solidFill>
              </a:rPr>
              <a:t>ことと等価 </a:t>
            </a:r>
            <a:r>
              <a:rPr lang="ja-JP" altLang="en-US" sz="1600" b="1" dirty="0">
                <a:solidFill>
                  <a:srgbClr val="FF3399"/>
                </a:solidFill>
              </a:rPr>
              <a:t>→</a:t>
            </a:r>
            <a:r>
              <a:rPr lang="en-US" altLang="ja-JP" sz="1600" b="1" dirty="0">
                <a:solidFill>
                  <a:srgbClr val="FF3399"/>
                </a:solidFill>
              </a:rPr>
              <a:t> </a:t>
            </a:r>
            <a:r>
              <a:rPr lang="ja-JP" altLang="en-US" sz="1600" b="1" dirty="0">
                <a:solidFill>
                  <a:srgbClr val="FF3399"/>
                </a:solidFill>
              </a:rPr>
              <a:t>重みの式に入っている。ヒートバスなど</a:t>
            </a:r>
            <a:r>
              <a:rPr lang="ja-JP" altLang="en-US" sz="1600" b="1" dirty="0" smtClean="0">
                <a:solidFill>
                  <a:srgbClr val="FF3399"/>
                </a:solidFill>
              </a:rPr>
              <a:t>。</a:t>
            </a:r>
            <a:endParaRPr lang="en-US" altLang="ja-JP" sz="2000" b="1" dirty="0">
              <a:solidFill>
                <a:srgbClr val="FF3399"/>
              </a:solidFill>
            </a:endParaRPr>
          </a:p>
          <a:p>
            <a:pPr marL="457200" lvl="1" indent="0">
              <a:buNone/>
            </a:pPr>
            <a:r>
              <a:rPr lang="ja-JP" altLang="en-US" sz="2000" b="1" dirty="0" smtClean="0">
                <a:solidFill>
                  <a:srgbClr val="FF3399"/>
                </a:solidFill>
              </a:rPr>
              <a:t>③　虚</a:t>
            </a:r>
            <a:r>
              <a:rPr lang="ja-JP" altLang="en-US" sz="2000" b="1" dirty="0">
                <a:solidFill>
                  <a:srgbClr val="FF3399"/>
                </a:solidFill>
              </a:rPr>
              <a:t>時間方向のワインディングナンバー</a:t>
            </a:r>
            <a:r>
              <a:rPr lang="en-US" altLang="ja-JP" sz="2000" b="1" dirty="0">
                <a:solidFill>
                  <a:srgbClr val="FF3399"/>
                </a:solidFill>
              </a:rPr>
              <a:t>{</a:t>
            </a:r>
            <a:r>
              <a:rPr lang="en-US" altLang="ja-JP" sz="2000" b="1" dirty="0" err="1">
                <a:solidFill>
                  <a:srgbClr val="FF3399"/>
                </a:solidFill>
              </a:rPr>
              <a:t>c</a:t>
            </a:r>
            <a:r>
              <a:rPr lang="en-US" altLang="ja-JP" sz="2000" b="1" baseline="-25000" dirty="0" err="1">
                <a:solidFill>
                  <a:srgbClr val="FF3399"/>
                </a:solidFill>
              </a:rPr>
              <a:t>k</a:t>
            </a:r>
            <a:r>
              <a:rPr lang="en-US" altLang="ja-JP" sz="2000" b="1" dirty="0">
                <a:solidFill>
                  <a:srgbClr val="FF3399"/>
                </a:solidFill>
              </a:rPr>
              <a:t>}</a:t>
            </a:r>
            <a:r>
              <a:rPr lang="ja-JP" altLang="en-US" sz="2000" b="1" dirty="0">
                <a:solidFill>
                  <a:srgbClr val="FF3399"/>
                </a:solidFill>
              </a:rPr>
              <a:t>の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更新（グランドカノニカル）</a:t>
            </a:r>
            <a:endParaRPr lang="en-US" altLang="ja-JP" sz="2000" b="1" dirty="0" smtClean="0">
              <a:solidFill>
                <a:srgbClr val="FF3399"/>
              </a:solidFill>
            </a:endParaRPr>
          </a:p>
          <a:p>
            <a:pPr lvl="2"/>
            <a:r>
              <a:rPr lang="ja-JP" altLang="en-US" sz="1600" b="1" dirty="0">
                <a:solidFill>
                  <a:srgbClr val="FF3399"/>
                </a:solidFill>
              </a:rPr>
              <a:t>重み</a:t>
            </a:r>
            <a:r>
              <a:rPr lang="ja-JP" altLang="en-US" sz="1600" b="1" dirty="0" smtClean="0">
                <a:solidFill>
                  <a:srgbClr val="FF3399"/>
                </a:solidFill>
              </a:rPr>
              <a:t>の式に入っている。ヒートバスなど。</a:t>
            </a:r>
            <a:endParaRPr lang="en-US" altLang="ja-JP" sz="1600" b="1" dirty="0">
              <a:solidFill>
                <a:srgbClr val="FF3399"/>
              </a:solidFill>
            </a:endParaRPr>
          </a:p>
          <a:p>
            <a:pPr marL="457200" lvl="1" indent="0">
              <a:buNone/>
            </a:pPr>
            <a:r>
              <a:rPr lang="ja-JP" altLang="en-US" sz="2000" b="1" dirty="0" smtClean="0">
                <a:solidFill>
                  <a:srgbClr val="FF3399"/>
                </a:solidFill>
              </a:rPr>
              <a:t>④　全粒子数</a:t>
            </a:r>
            <a:r>
              <a:rPr lang="en-US" altLang="ja-JP" sz="2000" b="1" dirty="0" smtClean="0">
                <a:solidFill>
                  <a:srgbClr val="FF3399"/>
                </a:solidFill>
              </a:rPr>
              <a:t>N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の更新</a:t>
            </a:r>
            <a:r>
              <a:rPr lang="ja-JP" altLang="en-US" sz="2000" b="1" dirty="0">
                <a:solidFill>
                  <a:srgbClr val="FF3399"/>
                </a:solidFill>
              </a:rPr>
              <a:t>（グランドカノニカル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）</a:t>
            </a:r>
            <a:endParaRPr lang="en-US" altLang="ja-JP" sz="2000" b="1" dirty="0" smtClean="0">
              <a:solidFill>
                <a:srgbClr val="FF3399"/>
              </a:solidFill>
            </a:endParaRPr>
          </a:p>
          <a:p>
            <a:pPr lvl="2"/>
            <a:r>
              <a:rPr lang="ja-JP" altLang="en-US" sz="1600" b="1" dirty="0" smtClean="0">
                <a:solidFill>
                  <a:srgbClr val="FF3399"/>
                </a:solidFill>
              </a:rPr>
              <a:t>重みの式に入っている。メトロポリス？</a:t>
            </a:r>
            <a:endParaRPr lang="en-US" altLang="ja-JP" sz="2000" b="1" dirty="0">
              <a:solidFill>
                <a:srgbClr val="FF3399"/>
              </a:solidFill>
            </a:endParaRPr>
          </a:p>
          <a:p>
            <a:r>
              <a:rPr lang="ja-JP" altLang="en-US" sz="2400" dirty="0" smtClean="0"/>
              <a:t>例えば前ページの重みは次のように</a:t>
            </a:r>
            <a:r>
              <a:rPr lang="en-US" altLang="ja-JP" sz="2400" dirty="0" smtClean="0"/>
              <a:t>N</a:t>
            </a:r>
            <a:r>
              <a:rPr lang="ja-JP" altLang="en-US" sz="2400" dirty="0" smtClean="0"/>
              <a:t>と</a:t>
            </a:r>
            <a:r>
              <a:rPr lang="en-US" altLang="ja-JP" sz="2400" dirty="0"/>
              <a:t>{</a:t>
            </a:r>
            <a:r>
              <a:rPr lang="en-US" altLang="ja-JP" sz="2400" dirty="0" err="1"/>
              <a:t>c</a:t>
            </a:r>
            <a:r>
              <a:rPr lang="en-US" altLang="ja-JP" sz="2400" baseline="-25000" dirty="0" err="1"/>
              <a:t>k</a:t>
            </a:r>
            <a:r>
              <a:rPr lang="en-US" altLang="ja-JP" sz="2400" dirty="0" smtClean="0"/>
              <a:t>}</a:t>
            </a:r>
            <a:r>
              <a:rPr lang="ja-JP" altLang="en-US" sz="2400" dirty="0" smtClean="0"/>
              <a:t>の和がない形を使う。</a:t>
            </a:r>
            <a:endParaRPr lang="en-US" altLang="ja-JP" sz="2400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21485"/>
              </p:ext>
            </p:extLst>
          </p:nvPr>
        </p:nvGraphicFramePr>
        <p:xfrm>
          <a:off x="107504" y="5373216"/>
          <a:ext cx="8853165" cy="1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数式" r:id="rId3" imgW="8229600" imgH="1193760" progId="Equation.3">
                  <p:embed/>
                </p:oleObj>
              </mc:Choice>
              <mc:Fallback>
                <p:oleObj name="数式" r:id="rId3" imgW="8229600" imgH="119376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73216"/>
                        <a:ext cx="8853165" cy="1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1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➀バーテックスを位置</a:t>
            </a:r>
            <a:r>
              <a:rPr lang="ja-JP" altLang="en-US" dirty="0" err="1" smtClean="0"/>
              <a:t>ｒ</a:t>
            </a:r>
            <a:r>
              <a:rPr lang="ja-JP" altLang="en-US" dirty="0" smtClean="0"/>
              <a:t>に挿入するときの確率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77776" y="1108075"/>
            <a:ext cx="8483624" cy="4705350"/>
            <a:chOff x="-195657" y="-892337"/>
            <a:chExt cx="10183289" cy="6622809"/>
          </a:xfrm>
        </p:grpSpPr>
        <p:graphicFrame>
          <p:nvGraphicFramePr>
            <p:cNvPr id="4" name="オブジェクト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382812"/>
                </p:ext>
              </p:extLst>
            </p:nvPr>
          </p:nvGraphicFramePr>
          <p:xfrm>
            <a:off x="2735108" y="-892337"/>
            <a:ext cx="7252524" cy="6622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数式" r:id="rId3" imgW="2768400" imgH="2527200" progId="Equation.3">
                    <p:embed/>
                  </p:oleObj>
                </mc:Choice>
                <mc:Fallback>
                  <p:oleObj name="数式" r:id="rId3" imgW="2768400" imgH="252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35108" y="-892337"/>
                          <a:ext cx="7252524" cy="6622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57708" y="130578"/>
              <a:ext cx="2428191" cy="51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バーテックス密度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-195657" y="2577083"/>
              <a:ext cx="2679471" cy="51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バーテックス</a:t>
              </a:r>
              <a:r>
                <a:rPr lang="ja-JP" altLang="en-US" dirty="0"/>
                <a:t>間</a:t>
              </a:r>
              <a:r>
                <a:rPr lang="ja-JP" altLang="en-US" dirty="0" smtClean="0"/>
                <a:t>距離：</a:t>
              </a:r>
              <a:endParaRPr kumimoji="1" lang="ja-JP" altLang="en-US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31328" y="5013176"/>
            <a:ext cx="23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実際にバーテックスを</a:t>
            </a:r>
            <a:r>
              <a:rPr lang="ja-JP" altLang="en-US" b="1" dirty="0"/>
              <a:t>置く</a:t>
            </a:r>
            <a:r>
              <a:rPr kumimoji="1" lang="ja-JP" altLang="en-US" b="1" dirty="0" smtClean="0"/>
              <a:t>確率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28" y="4077072"/>
            <a:ext cx="23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バーテックスを挿入する</a:t>
            </a:r>
            <a:r>
              <a:rPr lang="ja-JP" altLang="en-US" b="1" dirty="0" smtClean="0"/>
              <a:t>位置と粒子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73502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0777"/>
              </p:ext>
            </p:extLst>
          </p:nvPr>
        </p:nvGraphicFramePr>
        <p:xfrm>
          <a:off x="76026" y="1484784"/>
          <a:ext cx="8996114" cy="25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数式" r:id="rId3" imgW="6235560" imgH="1752480" progId="Equation.3">
                  <p:embed/>
                </p:oleObj>
              </mc:Choice>
              <mc:Fallback>
                <p:oleObj name="数式" r:id="rId3" imgW="6235560" imgH="175248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6" y="1484784"/>
                        <a:ext cx="8996114" cy="253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36539"/>
              </p:ext>
            </p:extLst>
          </p:nvPr>
        </p:nvGraphicFramePr>
        <p:xfrm>
          <a:off x="87313" y="4191000"/>
          <a:ext cx="89852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数式" r:id="rId5" imgW="6134040" imgH="1726920" progId="Equation.3">
                  <p:embed/>
                </p:oleObj>
              </mc:Choice>
              <mc:Fallback>
                <p:oleObj name="数式" r:id="rId5" imgW="6134040" imgH="1726920" progId="Equation.3">
                  <p:embed/>
                  <p:pic>
                    <p:nvPicPr>
                      <p:cNvPr id="0" name="オブジェクト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191000"/>
                        <a:ext cx="898525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8008" y="740906"/>
            <a:ext cx="90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つあり、最初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粒子が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を通っていたが、</a:t>
            </a:r>
            <a:r>
              <a:rPr lang="ja-JP" altLang="en-US" dirty="0" smtClean="0"/>
              <a:t>更新後はそれぞれの</a:t>
            </a:r>
            <a:r>
              <a:rPr lang="en-US" altLang="ja-JP" dirty="0" smtClean="0"/>
              <a:t>G</a:t>
            </a:r>
            <a:r>
              <a:rPr lang="ja-JP" altLang="en-US" dirty="0" err="1" smtClean="0"/>
              <a:t>には</a:t>
            </a:r>
            <a:endParaRPr lang="en-US" altLang="ja-JP" dirty="0" smtClean="0"/>
          </a:p>
          <a:p>
            <a:r>
              <a:rPr lang="ja-JP" altLang="en-US" dirty="0" smtClean="0"/>
              <a:t>別の粒子が割り当てられる場合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53752"/>
            <a:ext cx="9107488" cy="92697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②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N,c</a:t>
            </a:r>
            <a:r>
              <a:rPr kumimoji="1" lang="en-US" altLang="ja-JP" sz="3600" baseline="-25000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,c</a:t>
            </a:r>
            <a:r>
              <a:rPr kumimoji="1" lang="en-US" altLang="ja-JP" sz="3600" baseline="-250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3600" dirty="0" smtClean="0"/>
              <a:t>を固定して</a:t>
            </a:r>
            <a:r>
              <a:rPr kumimoji="1" lang="en-US" altLang="ja-JP" sz="3600" dirty="0" err="1" smtClean="0"/>
              <a:t>N</a:t>
            </a:r>
            <a:r>
              <a:rPr kumimoji="1" lang="en-US" altLang="ja-JP" sz="3600" baseline="-25000" dirty="0" err="1" smtClean="0"/>
              <a:t>c</a:t>
            </a:r>
            <a:r>
              <a:rPr kumimoji="1" lang="ja-JP" altLang="en-US" sz="3600" dirty="0" smtClean="0"/>
              <a:t> </a:t>
            </a:r>
            <a:r>
              <a:rPr lang="en-US" altLang="ja-JP" sz="3600" dirty="0"/>
              <a:t>(</a:t>
            </a:r>
            <a:r>
              <a:rPr lang="en-US" altLang="ja-JP" sz="3600" dirty="0" err="1" smtClean="0"/>
              <a:t>N</a:t>
            </a:r>
            <a:r>
              <a:rPr lang="en-US" altLang="ja-JP" sz="3600" baseline="-25000" dirty="0" err="1" smtClean="0"/>
              <a:t>w</a:t>
            </a:r>
            <a:r>
              <a:rPr lang="ja-JP" altLang="en-US" sz="3600" dirty="0" smtClean="0"/>
              <a:t> </a:t>
            </a:r>
            <a:r>
              <a:rPr kumimoji="1" lang="en-US" altLang="ja-JP" sz="3600" dirty="0" smtClean="0"/>
              <a:t>)</a:t>
            </a:r>
            <a:r>
              <a:rPr lang="ja-JP" altLang="en-US" sz="3600" dirty="0"/>
              <a:t>を変化</a:t>
            </a:r>
            <a:r>
              <a:rPr kumimoji="1" lang="ja-JP" altLang="en-US" sz="3600" dirty="0" smtClean="0"/>
              <a:t>させるとき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35496" y="3645024"/>
            <a:ext cx="1745680" cy="36004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7668" y="6381328"/>
            <a:ext cx="1745680" cy="36004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47950"/>
              </p:ext>
            </p:extLst>
          </p:nvPr>
        </p:nvGraphicFramePr>
        <p:xfrm>
          <a:off x="323850" y="1947863"/>
          <a:ext cx="86661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数式" r:id="rId3" imgW="5626080" imgH="1726920" progId="Equation.3">
                  <p:embed/>
                </p:oleObj>
              </mc:Choice>
              <mc:Fallback>
                <p:oleObj name="数式" r:id="rId3" imgW="562608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47863"/>
                        <a:ext cx="8666163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83568" y="4725144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だけを</a:t>
            </a:r>
            <a:r>
              <a:rPr lang="ja-JP" altLang="en-US" dirty="0" smtClean="0"/>
              <a:t>変えて重みを計算すればよい。</a:t>
            </a:r>
            <a:endParaRPr lang="en-US" altLang="ja-JP" dirty="0" smtClean="0"/>
          </a:p>
          <a:p>
            <a:r>
              <a:rPr lang="ja-JP" altLang="en-US" dirty="0"/>
              <a:t>③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ck</a:t>
            </a:r>
            <a:r>
              <a:rPr kumimoji="1" lang="ja-JP" altLang="en-US" dirty="0" smtClean="0"/>
              <a:t>を変えるときも同様。</a:t>
            </a:r>
            <a:endParaRPr kumimoji="1" lang="en-US" altLang="ja-JP" dirty="0" smtClean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53752"/>
            <a:ext cx="9107488" cy="92697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④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N</a:t>
            </a:r>
            <a:r>
              <a:rPr kumimoji="1" lang="en-US" altLang="ja-JP" sz="3600" baseline="-25000" dirty="0" smtClean="0">
                <a:solidFill>
                  <a:srgbClr val="FF0000"/>
                </a:solidFill>
              </a:rPr>
              <a:t>w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,c</a:t>
            </a:r>
            <a:r>
              <a:rPr kumimoji="1" lang="en-US" altLang="ja-JP" sz="3600" baseline="-25000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,c</a:t>
            </a:r>
            <a:r>
              <a:rPr kumimoji="1" lang="en-US" altLang="ja-JP" sz="3600" baseline="-250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3600" dirty="0" smtClean="0"/>
              <a:t>を固定して</a:t>
            </a:r>
            <a:r>
              <a:rPr kumimoji="1" lang="en-US" altLang="ja-JP" sz="3600" dirty="0" smtClean="0"/>
              <a:t>N</a:t>
            </a:r>
            <a:r>
              <a:rPr kumimoji="1" lang="ja-JP" altLang="en-US" sz="3600" dirty="0" smtClean="0"/>
              <a:t>を変化させるとき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74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5570"/>
            <a:ext cx="8229600" cy="868958"/>
          </a:xfrm>
        </p:spPr>
        <p:txBody>
          <a:bodyPr/>
          <a:lstStyle/>
          <a:p>
            <a:r>
              <a:rPr kumimoji="1" lang="en-US" altLang="ja-JP" dirty="0" smtClean="0"/>
              <a:t>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9492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Configuration Space</a:t>
            </a:r>
            <a:r>
              <a:rPr kumimoji="1" lang="ja-JP" altLang="en-US" sz="2800" dirty="0" smtClean="0"/>
              <a:t>に</a:t>
            </a:r>
            <a:r>
              <a:rPr kumimoji="1" lang="en-US" altLang="ja-JP" sz="2800" dirty="0" err="1" smtClean="0"/>
              <a:t>Potential,μ</a:t>
            </a:r>
            <a:r>
              <a:rPr lang="en-US" altLang="ja-JP" sz="2800" dirty="0" err="1" smtClean="0"/>
              <a:t>,interaction</a:t>
            </a:r>
            <a:r>
              <a:rPr lang="ja-JP" altLang="en-US" sz="2800" dirty="0" smtClean="0"/>
              <a:t>のうちのいずれかのバーテックスを置く。</a:t>
            </a:r>
            <a:r>
              <a:rPr lang="ja-JP" altLang="en-US" sz="2800" dirty="0"/>
              <a:t>この時点</a:t>
            </a:r>
            <a:r>
              <a:rPr lang="ja-JP" altLang="en-US" sz="2800" dirty="0" smtClean="0"/>
              <a:t>で、どの粒子がバーテックスを通るか決まる。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見えて</a:t>
            </a:r>
            <a:r>
              <a:rPr lang="ja-JP" altLang="en-US" sz="2800" dirty="0" smtClean="0"/>
              <a:t>いるワールドラインの本数を決める。</a:t>
            </a:r>
            <a:endParaRPr lang="en-US" altLang="ja-JP" sz="2800" dirty="0" smtClean="0"/>
          </a:p>
          <a:p>
            <a:pPr marL="400050" lvl="1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粒子数が</a:t>
            </a:r>
            <a:r>
              <a:rPr lang="ja-JP" altLang="en-US" sz="2400" dirty="0" smtClean="0">
                <a:solidFill>
                  <a:srgbClr val="FF0000"/>
                </a:solidFill>
              </a:rPr>
              <a:t>保存</a:t>
            </a:r>
            <a:r>
              <a:rPr lang="ja-JP" altLang="en-US" sz="2400" dirty="0">
                <a:solidFill>
                  <a:srgbClr val="FF0000"/>
                </a:solidFill>
              </a:rPr>
              <a:t>するとき</a:t>
            </a:r>
            <a:r>
              <a:rPr lang="ja-JP" altLang="en-US" sz="2400" dirty="0" smtClean="0">
                <a:solidFill>
                  <a:srgbClr val="FF0000"/>
                </a:solidFill>
              </a:rPr>
              <a:t>は５へ。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虚</a:t>
            </a:r>
            <a:r>
              <a:rPr lang="ja-JP" altLang="en-US" sz="2800" dirty="0" smtClean="0"/>
              <a:t>時間方向のワインディングナンバーを決める。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/>
              <a:t>N</a:t>
            </a:r>
            <a:r>
              <a:rPr lang="ja-JP" altLang="en-US" sz="2800" dirty="0"/>
              <a:t>の本数を決める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/>
              <a:t>物理量</a:t>
            </a:r>
            <a:r>
              <a:rPr lang="ja-JP" altLang="en-US" sz="2800" smtClean="0"/>
              <a:t>の測定。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 バーテックスを抜く。（確率１ではない。）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7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連続空間</a:t>
            </a:r>
            <a:r>
              <a:rPr lang="ja-JP" altLang="en-US" sz="2400" dirty="0" smtClean="0"/>
              <a:t>のハミルトニアンを考える。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kumimoji="1" lang="ja-JP" altLang="en-US" sz="2400" dirty="0" smtClean="0"/>
              <a:t>時間方向も空間方向も連続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見えてる</a:t>
            </a:r>
            <a:r>
              <a:rPr kumimoji="1" lang="ja-JP" altLang="en-US" sz="2400" u="sng" dirty="0" smtClean="0"/>
              <a:t>粒子</a:t>
            </a:r>
            <a:r>
              <a:rPr kumimoji="1" lang="ja-JP" altLang="en-US" sz="2400" dirty="0" smtClean="0"/>
              <a:t>（</a:t>
            </a:r>
            <a:r>
              <a:rPr kumimoji="1" lang="en-US" altLang="ja-JP" sz="2400" dirty="0" err="1" smtClean="0"/>
              <a:t>N</a:t>
            </a:r>
            <a:r>
              <a:rPr lang="en-US" altLang="ja-JP" sz="2400" baseline="-25000" dirty="0" err="1" smtClean="0"/>
              <a:t>c</a:t>
            </a:r>
            <a:r>
              <a:rPr lang="en-US" altLang="ja-JP" sz="2400" dirty="0" smtClean="0"/>
              <a:t>&lt;=N</a:t>
            </a:r>
            <a:r>
              <a:rPr kumimoji="1" lang="ja-JP" altLang="en-US" sz="2400" dirty="0" smtClean="0"/>
              <a:t>）と見えている</a:t>
            </a:r>
            <a:r>
              <a:rPr lang="ja-JP" altLang="en-US" sz="2400" u="sng" dirty="0"/>
              <a:t>世界線</a:t>
            </a:r>
            <a:r>
              <a:rPr lang="ja-JP" altLang="en-US" sz="2400" dirty="0" smtClean="0"/>
              <a:t>（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N</a:t>
            </a:r>
            <a:r>
              <a:rPr lang="en-US" altLang="ja-JP" sz="2400" baseline="-25000" dirty="0" err="1" smtClean="0"/>
              <a:t>w</a:t>
            </a:r>
            <a:r>
              <a:rPr lang="en-US" altLang="ja-JP" sz="2400" dirty="0" smtClean="0"/>
              <a:t>=</a:t>
            </a:r>
            <a:r>
              <a:rPr lang="en-US" altLang="ja-JP" sz="2400" dirty="0" err="1" smtClean="0"/>
              <a:t>N</a:t>
            </a:r>
            <a:r>
              <a:rPr lang="en-US" altLang="ja-JP" sz="2400" baseline="-25000" dirty="0" err="1" smtClean="0"/>
              <a:t>c</a:t>
            </a:r>
            <a:r>
              <a:rPr lang="en-US" altLang="ja-JP" sz="2400" dirty="0" err="1" smtClean="0"/>
              <a:t>-Σ</a:t>
            </a:r>
            <a:r>
              <a:rPr lang="en-US" altLang="ja-JP" sz="2400" baseline="-25000" dirty="0" err="1"/>
              <a:t>k</a:t>
            </a:r>
            <a:r>
              <a:rPr lang="en-US" altLang="ja-JP" sz="2400" dirty="0" err="1" smtClean="0"/>
              <a:t>c</a:t>
            </a:r>
            <a:r>
              <a:rPr lang="en-US" altLang="ja-JP" sz="2400" baseline="-25000" dirty="0" err="1" smtClean="0"/>
              <a:t>k</a:t>
            </a:r>
            <a:r>
              <a:rPr lang="ja-JP" altLang="en-US" sz="2400" dirty="0" smtClean="0"/>
              <a:t>）と</a:t>
            </a:r>
            <a:r>
              <a:rPr kumimoji="1" lang="ja-JP" altLang="en-US" sz="2400" dirty="0" smtClean="0"/>
              <a:t>見えてない粒子（</a:t>
            </a:r>
            <a:r>
              <a:rPr kumimoji="1" lang="en-US" altLang="ja-JP" sz="2400" dirty="0" smtClean="0"/>
              <a:t>N-</a:t>
            </a:r>
            <a:r>
              <a:rPr kumimoji="1" lang="en-US" altLang="ja-JP" sz="2400" dirty="0" err="1" smtClean="0"/>
              <a:t>N</a:t>
            </a:r>
            <a:r>
              <a:rPr lang="en-US" altLang="ja-JP" sz="2400" baseline="-25000" dirty="0" err="1"/>
              <a:t>c</a:t>
            </a:r>
            <a:r>
              <a:rPr kumimoji="1" lang="ja-JP" altLang="en-US" sz="2400" dirty="0" smtClean="0"/>
              <a:t>個）がある。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配位空間のアップデートは次のプロセスからなる。</a:t>
            </a:r>
            <a:endParaRPr lang="en-US" altLang="ja-JP" sz="2400" dirty="0" smtClean="0"/>
          </a:p>
          <a:p>
            <a:pPr lvl="1"/>
            <a:r>
              <a:rPr lang="ja-JP" altLang="en-US" sz="2000" b="1" dirty="0" smtClean="0">
                <a:solidFill>
                  <a:srgbClr val="FF3399"/>
                </a:solidFill>
              </a:rPr>
              <a:t>オペレーター（バーテックス）数</a:t>
            </a:r>
            <a:r>
              <a:rPr lang="ja-JP" altLang="en-US" sz="2000" b="1" dirty="0">
                <a:solidFill>
                  <a:srgbClr val="FF3399"/>
                </a:solidFill>
              </a:rPr>
              <a:t>の更新</a:t>
            </a:r>
            <a:endParaRPr lang="en-US" altLang="ja-JP" sz="2000" b="1" dirty="0" smtClean="0">
              <a:solidFill>
                <a:srgbClr val="FF3399"/>
              </a:solidFill>
            </a:endParaRPr>
          </a:p>
          <a:p>
            <a:pPr lvl="1"/>
            <a:r>
              <a:rPr lang="ja-JP" altLang="en-US" sz="2000" b="1" dirty="0">
                <a:solidFill>
                  <a:srgbClr val="FF3399"/>
                </a:solidFill>
              </a:rPr>
              <a:t>虚時間方向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のワインディングナンバー</a:t>
            </a:r>
            <a:r>
              <a:rPr lang="en-US" altLang="ja-JP" sz="2000" b="1" dirty="0" smtClean="0">
                <a:solidFill>
                  <a:srgbClr val="FF3399"/>
                </a:solidFill>
              </a:rPr>
              <a:t>{</a:t>
            </a:r>
            <a:r>
              <a:rPr lang="en-US" altLang="ja-JP" sz="2000" b="1" dirty="0" err="1" smtClean="0">
                <a:solidFill>
                  <a:srgbClr val="FF3399"/>
                </a:solidFill>
              </a:rPr>
              <a:t>c</a:t>
            </a:r>
            <a:r>
              <a:rPr lang="en-US" altLang="ja-JP" sz="2000" b="1" baseline="-25000" dirty="0" err="1" smtClean="0">
                <a:solidFill>
                  <a:srgbClr val="FF3399"/>
                </a:solidFill>
              </a:rPr>
              <a:t>k</a:t>
            </a:r>
            <a:r>
              <a:rPr lang="en-US" altLang="ja-JP" sz="2000" b="1" dirty="0" smtClean="0">
                <a:solidFill>
                  <a:srgbClr val="FF3399"/>
                </a:solidFill>
              </a:rPr>
              <a:t>}</a:t>
            </a:r>
            <a:r>
              <a:rPr lang="ja-JP" altLang="en-US" sz="2000" b="1" dirty="0">
                <a:solidFill>
                  <a:srgbClr val="FF3399"/>
                </a:solidFill>
              </a:rPr>
              <a:t>の更新</a:t>
            </a:r>
            <a:endParaRPr lang="en-US" altLang="ja-JP" sz="2000" b="1" dirty="0" smtClean="0">
              <a:solidFill>
                <a:srgbClr val="FF3399"/>
              </a:solidFill>
            </a:endParaRPr>
          </a:p>
          <a:p>
            <a:pPr lvl="1"/>
            <a:r>
              <a:rPr lang="ja-JP" altLang="en-US" sz="2000" b="1" dirty="0">
                <a:solidFill>
                  <a:srgbClr val="FF3399"/>
                </a:solidFill>
              </a:rPr>
              <a:t>見えて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いる</a:t>
            </a:r>
            <a:r>
              <a:rPr lang="ja-JP" altLang="en-US" sz="2000" b="1" dirty="0">
                <a:solidFill>
                  <a:srgbClr val="FF3399"/>
                </a:solidFill>
              </a:rPr>
              <a:t>世界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線数</a:t>
            </a:r>
            <a:r>
              <a:rPr lang="en-US" altLang="ja-JP" sz="2000" dirty="0" err="1">
                <a:solidFill>
                  <a:srgbClr val="FF3399"/>
                </a:solidFill>
              </a:rPr>
              <a:t>N</a:t>
            </a:r>
            <a:r>
              <a:rPr lang="en-US" altLang="ja-JP" sz="2000" baseline="-25000" dirty="0" err="1">
                <a:solidFill>
                  <a:srgbClr val="FF3399"/>
                </a:solidFill>
              </a:rPr>
              <a:t>w</a:t>
            </a:r>
            <a:r>
              <a:rPr lang="ja-JP" altLang="en-US" sz="2000" b="1" dirty="0" smtClean="0">
                <a:solidFill>
                  <a:srgbClr val="FF3399"/>
                </a:solidFill>
              </a:rPr>
              <a:t>の更新</a:t>
            </a:r>
            <a:endParaRPr lang="en-US" altLang="ja-JP" sz="2000" b="1" dirty="0">
              <a:solidFill>
                <a:srgbClr val="FF3399"/>
              </a:solidFill>
            </a:endParaRPr>
          </a:p>
          <a:p>
            <a:r>
              <a:rPr lang="ja-JP" altLang="en-US" sz="2400" dirty="0" smtClean="0"/>
              <a:t>バーテックス間は積分されていている。</a:t>
            </a:r>
            <a:endParaRPr lang="en-US" altLang="ja-JP" sz="2400" dirty="0" smtClean="0"/>
          </a:p>
          <a:p>
            <a:r>
              <a:rPr lang="ja-JP" altLang="en-US" sz="2400" dirty="0"/>
              <a:t>バーテックス</a:t>
            </a:r>
            <a:r>
              <a:rPr lang="ja-JP" altLang="en-US" sz="2400" dirty="0" smtClean="0"/>
              <a:t>の位置は特定されている。 </a:t>
            </a:r>
            <a:r>
              <a:rPr lang="en-US" altLang="ja-JP" sz="2400" dirty="0" smtClean="0"/>
              <a:t>-&gt; MC</a:t>
            </a:r>
            <a:r>
              <a:rPr lang="ja-JP" altLang="en-US" sz="2400" dirty="0" smtClean="0"/>
              <a:t>サンプルに任せる</a:t>
            </a:r>
            <a:endParaRPr lang="en-US" altLang="ja-JP" sz="2400" dirty="0" smtClean="0"/>
          </a:p>
          <a:p>
            <a:r>
              <a:rPr lang="ja-JP" altLang="en-US" sz="2400" dirty="0"/>
              <a:t>和</a:t>
            </a:r>
            <a:r>
              <a:rPr lang="ja-JP" altLang="en-US" sz="2400" dirty="0" smtClean="0"/>
              <a:t>をどこまで残すか検討する必要あり？</a:t>
            </a:r>
            <a:r>
              <a:rPr lang="ja-JP" altLang="en-US" sz="2400" dirty="0"/>
              <a:t>比をとる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大変</a:t>
            </a:r>
            <a:r>
              <a:rPr lang="ja-JP" altLang="en-US" sz="2400" dirty="0"/>
              <a:t>。</a:t>
            </a:r>
          </a:p>
          <a:p>
            <a:endParaRPr kumimoji="1" lang="en-US" altLang="ja-JP" sz="2400" dirty="0" smtClean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73338"/>
              </p:ext>
            </p:extLst>
          </p:nvPr>
        </p:nvGraphicFramePr>
        <p:xfrm>
          <a:off x="1392238" y="1341438"/>
          <a:ext cx="40259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数式" r:id="rId3" imgW="2349360" imgH="736560" progId="Equation.3">
                  <p:embed/>
                </p:oleObj>
              </mc:Choice>
              <mc:Fallback>
                <p:oleObj name="数式" r:id="rId3" imgW="2349360" imgH="736560" progId="Equation.3">
                  <p:embed/>
                  <p:pic>
                    <p:nvPicPr>
                      <p:cNvPr id="0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341438"/>
                        <a:ext cx="40259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9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調和</a:t>
            </a:r>
            <a:r>
              <a:rPr lang="ja-JP" altLang="en-US" dirty="0" smtClean="0"/>
              <a:t>振動子ポテンシャル中の</a:t>
            </a:r>
            <a:r>
              <a:rPr lang="en-US" altLang="ja-JP" dirty="0" smtClean="0"/>
              <a:t>N=1</a:t>
            </a:r>
            <a:r>
              <a:rPr lang="ja-JP" altLang="en-US" dirty="0" smtClean="0"/>
              <a:t>の問題を計算できるか確かめる。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項からくるオンサイトバーテックスだけを挿入する。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13407"/>
              </p:ext>
            </p:extLst>
          </p:nvPr>
        </p:nvGraphicFramePr>
        <p:xfrm>
          <a:off x="2555875" y="4005263"/>
          <a:ext cx="23939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数式" r:id="rId3" imgW="1396800" imgH="685800" progId="Equation.3">
                  <p:embed/>
                </p:oleObj>
              </mc:Choice>
              <mc:Fallback>
                <p:oleObj name="数式" r:id="rId3" imgW="1396800" imgH="685800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05263"/>
                        <a:ext cx="23939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Hamiltonian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75855"/>
              </p:ext>
            </p:extLst>
          </p:nvPr>
        </p:nvGraphicFramePr>
        <p:xfrm>
          <a:off x="251520" y="1700808"/>
          <a:ext cx="8670419" cy="427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数式" r:id="rId3" imgW="5029200" imgH="2476440" progId="Equation.3">
                  <p:embed/>
                </p:oleObj>
              </mc:Choice>
              <mc:Fallback>
                <p:oleObj name="数式" r:id="rId3" imgW="5029200" imgH="2476440" progId="Equation.3">
                  <p:embed/>
                  <p:pic>
                    <p:nvPicPr>
                      <p:cNvPr id="0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8670419" cy="427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5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61959"/>
              </p:ext>
            </p:extLst>
          </p:nvPr>
        </p:nvGraphicFramePr>
        <p:xfrm>
          <a:off x="201613" y="504825"/>
          <a:ext cx="8485187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数式" r:id="rId3" imgW="4597200" imgH="2946240" progId="Equation.3">
                  <p:embed/>
                </p:oleObj>
              </mc:Choice>
              <mc:Fallback>
                <p:oleObj name="数式" r:id="rId3" imgW="459720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504825"/>
                        <a:ext cx="8485187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237730"/>
              </p:ext>
            </p:extLst>
          </p:nvPr>
        </p:nvGraphicFramePr>
        <p:xfrm>
          <a:off x="84138" y="1341438"/>
          <a:ext cx="9034462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数式" r:id="rId3" imgW="4889160" imgH="1981080" progId="Equation.3">
                  <p:embed/>
                </p:oleObj>
              </mc:Choice>
              <mc:Fallback>
                <p:oleObj name="数式" r:id="rId3" imgW="4889160" imgH="1981080" progId="Equation.3">
                  <p:embed/>
                  <p:pic>
                    <p:nvPicPr>
                      <p:cNvPr id="0" name="オブジェクト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1341438"/>
                        <a:ext cx="9034462" cy="365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3528" y="175846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に変更を加えることができるのは</a:t>
            </a:r>
            <a:r>
              <a:rPr lang="en-US" altLang="ja-JP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ja-JP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</a:t>
            </a:r>
            <a:r>
              <a:rPr lang="en-US" altLang="ja-JP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のみ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44008" y="3501008"/>
            <a:ext cx="504056" cy="50405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2320" y="4293096"/>
            <a:ext cx="360040" cy="50405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02149"/>
              </p:ext>
            </p:extLst>
          </p:nvPr>
        </p:nvGraphicFramePr>
        <p:xfrm>
          <a:off x="850900" y="11113"/>
          <a:ext cx="7640638" cy="687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数式" r:id="rId3" imgW="4140000" imgH="3720960" progId="Equation.3">
                  <p:embed/>
                </p:oleObj>
              </mc:Choice>
              <mc:Fallback>
                <p:oleObj name="数式" r:id="rId3" imgW="4140000" imgH="372096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1113"/>
                        <a:ext cx="7640638" cy="687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N=1</a:t>
            </a:r>
            <a:r>
              <a:rPr lang="ja-JP" altLang="en-US" sz="3600" dirty="0" smtClean="0"/>
              <a:t>ですべての</a:t>
            </a:r>
            <a:r>
              <a:rPr lang="en-US" altLang="ja-JP" sz="3600" dirty="0" err="1" smtClean="0"/>
              <a:t>G</a:t>
            </a:r>
            <a:r>
              <a:rPr lang="en-US" altLang="ja-JP" sz="3600" baseline="30000" dirty="0" err="1" smtClean="0"/>
              <a:t>po</a:t>
            </a:r>
            <a:r>
              <a:rPr lang="en-US" altLang="ja-JP" sz="3600" dirty="0" err="1" smtClean="0"/>
              <a:t>,G</a:t>
            </a:r>
            <a:r>
              <a:rPr lang="en-US" altLang="ja-JP" sz="3600" baseline="30000" dirty="0" err="1" smtClean="0"/>
              <a:t>int</a:t>
            </a:r>
            <a:r>
              <a:rPr lang="ja-JP" altLang="en-US" sz="3600" dirty="0" smtClean="0"/>
              <a:t>０とき</a:t>
            </a:r>
            <a:r>
              <a:rPr lang="ja-JP" altLang="en-US" sz="3600" dirty="0"/>
              <a:t>の重み</a:t>
            </a:r>
            <a:br>
              <a:rPr lang="ja-JP" altLang="en-US" sz="3600" dirty="0"/>
            </a:br>
            <a:r>
              <a:rPr lang="ja-JP" altLang="en-US" sz="3600" dirty="0"/>
              <a:t>の</a:t>
            </a:r>
            <a:r>
              <a:rPr kumimoji="1" lang="ja-JP" altLang="en-US" sz="3600" dirty="0" smtClean="0"/>
              <a:t>とき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空間方向に対する積分を実行</a:t>
            </a:r>
            <a:endParaRPr kumimoji="1" lang="ja-JP" altLang="en-US" sz="2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9552" y="2878631"/>
            <a:ext cx="7312223" cy="2674774"/>
            <a:chOff x="2078722" y="1988512"/>
            <a:chExt cx="6556416" cy="3577702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2078722" y="2204864"/>
              <a:ext cx="0" cy="3312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2078724" y="5517232"/>
              <a:ext cx="18668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2361419" y="2281253"/>
              <a:ext cx="1454979" cy="3154504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8" name="オブジェクト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5154308"/>
                </p:ext>
              </p:extLst>
            </p:nvPr>
          </p:nvGraphicFramePr>
          <p:xfrm>
            <a:off x="4286613" y="2223549"/>
            <a:ext cx="4348525" cy="2618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" name="数式" r:id="rId3" imgW="2666880" imgH="1193760" progId="Equation.3">
                    <p:embed/>
                  </p:oleObj>
                </mc:Choice>
                <mc:Fallback>
                  <p:oleObj name="数式" r:id="rId3" imgW="2666880" imgH="1193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613" y="2223549"/>
                          <a:ext cx="4348525" cy="2618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テキスト ボックス 8"/>
            <p:cNvSpPr txBox="1"/>
            <p:nvPr/>
          </p:nvSpPr>
          <p:spPr>
            <a:xfrm>
              <a:off x="2122787" y="5031038"/>
              <a:ext cx="282002" cy="535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0</a:t>
              </a:r>
              <a:endParaRPr kumimoji="1" lang="ja-JP" altLang="en-US" sz="2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95394" y="1988512"/>
              <a:ext cx="287751" cy="535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β</a:t>
              </a:r>
              <a:endParaRPr kumimoji="1" lang="ja-JP" altLang="en-US" sz="20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572000" y="5877272"/>
            <a:ext cx="3776996" cy="36933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空間方向のワインディングナンバー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367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662760" y="1460683"/>
            <a:ext cx="3765225" cy="1824301"/>
            <a:chOff x="1709747" y="2750977"/>
            <a:chExt cx="3376042" cy="2440134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2078722" y="3053715"/>
              <a:ext cx="2" cy="1869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2078724" y="4923523"/>
              <a:ext cx="30070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角丸四角形 10"/>
            <p:cNvSpPr/>
            <p:nvPr/>
          </p:nvSpPr>
          <p:spPr>
            <a:xfrm>
              <a:off x="2150380" y="3237556"/>
              <a:ext cx="2741714" cy="1642956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09747" y="4655935"/>
              <a:ext cx="282002" cy="535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0</a:t>
              </a:r>
              <a:endParaRPr kumimoji="1" lang="ja-JP" altLang="en-US" sz="20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828044" y="2750977"/>
              <a:ext cx="287751" cy="535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β</a:t>
              </a:r>
              <a:endParaRPr kumimoji="1" lang="ja-JP" altLang="en-US" sz="2000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355924" y="1603721"/>
            <a:ext cx="3695628" cy="1481208"/>
            <a:chOff x="2523358" y="2015607"/>
            <a:chExt cx="3313640" cy="1860655"/>
          </a:xfrm>
        </p:grpSpPr>
        <p:cxnSp>
          <p:nvCxnSpPr>
            <p:cNvPr id="29" name="直線コネクタ 28"/>
            <p:cNvCxnSpPr/>
            <p:nvPr/>
          </p:nvCxnSpPr>
          <p:spPr>
            <a:xfrm>
              <a:off x="2853503" y="2015607"/>
              <a:ext cx="0" cy="1860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2853503" y="3876262"/>
              <a:ext cx="29834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乗算記号 30"/>
            <p:cNvSpPr/>
            <p:nvPr/>
          </p:nvSpPr>
          <p:spPr>
            <a:xfrm>
              <a:off x="4355976" y="2575477"/>
              <a:ext cx="288032" cy="288032"/>
            </a:xfrm>
            <a:prstGeom prst="mathMultiply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982635" y="2846623"/>
              <a:ext cx="2518039" cy="939186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2982634" y="2120241"/>
              <a:ext cx="2518039" cy="482844"/>
            </a:xfrm>
            <a:prstGeom prst="roundRect">
              <a:avLst/>
            </a:prstGeom>
            <a:solidFill>
              <a:srgbClr val="FFCCFF"/>
            </a:solidFill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2523358" y="2534306"/>
                  <a:ext cx="404115" cy="463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358" y="2534306"/>
                  <a:ext cx="404115" cy="4639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右矢印 58"/>
          <p:cNvSpPr/>
          <p:nvPr/>
        </p:nvSpPr>
        <p:spPr>
          <a:xfrm>
            <a:off x="4555413" y="2034954"/>
            <a:ext cx="494759" cy="4320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16030" y="1419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β</a:t>
            </a:r>
            <a:endParaRPr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422442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lang="ja-JP" altLang="en-US" dirty="0"/>
          </a:p>
        </p:txBody>
      </p:sp>
      <p:graphicFrame>
        <p:nvGraphicFramePr>
          <p:cNvPr id="23" name="オブジェクト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88331"/>
              </p:ext>
            </p:extLst>
          </p:nvPr>
        </p:nvGraphicFramePr>
        <p:xfrm>
          <a:off x="1322164" y="1941299"/>
          <a:ext cx="26622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" name="数式" r:id="rId4" imgW="1854000" imgH="711000" progId="Equation.3">
                  <p:embed/>
                </p:oleObj>
              </mc:Choice>
              <mc:Fallback>
                <p:oleObj name="数式" r:id="rId4" imgW="1854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64" y="1941299"/>
                        <a:ext cx="26622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タイトル 1"/>
          <p:cNvSpPr>
            <a:spLocks noGrp="1"/>
          </p:cNvSpPr>
          <p:nvPr>
            <p:ph type="title"/>
          </p:nvPr>
        </p:nvSpPr>
        <p:spPr>
          <a:xfrm>
            <a:off x="-16587" y="23992"/>
            <a:ext cx="9144000" cy="92697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N=1</a:t>
            </a:r>
            <a:r>
              <a:rPr kumimoji="1" lang="ja-JP" altLang="en-US" sz="3600" dirty="0" smtClean="0"/>
              <a:t>で</a:t>
            </a:r>
            <a:r>
              <a:rPr lang="en-US" altLang="ja-JP" sz="3600" dirty="0" err="1"/>
              <a:t>G</a:t>
            </a:r>
            <a:r>
              <a:rPr lang="en-US" altLang="ja-JP" sz="3600" baseline="30000" dirty="0" err="1"/>
              <a:t>po</a:t>
            </a:r>
            <a:r>
              <a:rPr kumimoji="1" lang="ja-JP" altLang="en-US" sz="3600" dirty="0" smtClean="0"/>
              <a:t>が一つだけ入っているとき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336289"/>
              </p:ext>
            </p:extLst>
          </p:nvPr>
        </p:nvGraphicFramePr>
        <p:xfrm>
          <a:off x="3325813" y="3236913"/>
          <a:ext cx="5748337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7" name="数式" r:id="rId6" imgW="3314520" imgH="1409400" progId="Equation.3">
                  <p:embed/>
                </p:oleObj>
              </mc:Choice>
              <mc:Fallback>
                <p:oleObj name="数式" r:id="rId6" imgW="3314520" imgH="1409400" progId="Equation.3">
                  <p:embed/>
                  <p:pic>
                    <p:nvPicPr>
                      <p:cNvPr id="0" name="オブジェクト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236913"/>
                        <a:ext cx="5748337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695359"/>
              </p:ext>
            </p:extLst>
          </p:nvPr>
        </p:nvGraphicFramePr>
        <p:xfrm>
          <a:off x="1217613" y="5778500"/>
          <a:ext cx="3557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8" name="数式" r:id="rId8" imgW="1739880" imgH="457200" progId="Equation.3">
                  <p:embed/>
                </p:oleObj>
              </mc:Choice>
              <mc:Fallback>
                <p:oleObj name="数式" r:id="rId8" imgW="1739880" imgH="457200" progId="Equation.3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778500"/>
                        <a:ext cx="3557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26422" y="15098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(a)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43250" y="14847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4311" y="90872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</a:t>
            </a:r>
            <a:r>
              <a:rPr lang="ja-JP" altLang="en-US" dirty="0" smtClean="0"/>
              <a:t>場合、</a:t>
            </a:r>
            <a:r>
              <a:rPr kumimoji="1" lang="en-US" altLang="ja-JP" dirty="0" err="1" smtClean="0"/>
              <a:t>Nc</a:t>
            </a:r>
            <a:r>
              <a:rPr kumimoji="1" lang="en-US" altLang="ja-JP" dirty="0" smtClean="0"/>
              <a:t>&lt;=N, </a:t>
            </a:r>
            <a:r>
              <a:rPr lang="en-US" altLang="ja-JP" dirty="0" err="1" smtClean="0"/>
              <a:t>Nc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Nw</a:t>
            </a:r>
            <a:endParaRPr kumimoji="1" lang="ja-JP" altLang="en-US" dirty="0"/>
          </a:p>
        </p:txBody>
      </p:sp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3072"/>
              </p:ext>
            </p:extLst>
          </p:nvPr>
        </p:nvGraphicFramePr>
        <p:xfrm>
          <a:off x="3956050" y="833438"/>
          <a:ext cx="4824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数式" r:id="rId10" imgW="2616120" imgH="317160" progId="Equation.3">
                  <p:embed/>
                </p:oleObj>
              </mc:Choice>
              <mc:Fallback>
                <p:oleObj name="数式" r:id="rId10" imgW="2616120" imgH="317160" progId="Equation.3">
                  <p:embed/>
                  <p:pic>
                    <p:nvPicPr>
                      <p:cNvPr id="0" name="オブジェクト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833438"/>
                        <a:ext cx="4824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0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13393</TotalTime>
  <Words>538</Words>
  <Application>Microsoft Office PowerPoint</Application>
  <PresentationFormat>画面に合わせる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Office テーマ</vt:lpstr>
      <vt:lpstr>数式</vt:lpstr>
      <vt:lpstr>Chocoの概要</vt:lpstr>
      <vt:lpstr>概要</vt:lpstr>
      <vt:lpstr>やること</vt:lpstr>
      <vt:lpstr>Hamiltonian</vt:lpstr>
      <vt:lpstr>PowerPoint プレゼンテーション</vt:lpstr>
      <vt:lpstr>PowerPoint プレゼンテーション</vt:lpstr>
      <vt:lpstr>PowerPoint プレゼンテーション</vt:lpstr>
      <vt:lpstr>N=1ですべてのGpo,Gint０ときの重み のとき</vt:lpstr>
      <vt:lpstr>N=1でGpoが一つだけ入っているとき</vt:lpstr>
      <vt:lpstr>Nw=1でGpoが２つ入っているときの重み</vt:lpstr>
      <vt:lpstr>Nw=2でGpoが２つ入っているときの重み</vt:lpstr>
      <vt:lpstr>アルゴリズムのまとめ</vt:lpstr>
      <vt:lpstr>PowerPoint プレゼンテーション</vt:lpstr>
      <vt:lpstr>②N,c0,c1を固定してNc (Nw )を変化させるとき</vt:lpstr>
      <vt:lpstr>④Nw,c0,c1を固定してNを変化させるとき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Choco(仮)の概要</dc:title>
  <dc:creator>masaki</dc:creator>
  <cp:lastModifiedBy>masaki</cp:lastModifiedBy>
  <cp:revision>237</cp:revision>
  <dcterms:created xsi:type="dcterms:W3CDTF">2013-07-19T06:20:23Z</dcterms:created>
  <dcterms:modified xsi:type="dcterms:W3CDTF">2013-12-10T04:33:51Z</dcterms:modified>
</cp:coreProperties>
</file>