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285" r:id="rId3"/>
    <p:sldId id="287" r:id="rId4"/>
    <p:sldId id="289" r:id="rId5"/>
    <p:sldId id="293" r:id="rId6"/>
    <p:sldId id="290" r:id="rId7"/>
    <p:sldId id="292" r:id="rId8"/>
    <p:sldId id="258" r:id="rId9"/>
    <p:sldId id="291" r:id="rId10"/>
    <p:sldId id="26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6161"/>
    <a:srgbClr val="F4B183"/>
    <a:srgbClr val="9DE4FF"/>
    <a:srgbClr val="FFD961"/>
    <a:srgbClr val="C5C5C5"/>
    <a:srgbClr val="706F70"/>
    <a:srgbClr val="A7B3B1"/>
    <a:srgbClr val="F8F8F8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54" autoAdjust="0"/>
    <p:restoredTop sz="93184" autoAdjust="0"/>
  </p:normalViewPr>
  <p:slideViewPr>
    <p:cSldViewPr snapToGrid="0">
      <p:cViewPr>
        <p:scale>
          <a:sx n="150" d="100"/>
          <a:sy n="150" d="100"/>
        </p:scale>
        <p:origin x="214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BidimensionalConvolution-main\BidimensionalConvolution-main\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BidimensionalConvolution-main\BidimensionalConvolution-main\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BidimensionalConvolution-main\BidimensionalConvolution-main\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BidimensionalConvolution-main\BidimensionalConvolution-main\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34121427482441E-2"/>
          <c:y val="3.7427171809348091E-2"/>
          <c:w val="0.95216885956779707"/>
          <c:h val="0.79886759057771184"/>
        </c:manualLayout>
      </c:layout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'V1'!$C$2:$C$19</c:f>
              <c:numCache>
                <c:formatCode>General</c:formatCode>
                <c:ptCount val="18"/>
                <c:pt idx="0">
                  <c:v>14355.826999999999</c:v>
                </c:pt>
                <c:pt idx="1">
                  <c:v>7291.3141999999998</c:v>
                </c:pt>
                <c:pt idx="2">
                  <c:v>5688.9665999999997</c:v>
                </c:pt>
                <c:pt idx="3">
                  <c:v>4264.143</c:v>
                </c:pt>
                <c:pt idx="4">
                  <c:v>3562.7397999999998</c:v>
                </c:pt>
                <c:pt idx="5">
                  <c:v>2981.9492</c:v>
                </c:pt>
                <c:pt idx="6">
                  <c:v>2628.1746000000003</c:v>
                </c:pt>
                <c:pt idx="7">
                  <c:v>2319.9856</c:v>
                </c:pt>
                <c:pt idx="8">
                  <c:v>2127.6615999999999</c:v>
                </c:pt>
                <c:pt idx="9">
                  <c:v>1977.0917999999999</c:v>
                </c:pt>
                <c:pt idx="10">
                  <c:v>1842.3078</c:v>
                </c:pt>
                <c:pt idx="11">
                  <c:v>1747.5684000000001</c:v>
                </c:pt>
                <c:pt idx="12">
                  <c:v>1651.9562000000001</c:v>
                </c:pt>
                <c:pt idx="13">
                  <c:v>1572.5316</c:v>
                </c:pt>
                <c:pt idx="14">
                  <c:v>1484.8953999999999</c:v>
                </c:pt>
                <c:pt idx="15">
                  <c:v>1436.144</c:v>
                </c:pt>
                <c:pt idx="16">
                  <c:v>1462.7278000000001</c:v>
                </c:pt>
                <c:pt idx="17">
                  <c:v>1420.5486000000001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3F-4DF9-833D-57F1C05DB3BE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'V1'!$G$2:$G$19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'V1'!$I$2:$I$19</c:f>
              <c:numCache>
                <c:formatCode>General</c:formatCode>
                <c:ptCount val="18"/>
                <c:pt idx="0">
                  <c:v>71581.453600000008</c:v>
                </c:pt>
                <c:pt idx="1">
                  <c:v>36069.253000000004</c:v>
                </c:pt>
                <c:pt idx="2">
                  <c:v>28580.833200000001</c:v>
                </c:pt>
                <c:pt idx="3">
                  <c:v>21674.4254</c:v>
                </c:pt>
                <c:pt idx="4">
                  <c:v>18074.330399999999</c:v>
                </c:pt>
                <c:pt idx="5">
                  <c:v>15329.894200000001</c:v>
                </c:pt>
                <c:pt idx="6">
                  <c:v>13513.357400000001</c:v>
                </c:pt>
                <c:pt idx="7">
                  <c:v>12005.176800000001</c:v>
                </c:pt>
                <c:pt idx="8">
                  <c:v>10740.858399999999</c:v>
                </c:pt>
                <c:pt idx="9">
                  <c:v>9962.1944000000003</c:v>
                </c:pt>
                <c:pt idx="10">
                  <c:v>9175.7132000000001</c:v>
                </c:pt>
                <c:pt idx="11">
                  <c:v>8533.3312000000005</c:v>
                </c:pt>
                <c:pt idx="12">
                  <c:v>8014.0280000000002</c:v>
                </c:pt>
                <c:pt idx="13">
                  <c:v>7589.7546000000002</c:v>
                </c:pt>
                <c:pt idx="14">
                  <c:v>7271.7305999999999</c:v>
                </c:pt>
                <c:pt idx="15">
                  <c:v>6970.5432000000001</c:v>
                </c:pt>
                <c:pt idx="16">
                  <c:v>7160.7892000000002</c:v>
                </c:pt>
                <c:pt idx="17">
                  <c:v>7039.5334000000003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3F-4DF9-833D-57F1C05DB3BE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'V1'!$M$2:$M$21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'V1'!$O$2:$O$21</c:f>
              <c:numCache>
                <c:formatCode>General</c:formatCode>
                <c:ptCount val="20"/>
                <c:pt idx="0">
                  <c:v>143228.451</c:v>
                </c:pt>
                <c:pt idx="1">
                  <c:v>72381.893200000006</c:v>
                </c:pt>
                <c:pt idx="2">
                  <c:v>56654.643799999998</c:v>
                </c:pt>
                <c:pt idx="3">
                  <c:v>43311.015800000001</c:v>
                </c:pt>
                <c:pt idx="4">
                  <c:v>35723.89</c:v>
                </c:pt>
                <c:pt idx="5">
                  <c:v>30896.006600000001</c:v>
                </c:pt>
                <c:pt idx="6">
                  <c:v>26373.968800000002</c:v>
                </c:pt>
                <c:pt idx="7">
                  <c:v>23611.8374</c:v>
                </c:pt>
                <c:pt idx="8">
                  <c:v>20983.889200000001</c:v>
                </c:pt>
                <c:pt idx="9">
                  <c:v>19592.121999999999</c:v>
                </c:pt>
                <c:pt idx="10">
                  <c:v>18229.1492</c:v>
                </c:pt>
                <c:pt idx="11">
                  <c:v>16990.337</c:v>
                </c:pt>
                <c:pt idx="12">
                  <c:v>16106.885</c:v>
                </c:pt>
                <c:pt idx="13">
                  <c:v>15276.7032</c:v>
                </c:pt>
                <c:pt idx="14">
                  <c:v>14475.1168</c:v>
                </c:pt>
                <c:pt idx="15">
                  <c:v>13810.561400000001</c:v>
                </c:pt>
                <c:pt idx="16">
                  <c:v>14370.797</c:v>
                </c:pt>
                <c:pt idx="17">
                  <c:v>13921.020199999999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53F-4DF9-833D-57F1C05DB3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layout>
            <c:manualLayout>
              <c:xMode val="edge"/>
              <c:yMode val="edge"/>
              <c:x val="0.43937555896378105"/>
              <c:y val="0.91576356858059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</c:valAx>
      <c:valAx>
        <c:axId val="211816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'V1'!$E$2:$E$19</c:f>
              <c:numCache>
                <c:formatCode>General</c:formatCode>
                <c:ptCount val="18"/>
                <c:pt idx="0">
                  <c:v>1</c:v>
                </c:pt>
                <c:pt idx="1">
                  <c:v>1.9688943044039988</c:v>
                </c:pt>
                <c:pt idx="2">
                  <c:v>2.5234507441122962</c:v>
                </c:pt>
                <c:pt idx="3">
                  <c:v>3.3666382670562407</c:v>
                </c:pt>
                <c:pt idx="4">
                  <c:v>4.0294345941289338</c:v>
                </c:pt>
                <c:pt idx="5">
                  <c:v>4.8142426437043255</c:v>
                </c:pt>
                <c:pt idx="6">
                  <c:v>5.4622805501582725</c:v>
                </c:pt>
                <c:pt idx="7">
                  <c:v>6.1878948731405918</c:v>
                </c:pt>
                <c:pt idx="8">
                  <c:v>6.7472322666348825</c:v>
                </c:pt>
                <c:pt idx="9">
                  <c:v>7.261082666975808</c:v>
                </c:pt>
                <c:pt idx="10">
                  <c:v>7.7923064756063019</c:v>
                </c:pt>
                <c:pt idx="11">
                  <c:v>8.2147439836975753</c:v>
                </c:pt>
                <c:pt idx="12">
                  <c:v>8.6901983236601534</c:v>
                </c:pt>
                <c:pt idx="13">
                  <c:v>9.1291182956196231</c:v>
                </c:pt>
                <c:pt idx="14">
                  <c:v>9.667904554085089</c:v>
                </c:pt>
                <c:pt idx="15">
                  <c:v>9.9960916175536703</c:v>
                </c:pt>
                <c:pt idx="16">
                  <c:v>9.8144213844845218</c:v>
                </c:pt>
                <c:pt idx="17">
                  <c:v>10.105833056327674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E6-479D-92E0-653471298429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'V1'!$G$2:$G$19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'V1'!$K$2:$K$19</c:f>
              <c:numCache>
                <c:formatCode>General</c:formatCode>
                <c:ptCount val="18"/>
                <c:pt idx="0">
                  <c:v>1</c:v>
                </c:pt>
                <c:pt idx="1">
                  <c:v>1.9845560316982445</c:v>
                </c:pt>
                <c:pt idx="2">
                  <c:v>2.5045264810544432</c:v>
                </c:pt>
                <c:pt idx="3">
                  <c:v>3.3025767594281881</c:v>
                </c:pt>
                <c:pt idx="4">
                  <c:v>3.9603931108839312</c:v>
                </c:pt>
                <c:pt idx="5">
                  <c:v>4.6694029760492413</c:v>
                </c:pt>
                <c:pt idx="6">
                  <c:v>5.2970887604881973</c:v>
                </c:pt>
                <c:pt idx="7">
                  <c:v>5.9625488897422985</c:v>
                </c:pt>
                <c:pt idx="8">
                  <c:v>6.664407157625317</c:v>
                </c:pt>
                <c:pt idx="9">
                  <c:v>7.1853098550255154</c:v>
                </c:pt>
                <c:pt idx="10">
                  <c:v>7.801186898474552</c:v>
                </c:pt>
                <c:pt idx="11">
                  <c:v>8.3884536908634235</c:v>
                </c:pt>
                <c:pt idx="12">
                  <c:v>8.9320194039751311</c:v>
                </c:pt>
                <c:pt idx="13">
                  <c:v>9.4313264884743457</c:v>
                </c:pt>
                <c:pt idx="14">
                  <c:v>9.8437988888092214</c:v>
                </c:pt>
                <c:pt idx="15">
                  <c:v>10.269135639242577</c:v>
                </c:pt>
                <c:pt idx="16">
                  <c:v>9.9963078929903428</c:v>
                </c:pt>
                <c:pt idx="17">
                  <c:v>10.168494065245859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E6-479D-92E0-653471298429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'V1'!$M$2:$M$21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</c:numCache>
            </c:numRef>
          </c:xVal>
          <c:yVal>
            <c:numRef>
              <c:f>'V1'!$Q$2:$Q$21</c:f>
              <c:numCache>
                <c:formatCode>General</c:formatCode>
                <c:ptCount val="20"/>
                <c:pt idx="0">
                  <c:v>1</c:v>
                </c:pt>
                <c:pt idx="1">
                  <c:v>1.9787884050537654</c:v>
                </c:pt>
                <c:pt idx="2">
                  <c:v>2.5280972819389609</c:v>
                </c:pt>
                <c:pt idx="3">
                  <c:v>3.3069751044721514</c:v>
                </c:pt>
                <c:pt idx="4">
                  <c:v>4.0093184420845551</c:v>
                </c:pt>
                <c:pt idx="5">
                  <c:v>4.6358240679557596</c:v>
                </c:pt>
                <c:pt idx="6">
                  <c:v>5.4306749236770155</c:v>
                </c:pt>
                <c:pt idx="7">
                  <c:v>6.0659595682291121</c:v>
                </c:pt>
                <c:pt idx="8">
                  <c:v>6.8256389287453914</c:v>
                </c:pt>
                <c:pt idx="9">
                  <c:v>7.310512409018278</c:v>
                </c:pt>
                <c:pt idx="10">
                  <c:v>7.8571111261736784</c:v>
                </c:pt>
                <c:pt idx="11">
                  <c:v>8.4299947081685325</c:v>
                </c:pt>
                <c:pt idx="12">
                  <c:v>8.8923743479884525</c:v>
                </c:pt>
                <c:pt idx="13">
                  <c:v>9.375612599451431</c:v>
                </c:pt>
                <c:pt idx="14">
                  <c:v>9.8948045103166287</c:v>
                </c:pt>
                <c:pt idx="15">
                  <c:v>10.370936188010431</c:v>
                </c:pt>
                <c:pt idx="16">
                  <c:v>9.9666324004159268</c:v>
                </c:pt>
                <c:pt idx="17">
                  <c:v>10.288646158275096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9E6-479D-92E0-6534712984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</c:valAx>
      <c:valAx>
        <c:axId val="2118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'V4'!$C$2:$C$21</c:f>
              <c:numCache>
                <c:formatCode>General</c:formatCode>
                <c:ptCount val="20"/>
                <c:pt idx="0">
                  <c:v>2760.9447</c:v>
                </c:pt>
                <c:pt idx="1">
                  <c:v>1398.4901</c:v>
                </c:pt>
                <c:pt idx="2">
                  <c:v>1172.7541000000001</c:v>
                </c:pt>
                <c:pt idx="3">
                  <c:v>935.59159999999997</c:v>
                </c:pt>
                <c:pt idx="4">
                  <c:v>813.18589999999995</c:v>
                </c:pt>
                <c:pt idx="5">
                  <c:v>727.79909999999995</c:v>
                </c:pt>
                <c:pt idx="6">
                  <c:v>643.31830000000002</c:v>
                </c:pt>
                <c:pt idx="7">
                  <c:v>555.3836</c:v>
                </c:pt>
                <c:pt idx="8">
                  <c:v>534.08690000000001</c:v>
                </c:pt>
                <c:pt idx="9">
                  <c:v>502.2337</c:v>
                </c:pt>
                <c:pt idx="10">
                  <c:v>494.67539999999997</c:v>
                </c:pt>
                <c:pt idx="11">
                  <c:v>473.16269999999997</c:v>
                </c:pt>
                <c:pt idx="12">
                  <c:v>464.34839999999997</c:v>
                </c:pt>
                <c:pt idx="13">
                  <c:v>453.74349999999998</c:v>
                </c:pt>
                <c:pt idx="14">
                  <c:v>432.7405</c:v>
                </c:pt>
                <c:pt idx="15">
                  <c:v>426.24209999999999</c:v>
                </c:pt>
                <c:pt idx="16">
                  <c:v>415.77800000000002</c:v>
                </c:pt>
                <c:pt idx="17">
                  <c:v>412.85980000000001</c:v>
                </c:pt>
                <c:pt idx="18">
                  <c:v>392.37239999999997</c:v>
                </c:pt>
                <c:pt idx="19">
                  <c:v>390.01260000000002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92-4A20-A97B-9584924986F5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'V4'!$G$2:$G$21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'V4'!$I$2:$I$21</c:f>
              <c:numCache>
                <c:formatCode>General</c:formatCode>
                <c:ptCount val="20"/>
                <c:pt idx="0">
                  <c:v>13505.263300000001</c:v>
                </c:pt>
                <c:pt idx="1">
                  <c:v>7319.1292000000003</c:v>
                </c:pt>
                <c:pt idx="2">
                  <c:v>6008.2614000000003</c:v>
                </c:pt>
                <c:pt idx="3">
                  <c:v>4475.7367000000004</c:v>
                </c:pt>
                <c:pt idx="4">
                  <c:v>3816.3247000000001</c:v>
                </c:pt>
                <c:pt idx="5">
                  <c:v>3221.5237999999999</c:v>
                </c:pt>
                <c:pt idx="6">
                  <c:v>2852.4259000000002</c:v>
                </c:pt>
                <c:pt idx="7">
                  <c:v>2552.2404999999999</c:v>
                </c:pt>
                <c:pt idx="8">
                  <c:v>2485.9081999999999</c:v>
                </c:pt>
                <c:pt idx="9">
                  <c:v>2434.9593</c:v>
                </c:pt>
                <c:pt idx="10">
                  <c:v>2433.6066999999998</c:v>
                </c:pt>
                <c:pt idx="11">
                  <c:v>2351.7287999999999</c:v>
                </c:pt>
                <c:pt idx="12">
                  <c:v>2328.8935999999999</c:v>
                </c:pt>
                <c:pt idx="13">
                  <c:v>2309.9792000000002</c:v>
                </c:pt>
                <c:pt idx="14">
                  <c:v>2214.1066999999998</c:v>
                </c:pt>
                <c:pt idx="15">
                  <c:v>2127.9376000000002</c:v>
                </c:pt>
                <c:pt idx="16">
                  <c:v>2148.9281000000001</c:v>
                </c:pt>
                <c:pt idx="17">
                  <c:v>2052.0803000000001</c:v>
                </c:pt>
                <c:pt idx="18">
                  <c:v>2025.2676000000001</c:v>
                </c:pt>
                <c:pt idx="19">
                  <c:v>1956.7395999999999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92-4A20-A97B-9584924986F5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'V4'!$M$2:$M$23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'V4'!$O$2:$O$23</c:f>
              <c:numCache>
                <c:formatCode>General</c:formatCode>
                <c:ptCount val="22"/>
                <c:pt idx="0">
                  <c:v>27196.953600000001</c:v>
                </c:pt>
                <c:pt idx="1">
                  <c:v>15056.3977</c:v>
                </c:pt>
                <c:pt idx="2">
                  <c:v>12036.263499999999</c:v>
                </c:pt>
                <c:pt idx="3">
                  <c:v>9431.9750999999997</c:v>
                </c:pt>
                <c:pt idx="4">
                  <c:v>8336.8569000000007</c:v>
                </c:pt>
                <c:pt idx="5">
                  <c:v>7352.8544000000002</c:v>
                </c:pt>
                <c:pt idx="6">
                  <c:v>6442.0483000000004</c:v>
                </c:pt>
                <c:pt idx="7">
                  <c:v>5797.5030000000006</c:v>
                </c:pt>
                <c:pt idx="8">
                  <c:v>5036.4906000000001</c:v>
                </c:pt>
                <c:pt idx="9">
                  <c:v>4910.5319</c:v>
                </c:pt>
                <c:pt idx="10">
                  <c:v>4593.6709000000001</c:v>
                </c:pt>
                <c:pt idx="11">
                  <c:v>4476.1482999999998</c:v>
                </c:pt>
                <c:pt idx="12">
                  <c:v>4158.2313999999997</c:v>
                </c:pt>
                <c:pt idx="13">
                  <c:v>4004.319</c:v>
                </c:pt>
                <c:pt idx="14">
                  <c:v>3938.4537</c:v>
                </c:pt>
                <c:pt idx="15">
                  <c:v>3757.3312000000001</c:v>
                </c:pt>
                <c:pt idx="16">
                  <c:v>3794.5733</c:v>
                </c:pt>
                <c:pt idx="17">
                  <c:v>3756.4888000000001</c:v>
                </c:pt>
                <c:pt idx="18">
                  <c:v>3758.9396000000002</c:v>
                </c:pt>
                <c:pt idx="19">
                  <c:v>3667.8552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692-4A20-A97B-9584924986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</c:valAx>
      <c:valAx>
        <c:axId val="2118169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1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'V4'!$E$2:$E$21</c:f>
              <c:numCache>
                <c:formatCode>General</c:formatCode>
                <c:ptCount val="20"/>
                <c:pt idx="0">
                  <c:v>1</c:v>
                </c:pt>
                <c:pt idx="1">
                  <c:v>1.9742325669663303</c:v>
                </c:pt>
                <c:pt idx="2">
                  <c:v>2.3542400747096086</c:v>
                </c:pt>
                <c:pt idx="3">
                  <c:v>2.9510148445112163</c:v>
                </c:pt>
                <c:pt idx="4">
                  <c:v>3.3952195924695698</c:v>
                </c:pt>
                <c:pt idx="5">
                  <c:v>3.7935533308573754</c:v>
                </c:pt>
                <c:pt idx="6">
                  <c:v>4.2917241744871859</c:v>
                </c:pt>
                <c:pt idx="7">
                  <c:v>4.9712391579441668</c:v>
                </c:pt>
                <c:pt idx="8">
                  <c:v>5.1694671784685227</c:v>
                </c:pt>
                <c:pt idx="9">
                  <c:v>5.4973306251651373</c:v>
                </c:pt>
                <c:pt idx="10">
                  <c:v>5.5813260574510073</c:v>
                </c:pt>
                <c:pt idx="11">
                  <c:v>5.8350852677102401</c:v>
                </c:pt>
                <c:pt idx="12">
                  <c:v>5.9458473422111506</c:v>
                </c:pt>
                <c:pt idx="13">
                  <c:v>6.0848137769466675</c:v>
                </c:pt>
                <c:pt idx="14">
                  <c:v>6.3801393675886588</c:v>
                </c:pt>
                <c:pt idx="15">
                  <c:v>6.4774096692935776</c:v>
                </c:pt>
                <c:pt idx="16">
                  <c:v>6.6404299890807108</c:v>
                </c:pt>
                <c:pt idx="17">
                  <c:v>6.6873662681617345</c:v>
                </c:pt>
                <c:pt idx="18">
                  <c:v>7.0365415610272288</c:v>
                </c:pt>
                <c:pt idx="19">
                  <c:v>7.079116674692048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0E-4EB8-95FA-5D98B12A8A06}"/>
            </c:ext>
          </c:extLst>
        </c:ser>
        <c:ser>
          <c:idx val="1"/>
          <c:order val="1"/>
          <c:tx>
            <c:v>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'V4'!$G$2:$G$21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'V4'!$K$2:$K$21</c:f>
              <c:numCache>
                <c:formatCode>General</c:formatCode>
                <c:ptCount val="20"/>
                <c:pt idx="0">
                  <c:v>1</c:v>
                </c:pt>
                <c:pt idx="1">
                  <c:v>1.8452008334543404</c:v>
                </c:pt>
                <c:pt idx="2">
                  <c:v>2.2477822452931226</c:v>
                </c:pt>
                <c:pt idx="3">
                  <c:v>3.0174391849279245</c:v>
                </c:pt>
                <c:pt idx="4">
                  <c:v>3.5388140060514242</c:v>
                </c:pt>
                <c:pt idx="5">
                  <c:v>4.1921972763323989</c:v>
                </c:pt>
                <c:pt idx="6">
                  <c:v>4.734658768874592</c:v>
                </c:pt>
                <c:pt idx="7">
                  <c:v>5.2915324006495474</c:v>
                </c:pt>
                <c:pt idx="8">
                  <c:v>5.4327280870629098</c:v>
                </c:pt>
                <c:pt idx="9">
                  <c:v>5.546402069225552</c:v>
                </c:pt>
                <c:pt idx="10">
                  <c:v>5.5494847626775528</c:v>
                </c:pt>
                <c:pt idx="11">
                  <c:v>5.742695883981181</c:v>
                </c:pt>
                <c:pt idx="12">
                  <c:v>5.799003999152216</c:v>
                </c:pt>
                <c:pt idx="13">
                  <c:v>5.8464869726965505</c:v>
                </c:pt>
                <c:pt idx="14">
                  <c:v>6.0996442944687361</c:v>
                </c:pt>
                <c:pt idx="15">
                  <c:v>6.3466444222800513</c:v>
                </c:pt>
                <c:pt idx="16">
                  <c:v>6.2846510779025131</c:v>
                </c:pt>
                <c:pt idx="17">
                  <c:v>6.5812547881289047</c:v>
                </c:pt>
                <c:pt idx="18">
                  <c:v>6.6683846124828143</c:v>
                </c:pt>
                <c:pt idx="19">
                  <c:v>6.9019215944727659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0E-4EB8-95FA-5D98B12A8A06}"/>
            </c:ext>
          </c:extLst>
        </c:ser>
        <c:ser>
          <c:idx val="2"/>
          <c:order val="2"/>
          <c:tx>
            <c:v>10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'V4'!$M$2:$M$23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xVal>
          <c:yVal>
            <c:numRef>
              <c:f>'V4'!$Q$2:$Q$23</c:f>
              <c:numCache>
                <c:formatCode>General</c:formatCode>
                <c:ptCount val="22"/>
                <c:pt idx="0">
                  <c:v>1</c:v>
                </c:pt>
                <c:pt idx="1">
                  <c:v>1.8063386835218893</c:v>
                </c:pt>
                <c:pt idx="2">
                  <c:v>2.2595844300018859</c:v>
                </c:pt>
                <c:pt idx="3">
                  <c:v>2.8834844570359395</c:v>
                </c:pt>
                <c:pt idx="4">
                  <c:v>3.262255059217821</c:v>
                </c:pt>
                <c:pt idx="5">
                  <c:v>3.698829341704359</c:v>
                </c:pt>
                <c:pt idx="6">
                  <c:v>4.2217866637230896</c:v>
                </c:pt>
                <c:pt idx="7">
                  <c:v>4.6911495517984205</c:v>
                </c:pt>
                <c:pt idx="8">
                  <c:v>5.3999810105870152</c:v>
                </c:pt>
                <c:pt idx="9">
                  <c:v>5.5384944347882152</c:v>
                </c:pt>
                <c:pt idx="10">
                  <c:v>5.9205272193095073</c:v>
                </c:pt>
                <c:pt idx="11">
                  <c:v>6.0759724158379651</c:v>
                </c:pt>
                <c:pt idx="12">
                  <c:v>6.540509890815601</c:v>
                </c:pt>
                <c:pt idx="13">
                  <c:v>6.7919048407482023</c:v>
                </c:pt>
                <c:pt idx="14">
                  <c:v>6.905490243544059</c:v>
                </c:pt>
                <c:pt idx="15">
                  <c:v>7.2383700430773841</c:v>
                </c:pt>
                <c:pt idx="16">
                  <c:v>7.1673285636622177</c:v>
                </c:pt>
                <c:pt idx="17">
                  <c:v>7.239993261792768</c:v>
                </c:pt>
                <c:pt idx="18">
                  <c:v>7.2352728413087561</c:v>
                </c:pt>
                <c:pt idx="19">
                  <c:v>7.4149474603032317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70E-4EB8-95FA-5D98B12A8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817871"/>
        <c:axId val="211816911"/>
      </c:scatterChart>
      <c:valAx>
        <c:axId val="211817871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6911"/>
        <c:crosses val="autoZero"/>
        <c:crossBetween val="midCat"/>
      </c:valAx>
      <c:valAx>
        <c:axId val="21181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181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32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63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68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38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94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2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5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1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0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4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25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91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11/05/2025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11/05/2025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11/05/2025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3EAE1-15E1-4B36-8D0A-4EBC2D72F990}"/>
              </a:ext>
            </a:extLst>
          </p:cNvPr>
          <p:cNvSpPr txBox="1"/>
          <p:nvPr/>
        </p:nvSpPr>
        <p:spPr>
          <a:xfrm>
            <a:off x="3456815" y="2798058"/>
            <a:ext cx="52783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Custom Gaussian Blur</a:t>
            </a:r>
          </a:p>
          <a:p>
            <a:pPr algn="ctr"/>
            <a:r>
              <a:rPr lang="en-US" sz="3200" dirty="0"/>
              <a:t>Controlled by a Blur Map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15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634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Mean Execution Time [</a:t>
            </a:r>
            <a:r>
              <a:rPr lang="en-US" sz="3600" b="1" dirty="0" err="1"/>
              <a:t>ms</a:t>
            </a:r>
            <a:r>
              <a:rPr lang="en-US" sz="3600" b="1" dirty="0"/>
              <a:t>]</a:t>
            </a:r>
          </a:p>
        </p:txBody>
      </p:sp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BB6D326-D996-1184-EB7A-E19378DAD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551175"/>
              </p:ext>
            </p:extLst>
          </p:nvPr>
        </p:nvGraphicFramePr>
        <p:xfrm>
          <a:off x="2941047" y="1434580"/>
          <a:ext cx="6309906" cy="3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7900618" y="3985938"/>
            <a:ext cx="0" cy="499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E73A15-F42D-4132-A5C2-4D8260CFA7DA}"/>
              </a:ext>
            </a:extLst>
          </p:cNvPr>
          <p:cNvSpPr txBox="1"/>
          <p:nvPr/>
        </p:nvSpPr>
        <p:spPr>
          <a:xfrm>
            <a:off x="9492770" y="383204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13.810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</p:cNvCxnSpPr>
          <p:nvPr/>
        </p:nvCxnSpPr>
        <p:spPr>
          <a:xfrm flipH="1">
            <a:off x="7891094" y="3985938"/>
            <a:ext cx="1592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899198" y="1762023"/>
            <a:ext cx="780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143.228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990570" y="319023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71.581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990570" y="432133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14.355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725868" y="1915912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725868" y="3344128"/>
            <a:ext cx="663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725868" y="4475226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A55BCE12-6ACD-4B31-A411-B877A9ED0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816356"/>
              </p:ext>
            </p:extLst>
          </p:nvPr>
        </p:nvGraphicFramePr>
        <p:xfrm>
          <a:off x="2941047" y="1434580"/>
          <a:ext cx="6309905" cy="3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0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Speedup</a:t>
            </a:r>
          </a:p>
        </p:txBody>
      </p:sp>
    </p:spTree>
    <p:extLst>
      <p:ext uri="{BB962C8B-B14F-4D97-AF65-F5344CB8AC3E}">
        <p14:creationId xmlns:p14="http://schemas.microsoft.com/office/powerpoint/2010/main" val="18397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1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16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35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91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Hotspot Analysis (HSA)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0DD36C-C05D-4E2A-A0EE-34537922A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96" y="2906086"/>
            <a:ext cx="3936458" cy="648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/>
              <p:nvPr/>
            </p:nvSpPr>
            <p:spPr>
              <a:xfrm>
                <a:off x="487987" y="1501196"/>
                <a:ext cx="508747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VTune identified </a:t>
                </a:r>
                <a:r>
                  <a:rPr lang="en-US" b="1" dirty="0"/>
                  <a:t>two critical hotspots </a:t>
                </a:r>
                <a:r>
                  <a:rPr lang="en-US" dirty="0"/>
                  <a:t>in the program: </a:t>
                </a:r>
                <a:r>
                  <a:rPr lang="en-US" dirty="0" err="1"/>
                  <a:t>ApplyFilter</a:t>
                </a:r>
                <a:r>
                  <a:rPr lang="en-US" dirty="0"/>
                  <a:t> and </a:t>
                </a:r>
                <a:r>
                  <a:rPr lang="en-US" dirty="0" err="1"/>
                  <a:t>GaussianBlur</a:t>
                </a:r>
                <a:r>
                  <a:rPr lang="en-US" dirty="0"/>
                  <a:t>.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0" dirty="0" smtClean="0">
                        <a:latin typeface="Cambria Math" panose="02040503050406030204" pitchFamily="18" charset="0"/>
                      </a:rPr>
                      <m:t>𝐀𝐩𝐩𝐥𝐲𝐅𝐢𝐥𝐭𝐞𝐫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𝒊𝒎𝒂𝒈𝒆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𝒌𝒆𝒓𝒏𝒆𝒍</m:t>
                        </m:r>
                      </m:e>
                    </m:d>
                  </m:oMath>
                </a14:m>
                <a:br>
                  <a:rPr lang="it-IT" dirty="0"/>
                </a:br>
                <a:r>
                  <a:rPr lang="en-US" dirty="0"/>
                  <a:t>Computes the convolution at position (x, y) using the given Gaussian kernel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b="1" i="0" dirty="0" smtClean="0">
                        <a:latin typeface="Cambria Math" panose="02040503050406030204" pitchFamily="18" charset="0"/>
                      </a:rPr>
                      <m:t>𝐆𝐚𝐮𝐬𝐬𝐢𝐚𝐧𝐁𝐥𝐮𝐫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dirty="0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br>
                  <a:rPr lang="it-IT" b="1" dirty="0"/>
                </a:br>
                <a:r>
                  <a:rPr lang="en-US" dirty="0"/>
                  <a:t>Evaluates the Gaussian function at position (</a:t>
                </a:r>
                <a:r>
                  <a:rPr lang="en-US" dirty="0" err="1"/>
                  <a:t>i</a:t>
                </a:r>
                <a:r>
                  <a:rPr lang="en-US" dirty="0"/>
                  <a:t>, j) for a given σ to populate the kernel.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These functions are called for </a:t>
                </a:r>
                <a:r>
                  <a:rPr lang="en-US" b="1" dirty="0"/>
                  <a:t>every pixel</a:t>
                </a:r>
                <a:r>
                  <a:rPr lang="en-US" dirty="0"/>
                  <a:t> in </a:t>
                </a:r>
                <a:r>
                  <a:rPr lang="en-US" b="1" dirty="0"/>
                  <a:t>every image</a:t>
                </a:r>
                <a:r>
                  <a:rPr lang="en-US" dirty="0"/>
                  <a:t>, making them the primary targets for optimization.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7" y="1501196"/>
                <a:ext cx="5087478" cy="3970318"/>
              </a:xfrm>
              <a:prstGeom prst="rect">
                <a:avLst/>
              </a:prstGeom>
              <a:blipFill>
                <a:blip r:embed="rId6"/>
                <a:stretch>
                  <a:fillRect l="-719" t="-767" r="-1677" b="-13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08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17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HSA - </a:t>
            </a:r>
            <a:r>
              <a:rPr lang="en-US" sz="3600" b="1" dirty="0" err="1"/>
              <a:t>GaussianBlur</a:t>
            </a:r>
            <a:endParaRPr lang="en-US" sz="36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70A0BF-0D9B-413F-84EC-C671A7780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8" y="1619386"/>
            <a:ext cx="10718864" cy="1533513"/>
          </a:xfrm>
          <a:prstGeom prst="rect">
            <a:avLst/>
          </a:prstGeom>
        </p:spPr>
      </p:pic>
      <p:sp>
        <p:nvSpPr>
          <p:cNvPr id="11" name="Elemento grafico 4">
            <a:extLst>
              <a:ext uri="{FF2B5EF4-FFF2-40B4-BE49-F238E27FC236}">
                <a16:creationId xmlns:a16="http://schemas.microsoft.com/office/drawing/2014/main" id="{CEE5E511-2BC3-48BE-9B06-5CA5AF7EB752}"/>
              </a:ext>
            </a:extLst>
          </p:cNvPr>
          <p:cNvSpPr/>
          <p:nvPr/>
        </p:nvSpPr>
        <p:spPr>
          <a:xfrm>
            <a:off x="9221460" y="2834865"/>
            <a:ext cx="88233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D474577A-27E7-4E36-8016-52E8BBFF5BB5}"/>
              </a:ext>
            </a:extLst>
          </p:cNvPr>
          <p:cNvSpPr/>
          <p:nvPr/>
        </p:nvSpPr>
        <p:spPr>
          <a:xfrm>
            <a:off x="3201225" y="2834865"/>
            <a:ext cx="375529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C36D45-8741-4BF6-B708-FFCDF6A96FF2}"/>
              </a:ext>
            </a:extLst>
          </p:cNvPr>
          <p:cNvSpPr txBox="1"/>
          <p:nvPr/>
        </p:nvSpPr>
        <p:spPr>
          <a:xfrm>
            <a:off x="487987" y="3750299"/>
            <a:ext cx="506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showed that a </a:t>
            </a:r>
            <a:r>
              <a:rPr lang="en-US" b="1" dirty="0"/>
              <a:t>significant portion of time</a:t>
            </a:r>
            <a:r>
              <a:rPr lang="en-US" dirty="0"/>
              <a:t> in </a:t>
            </a:r>
            <a:r>
              <a:rPr lang="en-US" dirty="0" err="1"/>
              <a:t>GaussianBlur</a:t>
            </a:r>
            <a:r>
              <a:rPr lang="en-US" dirty="0"/>
              <a:t> is spent computing the </a:t>
            </a:r>
            <a:r>
              <a:rPr lang="en-US" b="1" dirty="0"/>
              <a:t>exponential function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Replaced exp() with a </a:t>
            </a:r>
            <a:r>
              <a:rPr lang="en-US" b="1" dirty="0"/>
              <a:t>custom approximation</a:t>
            </a:r>
            <a:r>
              <a:rPr lang="en-US" dirty="0"/>
              <a:t> to reduce computation time.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16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1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HSA - </a:t>
            </a:r>
            <a:r>
              <a:rPr lang="en-US" sz="3600" b="1" dirty="0" err="1"/>
              <a:t>FastExp</a:t>
            </a:r>
            <a:endParaRPr lang="en-US" sz="36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E184D05-57A6-4EEF-A8DE-DC956882002D}"/>
              </a:ext>
            </a:extLst>
          </p:cNvPr>
          <p:cNvSpPr txBox="1"/>
          <p:nvPr/>
        </p:nvSpPr>
        <p:spPr>
          <a:xfrm>
            <a:off x="6654800" y="1166842"/>
            <a:ext cx="446434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fast_exp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x/k ∈ [0, 5]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Padé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(3,3)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base^k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4829463-9210-41FA-B09B-F7FD7ADE9F24}"/>
                  </a:ext>
                </a:extLst>
              </p:cNvPr>
              <p:cNvSpPr txBox="1"/>
              <p:nvPr/>
            </p:nvSpPr>
            <p:spPr>
              <a:xfrm>
                <a:off x="487987" y="2274837"/>
                <a:ext cx="490316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exponent is </a:t>
                </a:r>
                <a:r>
                  <a:rPr lang="en-US" b="1" dirty="0"/>
                  <a:t>scaled down</a:t>
                </a:r>
                <a:r>
                  <a:rPr lang="en-US" dirty="0"/>
                  <a:t> by dividing by 40 → ensures the input stays within [0, 5]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</a:t>
                </a:r>
                <a:r>
                  <a:rPr lang="en-US" b="1" dirty="0" err="1"/>
                  <a:t>Padé</a:t>
                </a:r>
                <a:r>
                  <a:rPr lang="en-US" b="1" dirty="0"/>
                  <a:t>(3,3) rational approximation</a:t>
                </a:r>
                <a:r>
                  <a:rPr lang="en-US" dirty="0"/>
                  <a:t> is applied to the scaled input</a:t>
                </a:r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result is then </a:t>
                </a:r>
                <a:r>
                  <a:rPr lang="en-US" b="1" dirty="0"/>
                  <a:t>exponentiated back</a:t>
                </a:r>
                <a:r>
                  <a:rPr lang="en-US" dirty="0"/>
                  <a:t> using </a:t>
                </a:r>
                <a:r>
                  <a:rPr lang="en-US" b="1" dirty="0"/>
                  <a:t>fast exponentiation</a:t>
                </a:r>
                <a:r>
                  <a:rPr lang="en-US" dirty="0"/>
                  <a:t> to obtain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𝑏𝑎𝑠</m:t>
                    </m:r>
                    <m:sSup>
                      <m:sSup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4829463-9210-41FA-B09B-F7FD7ADE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7" y="2274837"/>
                <a:ext cx="4903163" cy="2308324"/>
              </a:xfrm>
              <a:prstGeom prst="rect">
                <a:avLst/>
              </a:prstGeom>
              <a:blipFill>
                <a:blip r:embed="rId5"/>
                <a:stretch>
                  <a:fillRect l="-746" t="-1319" b="-34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90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760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HSA - </a:t>
            </a:r>
            <a:r>
              <a:rPr lang="en-US" sz="3600" b="1" dirty="0" err="1"/>
              <a:t>ApplyFilter</a:t>
            </a:r>
            <a:endParaRPr lang="en-US" sz="3600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70A0BF-0D9B-413F-84EC-C671A7780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3901" y="1158795"/>
            <a:ext cx="8204198" cy="2454696"/>
          </a:xfrm>
          <a:prstGeom prst="rect">
            <a:avLst/>
          </a:prstGeom>
        </p:spPr>
      </p:pic>
      <p:sp>
        <p:nvSpPr>
          <p:cNvPr id="11" name="Elemento grafico 4">
            <a:extLst>
              <a:ext uri="{FF2B5EF4-FFF2-40B4-BE49-F238E27FC236}">
                <a16:creationId xmlns:a16="http://schemas.microsoft.com/office/drawing/2014/main" id="{CEE5E511-2BC3-48BE-9B06-5CA5AF7EB752}"/>
              </a:ext>
            </a:extLst>
          </p:cNvPr>
          <p:cNvSpPr/>
          <p:nvPr/>
        </p:nvSpPr>
        <p:spPr>
          <a:xfrm>
            <a:off x="8976191" y="2663414"/>
            <a:ext cx="496421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D474577A-27E7-4E36-8016-52E8BBFF5BB5}"/>
              </a:ext>
            </a:extLst>
          </p:cNvPr>
          <p:cNvSpPr/>
          <p:nvPr/>
        </p:nvSpPr>
        <p:spPr>
          <a:xfrm>
            <a:off x="4098131" y="2663414"/>
            <a:ext cx="4106167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C36D45-8741-4BF6-B708-FFCDF6A96FF2}"/>
              </a:ext>
            </a:extLst>
          </p:cNvPr>
          <p:cNvSpPr txBox="1"/>
          <p:nvPr/>
        </p:nvSpPr>
        <p:spPr>
          <a:xfrm>
            <a:off x="487987" y="3939002"/>
            <a:ext cx="61414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identified the main bottleneck in the </a:t>
            </a:r>
            <a:r>
              <a:rPr lang="en-US" b="1" dirty="0"/>
              <a:t>core loop of </a:t>
            </a:r>
            <a:r>
              <a:rPr lang="en-US" b="1" dirty="0" err="1"/>
              <a:t>ApplyFilter</a:t>
            </a:r>
            <a:r>
              <a:rPr lang="en-US" dirty="0"/>
              <a:t>, specifically in the repeated computation of matrix indices and boundary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Reduced matrix indexing overhead by precomputing offsets and adjusting loop bounds to avoid redundant calculations and conditionals.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7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760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HSA - </a:t>
            </a:r>
            <a:r>
              <a:rPr lang="en-US" sz="3600" b="1" dirty="0" err="1"/>
              <a:t>ApplyFilter</a:t>
            </a:r>
            <a:endParaRPr lang="en-US" sz="36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E6F1F6-D8EB-4C76-938D-79C9DDE08AB8}"/>
              </a:ext>
            </a:extLst>
          </p:cNvPr>
          <p:cNvSpPr txBox="1"/>
          <p:nvPr/>
        </p:nvSpPr>
        <p:spPr>
          <a:xfrm>
            <a:off x="5372460" y="1097590"/>
            <a:ext cx="6295674" cy="4662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(ROWS_FILTER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(COLUMNS_FILTER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HALF_ROW)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HALF_COLUMN)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b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HALF_ROW) 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(ROWS_MATRIX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HALF_COLUMN) 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(COLUMNS_MATRIX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HALF_ROW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HALF_COLUMN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h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k</a:t>
            </a:r>
            <a:r>
              <a:rPr lang="it-IT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it-IT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8BA54B-4077-453A-8B94-430C1863CE45}"/>
              </a:ext>
            </a:extLst>
          </p:cNvPr>
          <p:cNvSpPr txBox="1"/>
          <p:nvPr/>
        </p:nvSpPr>
        <p:spPr>
          <a:xfrm>
            <a:off x="487987" y="2551835"/>
            <a:ext cx="4903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Loop bounds are adjusted dynamically</a:t>
            </a:r>
            <a:r>
              <a:rPr lang="en-US" dirty="0"/>
              <a:t>, eliminating the need for if conditions and continue statements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Base row index</a:t>
            </a:r>
            <a:r>
              <a:rPr lang="en-US" dirty="0"/>
              <a:t> for matrix access is </a:t>
            </a:r>
            <a:r>
              <a:rPr lang="en-US" b="1" dirty="0"/>
              <a:t>precomputed</a:t>
            </a:r>
            <a:r>
              <a:rPr lang="en-US" dirty="0"/>
              <a:t> before the loops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38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190622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37960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247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 Idea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420511"/>
            <a:ext cx="519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an image </a:t>
            </a:r>
            <a:r>
              <a:rPr lang="en-US" b="1" dirty="0"/>
              <a:t>based on a control map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only selected areas of the image and </a:t>
            </a:r>
            <a:r>
              <a:rPr lang="en-US" b="1" dirty="0"/>
              <a:t>modulate brightness</a:t>
            </a:r>
            <a:r>
              <a:rPr lang="en-US" dirty="0"/>
              <a:t> depending on pixel values in the map: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282CC9-1EB2-4616-9A22-FFDB87F64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3" y="665947"/>
            <a:ext cx="2036909" cy="20369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D69D45-60D9-401F-AC9E-FAB86E9E2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620" y="665948"/>
            <a:ext cx="2036909" cy="2036909"/>
          </a:xfrm>
          <a:prstGeom prst="rect">
            <a:avLst/>
          </a:prstGeom>
        </p:spPr>
      </p:pic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FDCA0B4F-0FD2-4109-B3AE-B057ACE874D8}"/>
              </a:ext>
            </a:extLst>
          </p:cNvPr>
          <p:cNvSpPr/>
          <p:nvPr/>
        </p:nvSpPr>
        <p:spPr>
          <a:xfrm>
            <a:off x="8707110" y="1573304"/>
            <a:ext cx="309282" cy="32273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3508DA48-9F65-4013-A8D0-137241D22491}"/>
              </a:ext>
            </a:extLst>
          </p:cNvPr>
          <p:cNvSpPr/>
          <p:nvPr/>
        </p:nvSpPr>
        <p:spPr>
          <a:xfrm>
            <a:off x="8707110" y="2897839"/>
            <a:ext cx="309282" cy="685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0A269C-353B-410D-B0AF-74C18B9ED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296" y="3783888"/>
            <a:ext cx="2036909" cy="2036909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069D79D-A5B9-489D-BEE9-31370AE95D7D}"/>
              </a:ext>
            </a:extLst>
          </p:cNvPr>
          <p:cNvSpPr/>
          <p:nvPr/>
        </p:nvSpPr>
        <p:spPr>
          <a:xfrm>
            <a:off x="887441" y="3253684"/>
            <a:ext cx="543700" cy="331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A5BE933-6194-4300-9852-3AF6C9CDC66A}"/>
              </a:ext>
            </a:extLst>
          </p:cNvPr>
          <p:cNvSpPr/>
          <p:nvPr/>
        </p:nvSpPr>
        <p:spPr>
          <a:xfrm>
            <a:off x="887441" y="3858234"/>
            <a:ext cx="548724" cy="17713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7F7F7F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5C815F-4D44-44B2-A372-855ADEE2426E}"/>
              </a:ext>
            </a:extLst>
          </p:cNvPr>
          <p:cNvSpPr txBox="1"/>
          <p:nvPr/>
        </p:nvSpPr>
        <p:spPr>
          <a:xfrm>
            <a:off x="887441" y="3857259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A69BEAE-4498-4E63-87D5-495719C77A1F}"/>
              </a:ext>
            </a:extLst>
          </p:cNvPr>
          <p:cNvSpPr txBox="1"/>
          <p:nvPr/>
        </p:nvSpPr>
        <p:spPr>
          <a:xfrm>
            <a:off x="887441" y="5229673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3F71C65-5BCC-4A54-BC8F-BD48EEB151D2}"/>
              </a:ext>
            </a:extLst>
          </p:cNvPr>
          <p:cNvSpPr txBox="1"/>
          <p:nvPr/>
        </p:nvSpPr>
        <p:spPr>
          <a:xfrm>
            <a:off x="886666" y="4554702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E7FF74-5345-402B-83E8-7D32F29B6459}"/>
              </a:ext>
            </a:extLst>
          </p:cNvPr>
          <p:cNvSpPr txBox="1"/>
          <p:nvPr/>
        </p:nvSpPr>
        <p:spPr>
          <a:xfrm>
            <a:off x="2068077" y="3228832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pixel </a:t>
            </a:r>
            <a:r>
              <a:rPr lang="it-IT" b="1" dirty="0" err="1"/>
              <a:t>unchanged</a:t>
            </a:r>
            <a:endParaRPr lang="it-IT" dirty="0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91B073D3-47D0-4E41-8559-DCE7B02AC5B5}"/>
              </a:ext>
            </a:extLst>
          </p:cNvPr>
          <p:cNvSpPr/>
          <p:nvPr/>
        </p:nvSpPr>
        <p:spPr>
          <a:xfrm rot="5400000">
            <a:off x="1724811" y="3255433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91EFE8-19BE-4340-8ED4-78A078C3249E}"/>
              </a:ext>
            </a:extLst>
          </p:cNvPr>
          <p:cNvSpPr txBox="1"/>
          <p:nvPr/>
        </p:nvSpPr>
        <p:spPr>
          <a:xfrm>
            <a:off x="2068077" y="3857259"/>
            <a:ext cx="44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increase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ABE13117-EE95-40E9-93CE-051909F5A421}"/>
              </a:ext>
            </a:extLst>
          </p:cNvPr>
          <p:cNvSpPr/>
          <p:nvPr/>
        </p:nvSpPr>
        <p:spPr>
          <a:xfrm rot="5400000">
            <a:off x="1724811" y="3883860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EB7F71-0BAA-40C4-9D8C-8EF897E7774A}"/>
              </a:ext>
            </a:extLst>
          </p:cNvPr>
          <p:cNvSpPr txBox="1"/>
          <p:nvPr/>
        </p:nvSpPr>
        <p:spPr>
          <a:xfrm>
            <a:off x="2068077" y="4542333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keep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8A4AE2F2-772D-4896-A750-C10594F5ACEA}"/>
              </a:ext>
            </a:extLst>
          </p:cNvPr>
          <p:cNvSpPr/>
          <p:nvPr/>
        </p:nvSpPr>
        <p:spPr>
          <a:xfrm rot="5400000">
            <a:off x="1724811" y="4568934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F66FD5-FE18-4387-8881-1C997988D7BE}"/>
              </a:ext>
            </a:extLst>
          </p:cNvPr>
          <p:cNvSpPr txBox="1"/>
          <p:nvPr/>
        </p:nvSpPr>
        <p:spPr>
          <a:xfrm>
            <a:off x="2068077" y="5217511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reduce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BAA24F43-F847-4552-89D2-AC07078F26BB}"/>
              </a:ext>
            </a:extLst>
          </p:cNvPr>
          <p:cNvSpPr/>
          <p:nvPr/>
        </p:nvSpPr>
        <p:spPr>
          <a:xfrm rot="5400000">
            <a:off x="1724811" y="5244112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Grafico 21">
            <a:extLst>
              <a:ext uri="{FF2B5EF4-FFF2-40B4-BE49-F238E27FC236}">
                <a16:creationId xmlns:a16="http://schemas.microsoft.com/office/drawing/2014/main" id="{18449265-0011-47CA-A8FF-CEDC03B30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981735"/>
              </p:ext>
            </p:extLst>
          </p:nvPr>
        </p:nvGraphicFramePr>
        <p:xfrm>
          <a:off x="2938451" y="1434581"/>
          <a:ext cx="6309905" cy="3988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79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Mean Execution Time [</a:t>
            </a:r>
            <a:r>
              <a:rPr lang="en-US" sz="3600" b="1" dirty="0" err="1"/>
              <a:t>ms</a:t>
            </a:r>
            <a:r>
              <a:rPr lang="en-US" sz="3600" b="1" dirty="0"/>
              <a:t>]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8F0BB5-2F99-4A93-A9C1-6455C9F5956B}"/>
              </a:ext>
            </a:extLst>
          </p:cNvPr>
          <p:cNvSpPr txBox="1"/>
          <p:nvPr/>
        </p:nvSpPr>
        <p:spPr>
          <a:xfrm>
            <a:off x="647699" y="1724350"/>
            <a:ext cx="204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143.228</a:t>
            </a:r>
            <a:r>
              <a:rPr lang="it-IT" sz="1400" dirty="0"/>
              <a:t> →  27.197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1586D9A-BD56-4FC4-ACFF-35FE89DCE900}"/>
              </a:ext>
            </a:extLst>
          </p:cNvPr>
          <p:cNvSpPr txBox="1"/>
          <p:nvPr/>
        </p:nvSpPr>
        <p:spPr>
          <a:xfrm>
            <a:off x="1260902" y="3181851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71.581</a:t>
            </a:r>
            <a:r>
              <a:rPr lang="it-IT" sz="1400" dirty="0"/>
              <a:t> → 13.505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1FC60B-D80D-4FAB-AA0F-6023BD89DB3A}"/>
              </a:ext>
            </a:extLst>
          </p:cNvPr>
          <p:cNvSpPr txBox="1"/>
          <p:nvPr/>
        </p:nvSpPr>
        <p:spPr>
          <a:xfrm>
            <a:off x="1352274" y="4331849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14.355</a:t>
            </a:r>
            <a:r>
              <a:rPr lang="it-IT" sz="1400" dirty="0"/>
              <a:t> → 2.761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036D38A-4432-4EF3-8D72-8C9BF9C95614}"/>
              </a:ext>
            </a:extLst>
          </p:cNvPr>
          <p:cNvCxnSpPr>
            <a:cxnSpLocks/>
          </p:cNvCxnSpPr>
          <p:nvPr/>
        </p:nvCxnSpPr>
        <p:spPr>
          <a:xfrm flipH="1">
            <a:off x="2743200" y="1878239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7854494" y="3874049"/>
            <a:ext cx="0" cy="4996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E73A15-F42D-4132-A5C2-4D8260CFA7DA}"/>
              </a:ext>
            </a:extLst>
          </p:cNvPr>
          <p:cNvSpPr txBox="1"/>
          <p:nvPr/>
        </p:nvSpPr>
        <p:spPr>
          <a:xfrm>
            <a:off x="9478047" y="3720160"/>
            <a:ext cx="1345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13.810</a:t>
            </a:r>
            <a:r>
              <a:rPr lang="it-IT" sz="1400" dirty="0"/>
              <a:t> → 3.757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</p:cNvCxnSpPr>
          <p:nvPr/>
        </p:nvCxnSpPr>
        <p:spPr>
          <a:xfrm flipH="1">
            <a:off x="7844970" y="3874049"/>
            <a:ext cx="1592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53E0F0C2-8054-4E35-8EF4-C648E0036186}"/>
              </a:ext>
            </a:extLst>
          </p:cNvPr>
          <p:cNvCxnSpPr>
            <a:cxnSpLocks/>
          </p:cNvCxnSpPr>
          <p:nvPr/>
        </p:nvCxnSpPr>
        <p:spPr>
          <a:xfrm flipH="1">
            <a:off x="2743200" y="3335740"/>
            <a:ext cx="663093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38E948-5AFF-4137-9AB4-FB5EC9252F3F}"/>
              </a:ext>
            </a:extLst>
          </p:cNvPr>
          <p:cNvCxnSpPr>
            <a:cxnSpLocks/>
          </p:cNvCxnSpPr>
          <p:nvPr/>
        </p:nvCxnSpPr>
        <p:spPr>
          <a:xfrm flipH="1">
            <a:off x="2743200" y="4485738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98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2C7613B5-79D3-4768-A6C5-5AD14DB242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431906"/>
              </p:ext>
            </p:extLst>
          </p:nvPr>
        </p:nvGraphicFramePr>
        <p:xfrm>
          <a:off x="2941047" y="1434580"/>
          <a:ext cx="6309905" cy="3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36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Speedup</a:t>
            </a:r>
          </a:p>
        </p:txBody>
      </p:sp>
    </p:spTree>
    <p:extLst>
      <p:ext uri="{BB962C8B-B14F-4D97-AF65-F5344CB8AC3E}">
        <p14:creationId xmlns:p14="http://schemas.microsoft.com/office/powerpoint/2010/main" val="25015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47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16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8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386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533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Format: PGM Images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938862"/>
            <a:ext cx="5193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in </a:t>
            </a:r>
            <a:r>
              <a:rPr lang="en-US" b="1" dirty="0"/>
              <a:t>PGM ASCII format </a:t>
            </a:r>
            <a:br>
              <a:rPr lang="en-US" b="1" dirty="0"/>
            </a:br>
            <a:r>
              <a:rPr lang="en-US" b="1" dirty="0"/>
              <a:t>(Portable Gray Map)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inputs: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image</a:t>
            </a:r>
            <a:r>
              <a:rPr lang="en-US" dirty="0"/>
              <a:t> to be blurred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Blur Control Map</a:t>
            </a:r>
            <a:r>
              <a:rPr lang="en-US" dirty="0"/>
              <a:t> that determines how each pixel is processed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Grayscale format: easy to parse and process pixel values directly.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7D6280-8155-4F7C-8CFF-6CE6DAC20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58" y="1350645"/>
            <a:ext cx="4058324" cy="39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9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Applying the Blur: 2D Convolution</a:t>
            </a:r>
            <a:endParaRPr lang="it-IT" sz="36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EF06A1-3B35-42FF-B777-CFBF6B05B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1" y="1124099"/>
            <a:ext cx="4451477" cy="495524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920895"/>
            <a:ext cx="53464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is a mathematical operation that combines a filter (kernel) with an image to compute new pixel values based on their neighbors.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b="1" dirty="0"/>
              <a:t>slides across the image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each position:</a:t>
            </a:r>
            <a:endParaRPr lang="it-IT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381290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694865D-EE7B-4AE8-9F65-503C6B3D6F7B}"/>
              </a:ext>
            </a:extLst>
          </p:cNvPr>
          <p:cNvSpPr/>
          <p:nvPr/>
        </p:nvSpPr>
        <p:spPr>
          <a:xfrm>
            <a:off x="6367568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9719EC0C-9747-4F81-99C1-5C8C0034F864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7256ED60-3137-491A-9378-699BFA2575DD}"/>
              </a:ext>
            </a:extLst>
          </p:cNvPr>
          <p:cNvSpPr/>
          <p:nvPr/>
        </p:nvSpPr>
        <p:spPr>
          <a:xfrm>
            <a:off x="6794976" y="4955605"/>
            <a:ext cx="4454562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66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Compute the Kernel: Gaussian Formula</a:t>
            </a:r>
            <a:endParaRPr lang="it-IT" sz="36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625366"/>
            <a:ext cx="5505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size is fixed (e.g., </a:t>
            </a:r>
            <a:r>
              <a:rPr lang="en-US" b="1" dirty="0"/>
              <a:t>3×3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pixel </a:t>
            </a:r>
            <a:r>
              <a:rPr lang="en-US" b="1" dirty="0"/>
              <a:t>(x, y)</a:t>
            </a:r>
            <a:r>
              <a:rPr lang="en-US" dirty="0"/>
              <a:t>, a Gaussian kernel is computed using the </a:t>
            </a:r>
            <a:r>
              <a:rPr lang="en-US" b="1" dirty="0"/>
              <a:t>2D Gaussian function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</a:t>
            </a:r>
            <a:r>
              <a:rPr lang="en-US" b="1" dirty="0"/>
              <a:t>σ</a:t>
            </a:r>
            <a:r>
              <a:rPr lang="en-US" dirty="0"/>
              <a:t> is dynamically computed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complexity</a:t>
            </a:r>
            <a:r>
              <a:rPr lang="en-US" dirty="0"/>
              <a:t>:  𝑂(𝑤 × ℎ × 𝑛²)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3C082D-69E5-46BB-AB64-6A163ACF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347" y="2225040"/>
            <a:ext cx="4283343" cy="2067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/>
              <p:nvPr/>
            </p:nvSpPr>
            <p:spPr>
              <a:xfrm>
                <a:off x="1007964" y="2924888"/>
                <a:ext cx="4131679" cy="68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4" y="2924888"/>
                <a:ext cx="4131679" cy="685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/>
              <p:nvPr/>
            </p:nvSpPr>
            <p:spPr>
              <a:xfrm>
                <a:off x="1152736" y="4291950"/>
                <a:ext cx="3842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36" y="4291950"/>
                <a:ext cx="3842133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51175329-B084-4BE4-9941-A1B79B1DC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CF8589B-45C5-4CEC-87DF-FA7800FD284B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72F3610-13EB-41B3-AFD9-4C66BC3CB0FA}"/>
              </a:ext>
            </a:extLst>
          </p:cNvPr>
          <p:cNvSpPr/>
          <p:nvPr/>
        </p:nvSpPr>
        <p:spPr>
          <a:xfrm>
            <a:off x="7628164" y="2280122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DAA49EF-8ABE-4AEB-B3EA-57C08869C8D6}"/>
              </a:ext>
            </a:extLst>
          </p:cNvPr>
          <p:cNvCxnSpPr>
            <a:endCxn id="53" idx="0"/>
          </p:cNvCxnSpPr>
          <p:nvPr/>
        </p:nvCxnSpPr>
        <p:spPr>
          <a:xfrm>
            <a:off x="7696880" y="1363318"/>
            <a:ext cx="0" cy="916804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5637F90-CC20-4A73-B84B-BB62D6FEAACC}"/>
              </a:ext>
            </a:extLst>
          </p:cNvPr>
          <p:cNvCxnSpPr>
            <a:cxnSpLocks/>
          </p:cNvCxnSpPr>
          <p:nvPr/>
        </p:nvCxnSpPr>
        <p:spPr>
          <a:xfrm flipH="1">
            <a:off x="6999515" y="2349383"/>
            <a:ext cx="687160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602A44D-9A18-4030-8F6F-2EB7FF1DD856}"/>
              </a:ext>
            </a:extLst>
          </p:cNvPr>
          <p:cNvSpPr txBox="1"/>
          <p:nvPr/>
        </p:nvSpPr>
        <p:spPr>
          <a:xfrm>
            <a:off x="6722001" y="21853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2CDF83E-E94B-49E7-931F-81B2D61B8A99}"/>
              </a:ext>
            </a:extLst>
          </p:cNvPr>
          <p:cNvSpPr txBox="1"/>
          <p:nvPr/>
        </p:nvSpPr>
        <p:spPr>
          <a:xfrm>
            <a:off x="7565635" y="1086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D4977B5E-E701-412A-9A17-2BE5DD98C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60DFF81-35F5-4E2C-B52C-EA2A3FF1C0B7}"/>
              </a:ext>
            </a:extLst>
          </p:cNvPr>
          <p:cNvSpPr txBox="1"/>
          <p:nvPr/>
        </p:nvSpPr>
        <p:spPr>
          <a:xfrm>
            <a:off x="9659197" y="3386258"/>
            <a:ext cx="13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(2, 3)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80D1126-8466-442E-95B1-753BCAEB7720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4D5C2905-D6A4-4E14-B705-D8B4B5986F2A}"/>
              </a:ext>
            </a:extLst>
          </p:cNvPr>
          <p:cNvCxnSpPr>
            <a:cxnSpLocks/>
          </p:cNvCxnSpPr>
          <p:nvPr/>
        </p:nvCxnSpPr>
        <p:spPr>
          <a:xfrm flipV="1">
            <a:off x="10670467" y="1873876"/>
            <a:ext cx="0" cy="73097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1CD883D8-6D3C-49F1-99C4-893E1436EC13}"/>
              </a:ext>
            </a:extLst>
          </p:cNvPr>
          <p:cNvCxnSpPr>
            <a:cxnSpLocks/>
          </p:cNvCxnSpPr>
          <p:nvPr/>
        </p:nvCxnSpPr>
        <p:spPr>
          <a:xfrm>
            <a:off x="9882149" y="2665136"/>
            <a:ext cx="795995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07E541-C140-4B1A-8524-59AE946012D9}"/>
              </a:ext>
            </a:extLst>
          </p:cNvPr>
          <p:cNvSpPr txBox="1"/>
          <p:nvPr/>
        </p:nvSpPr>
        <p:spPr>
          <a:xfrm>
            <a:off x="9610194" y="25210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D83FC99-1490-4A78-AE6E-40E4DCC27424}"/>
              </a:ext>
            </a:extLst>
          </p:cNvPr>
          <p:cNvSpPr txBox="1"/>
          <p:nvPr/>
        </p:nvSpPr>
        <p:spPr>
          <a:xfrm>
            <a:off x="10534390" y="15975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/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≈0.00313</m:t>
                      </m:r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89C0686-AF8D-4201-8DE1-B2569F0C2DB8}"/>
              </a:ext>
            </a:extLst>
          </p:cNvPr>
          <p:cNvSpPr/>
          <p:nvPr/>
        </p:nvSpPr>
        <p:spPr>
          <a:xfrm>
            <a:off x="9573478" y="4189929"/>
            <a:ext cx="554916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EEF13BA-9BE4-4CF8-932B-7ECB8845EF56}"/>
              </a:ext>
            </a:extLst>
          </p:cNvPr>
          <p:cNvSpPr/>
          <p:nvPr/>
        </p:nvSpPr>
        <p:spPr>
          <a:xfrm>
            <a:off x="70376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/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255  ∗0.5=127.5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blipFill>
                <a:blip r:embed="rId11"/>
                <a:stretch>
                  <a:fillRect l="-237" t="-2222" r="-712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ngolare in su 2">
            <a:extLst>
              <a:ext uri="{FF2B5EF4-FFF2-40B4-BE49-F238E27FC236}">
                <a16:creationId xmlns:a16="http://schemas.microsoft.com/office/drawing/2014/main" id="{09FA548B-AEF4-480B-B69E-641503DBBD29}"/>
              </a:ext>
            </a:extLst>
          </p:cNvPr>
          <p:cNvSpPr/>
          <p:nvPr/>
        </p:nvSpPr>
        <p:spPr>
          <a:xfrm rot="5400000">
            <a:off x="6239069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0" grpId="0" animBg="1"/>
      <p:bldP spid="52" grpId="0"/>
      <p:bldP spid="53" grpId="0" animBg="1"/>
      <p:bldP spid="60" grpId="0"/>
      <p:bldP spid="61" grpId="0"/>
      <p:bldP spid="64" grpId="0"/>
      <p:bldP spid="65" grpId="0" animBg="1"/>
      <p:bldP spid="70" grpId="0"/>
      <p:bldP spid="71" grpId="0"/>
      <p:bldP spid="78" grpId="0"/>
      <p:bldP spid="2" grpId="0" animBg="1"/>
      <p:bldP spid="31" grpId="0" animBg="1"/>
      <p:bldP spid="7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1024505-8401-4155-A580-5D59DBF32D64}"/>
              </a:ext>
            </a:extLst>
          </p:cNvPr>
          <p:cNvCxnSpPr/>
          <p:nvPr/>
        </p:nvCxnSpPr>
        <p:spPr>
          <a:xfrm flipH="1" flipV="1">
            <a:off x="7761760" y="2391488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2313042"/>
            <a:ext cx="479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divided </a:t>
            </a:r>
            <a:r>
              <a:rPr lang="en-US" b="1" dirty="0"/>
              <a:t>horizontally</a:t>
            </a:r>
            <a:r>
              <a:rPr lang="en-US" dirty="0"/>
              <a:t> into row intervals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is assigned a </a:t>
            </a:r>
            <a:r>
              <a:rPr lang="en-US" b="1" dirty="0"/>
              <a:t>range of rows</a:t>
            </a:r>
            <a:r>
              <a:rPr lang="en-US" dirty="0"/>
              <a:t> to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thread 0 handles the first 2 rows of </a:t>
            </a:r>
            <a:r>
              <a:rPr lang="en-US" b="1" dirty="0"/>
              <a:t>all input images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AE3A71-C870-429F-8480-638675258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2960" y="1850047"/>
            <a:ext cx="5329818" cy="295731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B6977D2-6EDB-4A64-9E97-CB0D128C2740}"/>
              </a:ext>
            </a:extLst>
          </p:cNvPr>
          <p:cNvCxnSpPr/>
          <p:nvPr/>
        </p:nvCxnSpPr>
        <p:spPr>
          <a:xfrm flipH="1" flipV="1">
            <a:off x="6072960" y="2059397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4A4309F-F2B6-4FBB-8971-4CCDA26CCDA6}"/>
              </a:ext>
            </a:extLst>
          </p:cNvPr>
          <p:cNvCxnSpPr/>
          <p:nvPr/>
        </p:nvCxnSpPr>
        <p:spPr>
          <a:xfrm flipH="1" flipV="1">
            <a:off x="7749232" y="1862574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C90EA96-89AA-456C-8281-BE85A64B5C8D}"/>
              </a:ext>
            </a:extLst>
          </p:cNvPr>
          <p:cNvCxnSpPr/>
          <p:nvPr/>
        </p:nvCxnSpPr>
        <p:spPr>
          <a:xfrm flipH="1" flipV="1">
            <a:off x="6072960" y="2584447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1961B3-28BD-425A-A0C7-37E7F1885C03}"/>
              </a:ext>
            </a:extLst>
          </p:cNvPr>
          <p:cNvSpPr txBox="1"/>
          <p:nvPr/>
        </p:nvSpPr>
        <p:spPr>
          <a:xfrm>
            <a:off x="10338916" y="477012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2833BD9-A444-4FB2-8B0E-96F04688DAD6}"/>
              </a:ext>
            </a:extLst>
          </p:cNvPr>
          <p:cNvSpPr txBox="1"/>
          <p:nvPr/>
        </p:nvSpPr>
        <p:spPr>
          <a:xfrm>
            <a:off x="8491755" y="42963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4AA92A0-7B76-408B-9240-DDF1C4214DCD}"/>
              </a:ext>
            </a:extLst>
          </p:cNvPr>
          <p:cNvSpPr txBox="1"/>
          <p:nvPr/>
        </p:nvSpPr>
        <p:spPr>
          <a:xfrm>
            <a:off x="6710695" y="38693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img3</a:t>
            </a:r>
          </a:p>
        </p:txBody>
      </p:sp>
    </p:spTree>
    <p:extLst>
      <p:ext uri="{BB962C8B-B14F-4D97-AF65-F5344CB8AC3E}">
        <p14:creationId xmlns:p14="http://schemas.microsoft.com/office/powerpoint/2010/main" val="33180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7" y="2274838"/>
            <a:ext cx="48449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its assigned row block </a:t>
            </a:r>
            <a:r>
              <a:rPr lang="en-US" b="1" dirty="0"/>
              <a:t>column by 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thread computes the </a:t>
            </a:r>
            <a:r>
              <a:rPr lang="en-US" b="1" dirty="0"/>
              <a:t>Gaussian kernel and convolution</a:t>
            </a:r>
            <a:r>
              <a:rPr lang="en-US" dirty="0"/>
              <a:t> for each pixel (</a:t>
            </a:r>
            <a:r>
              <a:rPr lang="en-US" dirty="0" err="1"/>
              <a:t>x,y</a:t>
            </a:r>
            <a:r>
              <a:rPr lang="en-US" dirty="0"/>
              <a:t>) in its submatrix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strategy ensures </a:t>
            </a:r>
            <a:r>
              <a:rPr lang="en-US" b="1" dirty="0"/>
              <a:t>no data dependencies</a:t>
            </a:r>
            <a:r>
              <a:rPr lang="en-US" dirty="0"/>
              <a:t> between threads</a:t>
            </a:r>
            <a:endParaRPr lang="en-US" b="1" dirty="0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E71D3F3-1889-4155-8B04-C29E120D6F80}"/>
              </a:ext>
            </a:extLst>
          </p:cNvPr>
          <p:cNvGrpSpPr/>
          <p:nvPr/>
        </p:nvGrpSpPr>
        <p:grpSpPr>
          <a:xfrm>
            <a:off x="7574493" y="1275073"/>
            <a:ext cx="2808588" cy="821893"/>
            <a:chOff x="7574493" y="1275073"/>
            <a:chExt cx="2808588" cy="821893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25FD771F-659C-4E0E-8D7F-D2AAE370D773}"/>
                </a:ext>
              </a:extLst>
            </p:cNvPr>
            <p:cNvSpPr/>
            <p:nvPr/>
          </p:nvSpPr>
          <p:spPr>
            <a:xfrm>
              <a:off x="7589837" y="1289147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4B415A9-5E0E-4D76-BED5-67EE51806763}"/>
                </a:ext>
              </a:extLst>
            </p:cNvPr>
            <p:cNvSpPr/>
            <p:nvPr/>
          </p:nvSpPr>
          <p:spPr>
            <a:xfrm>
              <a:off x="7589837" y="1289146"/>
              <a:ext cx="402371" cy="7937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A89FD8D0-4716-467C-B829-AF829FD2DD00}"/>
                </a:ext>
              </a:extLst>
            </p:cNvPr>
            <p:cNvSpPr/>
            <p:nvPr/>
          </p:nvSpPr>
          <p:spPr>
            <a:xfrm>
              <a:off x="7589837" y="1286167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32A4009E-2355-42E8-8F21-AFFABF3FB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74493" y="1275073"/>
              <a:ext cx="2808588" cy="821893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42ED0E5-5166-46E4-8CD2-2281F951E7AC}"/>
              </a:ext>
            </a:extLst>
          </p:cNvPr>
          <p:cNvGrpSpPr/>
          <p:nvPr/>
        </p:nvGrpSpPr>
        <p:grpSpPr>
          <a:xfrm>
            <a:off x="7574493" y="2364537"/>
            <a:ext cx="2808588" cy="821893"/>
            <a:chOff x="7574493" y="2364537"/>
            <a:chExt cx="2808588" cy="821893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121C1A9-5630-44D4-B6F1-556C47E3CD41}"/>
                </a:ext>
              </a:extLst>
            </p:cNvPr>
            <p:cNvSpPr/>
            <p:nvPr/>
          </p:nvSpPr>
          <p:spPr>
            <a:xfrm>
              <a:off x="7589837" y="2378609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9523E7B-64FB-4CDD-91BF-832A853282C2}"/>
                </a:ext>
              </a:extLst>
            </p:cNvPr>
            <p:cNvSpPr/>
            <p:nvPr/>
          </p:nvSpPr>
          <p:spPr>
            <a:xfrm>
              <a:off x="7589837" y="2374116"/>
              <a:ext cx="402371" cy="7937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06742324-D30B-4557-80EE-9FFBAEECC887}"/>
                </a:ext>
              </a:extLst>
            </p:cNvPr>
            <p:cNvSpPr/>
            <p:nvPr/>
          </p:nvSpPr>
          <p:spPr>
            <a:xfrm>
              <a:off x="7589836" y="2783048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7165B35C-0C62-4D7D-A071-7CD484CE1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74493" y="2364537"/>
              <a:ext cx="2808588" cy="821893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52211D5F-03D5-4A97-BEB1-1EEE79B103A0}"/>
              </a:ext>
            </a:extLst>
          </p:cNvPr>
          <p:cNvGrpSpPr/>
          <p:nvPr/>
        </p:nvGrpSpPr>
        <p:grpSpPr>
          <a:xfrm>
            <a:off x="7569698" y="3450676"/>
            <a:ext cx="2808588" cy="821893"/>
            <a:chOff x="7569698" y="3450676"/>
            <a:chExt cx="2808588" cy="821893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EBA44971-382B-4D0C-970D-1D9086BE714C}"/>
                </a:ext>
              </a:extLst>
            </p:cNvPr>
            <p:cNvSpPr/>
            <p:nvPr/>
          </p:nvSpPr>
          <p:spPr>
            <a:xfrm>
              <a:off x="7589837" y="3463727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5132796-48AE-4791-BD42-C27C54C1CF73}"/>
                </a:ext>
              </a:extLst>
            </p:cNvPr>
            <p:cNvSpPr/>
            <p:nvPr/>
          </p:nvSpPr>
          <p:spPr>
            <a:xfrm>
              <a:off x="7981257" y="3463726"/>
              <a:ext cx="402371" cy="7906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098E3EC-F30E-4E08-B3C2-78746498D757}"/>
                </a:ext>
              </a:extLst>
            </p:cNvPr>
            <p:cNvSpPr/>
            <p:nvPr/>
          </p:nvSpPr>
          <p:spPr>
            <a:xfrm>
              <a:off x="7981257" y="3462021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E24D03C3-CE52-4711-9D0B-A63C2049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698" y="3450676"/>
              <a:ext cx="2808588" cy="821893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FC77103-10CB-4146-BDE2-1F0459391341}"/>
              </a:ext>
            </a:extLst>
          </p:cNvPr>
          <p:cNvGrpSpPr/>
          <p:nvPr/>
        </p:nvGrpSpPr>
        <p:grpSpPr>
          <a:xfrm>
            <a:off x="7569698" y="4531463"/>
            <a:ext cx="2808588" cy="821893"/>
            <a:chOff x="7569698" y="4531463"/>
            <a:chExt cx="2808588" cy="821893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BFA5D75-44D6-4752-B55A-D28F462BB16B}"/>
                </a:ext>
              </a:extLst>
            </p:cNvPr>
            <p:cNvSpPr/>
            <p:nvPr/>
          </p:nvSpPr>
          <p:spPr>
            <a:xfrm>
              <a:off x="7589837" y="4548845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CEA2FE08-57EE-4AEB-ADC5-8F4BFBB11BD8}"/>
                </a:ext>
              </a:extLst>
            </p:cNvPr>
            <p:cNvSpPr/>
            <p:nvPr/>
          </p:nvSpPr>
          <p:spPr>
            <a:xfrm>
              <a:off x="7981257" y="4548845"/>
              <a:ext cx="402371" cy="7937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CF15F6C8-2A6F-4924-9E0B-E6ABAA88B883}"/>
                </a:ext>
              </a:extLst>
            </p:cNvPr>
            <p:cNvSpPr/>
            <p:nvPr/>
          </p:nvSpPr>
          <p:spPr>
            <a:xfrm>
              <a:off x="7981257" y="4945720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2B236320-85D0-455C-AE61-02891476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698" y="4531463"/>
              <a:ext cx="2808588" cy="821893"/>
            </a:xfrm>
            <a:prstGeom prst="rect">
              <a:avLst/>
            </a:prstGeom>
          </p:spPr>
        </p:pic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4E1E034-2525-47AF-998C-5B161935E25C}"/>
              </a:ext>
            </a:extLst>
          </p:cNvPr>
          <p:cNvCxnSpPr/>
          <p:nvPr/>
        </p:nvCxnSpPr>
        <p:spPr>
          <a:xfrm>
            <a:off x="7784892" y="2570687"/>
            <a:ext cx="0" cy="424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54E4928-5907-4F59-AD74-CAEBE1D5BDC4}"/>
              </a:ext>
            </a:extLst>
          </p:cNvPr>
          <p:cNvCxnSpPr/>
          <p:nvPr/>
        </p:nvCxnSpPr>
        <p:spPr>
          <a:xfrm>
            <a:off x="8172137" y="4733359"/>
            <a:ext cx="0" cy="424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86098E6E-5749-4512-BBC1-9C797A019EE2}"/>
              </a:ext>
            </a:extLst>
          </p:cNvPr>
          <p:cNvCxnSpPr>
            <a:cxnSpLocks/>
          </p:cNvCxnSpPr>
          <p:nvPr/>
        </p:nvCxnSpPr>
        <p:spPr>
          <a:xfrm flipV="1">
            <a:off x="7784892" y="3667593"/>
            <a:ext cx="387245" cy="39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CC7A2CE-F887-4228-9588-128DF3553048}"/>
              </a:ext>
            </a:extLst>
          </p:cNvPr>
          <p:cNvCxnSpPr>
            <a:cxnSpLocks/>
          </p:cNvCxnSpPr>
          <p:nvPr/>
        </p:nvCxnSpPr>
        <p:spPr>
          <a:xfrm>
            <a:off x="7368363" y="1498527"/>
            <a:ext cx="416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D205B31-A1A0-428B-8B04-91B3265895CA}"/>
              </a:ext>
            </a:extLst>
          </p:cNvPr>
          <p:cNvSpPr txBox="1"/>
          <p:nvPr/>
        </p:nvSpPr>
        <p:spPr>
          <a:xfrm>
            <a:off x="8015396" y="816808"/>
            <a:ext cx="191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Thread</a:t>
            </a:r>
            <a:r>
              <a:rPr lang="it-IT" sz="1600" dirty="0"/>
              <a:t> 0 – 1st image</a:t>
            </a:r>
          </a:p>
        </p:txBody>
      </p:sp>
    </p:spTree>
    <p:extLst>
      <p:ext uri="{BB962C8B-B14F-4D97-AF65-F5344CB8AC3E}">
        <p14:creationId xmlns:p14="http://schemas.microsoft.com/office/powerpoint/2010/main" val="422810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6" y="1973204"/>
            <a:ext cx="2571993" cy="144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1918" y="1984220"/>
            <a:ext cx="2571989" cy="26975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890" y="3454602"/>
            <a:ext cx="2582969" cy="195779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i7-11700K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4949" y="1286672"/>
            <a:ext cx="418908" cy="4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6596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 GB DDR4 @ 3200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679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Platform Specifications</a:t>
            </a:r>
          </a:p>
        </p:txBody>
      </p:sp>
      <p:sp>
        <p:nvSpPr>
          <p:cNvPr id="20" name="Elemento grafico 4">
            <a:extLst>
              <a:ext uri="{FF2B5EF4-FFF2-40B4-BE49-F238E27FC236}">
                <a16:creationId xmlns:a16="http://schemas.microsoft.com/office/drawing/2014/main" id="{B3D29DEC-0EE1-4D6A-A483-0B67C0EE2566}"/>
              </a:ext>
            </a:extLst>
          </p:cNvPr>
          <p:cNvSpPr/>
          <p:nvPr/>
        </p:nvSpPr>
        <p:spPr>
          <a:xfrm>
            <a:off x="926018" y="4433498"/>
            <a:ext cx="111056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2" name="Elemento grafico 4">
            <a:extLst>
              <a:ext uri="{FF2B5EF4-FFF2-40B4-BE49-F238E27FC236}">
                <a16:creationId xmlns:a16="http://schemas.microsoft.com/office/drawing/2014/main" id="{DCF6F7C9-6FC9-4751-85F7-38FC602BDC7B}"/>
              </a:ext>
            </a:extLst>
          </p:cNvPr>
          <p:cNvSpPr/>
          <p:nvPr/>
        </p:nvSpPr>
        <p:spPr>
          <a:xfrm>
            <a:off x="1098862" y="4046148"/>
            <a:ext cx="882338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3" name="Elemento grafico 4">
            <a:extLst>
              <a:ext uri="{FF2B5EF4-FFF2-40B4-BE49-F238E27FC236}">
                <a16:creationId xmlns:a16="http://schemas.microsoft.com/office/drawing/2014/main" id="{8BDEA061-C8F4-43F2-A890-BB5BDB1EC481}"/>
              </a:ext>
            </a:extLst>
          </p:cNvPr>
          <p:cNvSpPr/>
          <p:nvPr/>
        </p:nvSpPr>
        <p:spPr>
          <a:xfrm>
            <a:off x="3680931" y="2594040"/>
            <a:ext cx="121730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820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Input Data and Load Scenarios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382908"/>
            <a:ext cx="5346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</a:t>
            </a:r>
            <a:r>
              <a:rPr lang="en-US" b="1" dirty="0"/>
              <a:t>randomly generated</a:t>
            </a:r>
            <a:r>
              <a:rPr lang="en-US" dirty="0"/>
              <a:t> at runtime, filled with values from </a:t>
            </a:r>
            <a:r>
              <a:rPr lang="en-US" b="1" dirty="0"/>
              <a:t>0 to 255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of size </a:t>
            </a:r>
            <a:r>
              <a:rPr lang="en-US" b="1" dirty="0"/>
              <a:t>1440 × 2160 </a:t>
            </a:r>
            <a:r>
              <a:rPr lang="en-US" dirty="0"/>
              <a:t>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Blur Control Map is applied to all input images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workload levels were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dirty="0"/>
              <a:t>: 3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: 15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: 30 images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performance</a:t>
            </a:r>
            <a:r>
              <a:rPr lang="en-US" dirty="0"/>
              <a:t>: process at least </a:t>
            </a:r>
            <a:r>
              <a:rPr lang="en-US" b="1" dirty="0"/>
              <a:t>10 images per second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6351A-F0AF-49CA-BA4E-73BA167B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5" y="1627363"/>
            <a:ext cx="2224473" cy="338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E246B-C211-4C48-A74A-FDC61C65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0" y="1627363"/>
            <a:ext cx="2224473" cy="338430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9C9DC1-50F4-4C34-AD96-2A4D9B38DA3E}"/>
              </a:ext>
            </a:extLst>
          </p:cNvPr>
          <p:cNvCxnSpPr/>
          <p:nvPr/>
        </p:nvCxnSpPr>
        <p:spPr>
          <a:xfrm>
            <a:off x="6432125" y="1627363"/>
            <a:ext cx="0" cy="33843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15AD05-C1A1-4531-BEC4-56235B9F757D}"/>
              </a:ext>
            </a:extLst>
          </p:cNvPr>
          <p:cNvSpPr txBox="1"/>
          <p:nvPr/>
        </p:nvSpPr>
        <p:spPr>
          <a:xfrm rot="16200000">
            <a:off x="5972961" y="30776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2160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C4A3C38-743F-496E-B55C-4D4720BF05E1}"/>
              </a:ext>
            </a:extLst>
          </p:cNvPr>
          <p:cNvCxnSpPr>
            <a:cxnSpLocks/>
          </p:cNvCxnSpPr>
          <p:nvPr/>
        </p:nvCxnSpPr>
        <p:spPr>
          <a:xfrm flipH="1">
            <a:off x="6690921" y="5233225"/>
            <a:ext cx="22244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F4B912-4EA9-4BB3-8C4F-D13DDAAF2978}"/>
              </a:ext>
            </a:extLst>
          </p:cNvPr>
          <p:cNvSpPr txBox="1"/>
          <p:nvPr/>
        </p:nvSpPr>
        <p:spPr>
          <a:xfrm>
            <a:off x="7528080" y="5268300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1440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87CA967-82D9-4003-84E5-09220B4682A1}"/>
              </a:ext>
            </a:extLst>
          </p:cNvPr>
          <p:cNvSpPr/>
          <p:nvPr/>
        </p:nvSpPr>
        <p:spPr>
          <a:xfrm>
            <a:off x="991592" y="3952410"/>
            <a:ext cx="190003" cy="1903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78D73D-630B-4B84-A1B7-6E42852A90F0}"/>
              </a:ext>
            </a:extLst>
          </p:cNvPr>
          <p:cNvSpPr/>
          <p:nvPr/>
        </p:nvSpPr>
        <p:spPr>
          <a:xfrm>
            <a:off x="991592" y="4225317"/>
            <a:ext cx="190003" cy="1903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9DD9DBF-6FCB-4892-A8B1-CCCDE239843E}"/>
              </a:ext>
            </a:extLst>
          </p:cNvPr>
          <p:cNvSpPr/>
          <p:nvPr/>
        </p:nvSpPr>
        <p:spPr>
          <a:xfrm>
            <a:off x="991592" y="4500250"/>
            <a:ext cx="190003" cy="1903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5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1611</Words>
  <Application>Microsoft Office PowerPoint</Application>
  <PresentationFormat>Widescreen</PresentationFormat>
  <Paragraphs>252</Paragraphs>
  <Slides>22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322</cp:revision>
  <dcterms:created xsi:type="dcterms:W3CDTF">2025-04-23T09:30:02Z</dcterms:created>
  <dcterms:modified xsi:type="dcterms:W3CDTF">2025-05-11T18:12:48Z</dcterms:modified>
</cp:coreProperties>
</file>