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2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5" r:id="rId9"/>
    <p:sldId id="263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5" r:id="rId19"/>
    <p:sldId id="277" r:id="rId20"/>
    <p:sldId id="278" r:id="rId21"/>
    <p:sldId id="280" r:id="rId22"/>
    <p:sldId id="281" r:id="rId23"/>
    <p:sldId id="282" r:id="rId24"/>
    <p:sldId id="283" r:id="rId25"/>
    <p:sldId id="284" r:id="rId2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C5C5"/>
    <a:srgbClr val="706F70"/>
    <a:srgbClr val="A7B3B1"/>
    <a:srgbClr val="F8F8F8"/>
    <a:srgbClr val="FCFCFC"/>
    <a:srgbClr val="0F40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Stile medio 2 - Color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Nessuno stile, nessuna grigli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96" autoAdjust="0"/>
    <p:restoredTop sz="94660"/>
  </p:normalViewPr>
  <p:slideViewPr>
    <p:cSldViewPr snapToGrid="0">
      <p:cViewPr>
        <p:scale>
          <a:sx n="125" d="100"/>
          <a:sy n="125" d="100"/>
        </p:scale>
        <p:origin x="3834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dre\Downloads\grafici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dre\Downloads\grafici%20(1)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dre\Downloads\grafici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dre\Downloads\grafici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dre\Downloads\grafici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dre\Downloads\grafici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dre\Downloads\grafici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dre\Downloads\grafici%20(1)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dre\Downloads\grafici%20(1)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dre\Downloads\grafici%20(1)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/>
              <a:t>Execution Time </a:t>
            </a:r>
            <a:r>
              <a:rPr lang="it-IT" sz="1400" b="0" i="0" u="none" strike="noStrike" baseline="0">
                <a:effectLst/>
              </a:rPr>
              <a:t>at Varying Thread Amount</a:t>
            </a:r>
            <a:endParaRPr lang="it-IT"/>
          </a:p>
        </c:rich>
      </c:tx>
      <c:layout>
        <c:manualLayout>
          <c:xMode val="edge"/>
          <c:yMode val="edge"/>
          <c:x val="0.36260411198600173"/>
          <c:y val="2.77777777777777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scatterChart>
        <c:scatterStyle val="lineMarker"/>
        <c:varyColors val="0"/>
        <c:ser>
          <c:idx val="4"/>
          <c:order val="4"/>
          <c:tx>
            <c:v>20 Images</c:v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'V1'!$U$2:$U$33</c:f>
              <c:numCache>
                <c:formatCode>General</c:formatCode>
                <c:ptCount val="3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</c:numCache>
            </c:numRef>
          </c:xVal>
          <c:yVal>
            <c:numRef>
              <c:f>'V1'!$W$2:$W$33</c:f>
              <c:numCache>
                <c:formatCode>General</c:formatCode>
                <c:ptCount val="32"/>
                <c:pt idx="0">
                  <c:v>10201.741</c:v>
                </c:pt>
                <c:pt idx="1">
                  <c:v>5227.9740000000002</c:v>
                </c:pt>
                <c:pt idx="2">
                  <c:v>3609.9360000000001</c:v>
                </c:pt>
                <c:pt idx="3">
                  <c:v>2806.6840000000002</c:v>
                </c:pt>
                <c:pt idx="4">
                  <c:v>2339.46</c:v>
                </c:pt>
                <c:pt idx="5">
                  <c:v>2048.3290000000002</c:v>
                </c:pt>
                <c:pt idx="6">
                  <c:v>1848.998</c:v>
                </c:pt>
                <c:pt idx="7">
                  <c:v>1693.115</c:v>
                </c:pt>
                <c:pt idx="8">
                  <c:v>1624.502</c:v>
                </c:pt>
                <c:pt idx="9">
                  <c:v>1560.7550000000001</c:v>
                </c:pt>
                <c:pt idx="10">
                  <c:v>1494.566</c:v>
                </c:pt>
                <c:pt idx="11">
                  <c:v>1368.09</c:v>
                </c:pt>
                <c:pt idx="12">
                  <c:v>1307.6030000000001</c:v>
                </c:pt>
                <c:pt idx="13">
                  <c:v>1266.0999999999999</c:v>
                </c:pt>
                <c:pt idx="14">
                  <c:v>1201.5809999999999</c:v>
                </c:pt>
                <c:pt idx="15">
                  <c:v>1135.528</c:v>
                </c:pt>
                <c:pt idx="16">
                  <c:v>1102.4259999999999</c:v>
                </c:pt>
                <c:pt idx="17">
                  <c:v>1059.8630000000001</c:v>
                </c:pt>
                <c:pt idx="18">
                  <c:v>1041.742</c:v>
                </c:pt>
                <c:pt idx="19">
                  <c:v>1022.625</c:v>
                </c:pt>
                <c:pt idx="20">
                  <c:v>991.60199999999998</c:v>
                </c:pt>
                <c:pt idx="21">
                  <c:v>968.65200000000004</c:v>
                </c:pt>
                <c:pt idx="22">
                  <c:v>960.62300000000005</c:v>
                </c:pt>
                <c:pt idx="23">
                  <c:v>983.88699999999994</c:v>
                </c:pt>
                <c:pt idx="24">
                  <c:v>972.72699999999998</c:v>
                </c:pt>
                <c:pt idx="25">
                  <c:v>983.43299999999999</c:v>
                </c:pt>
                <c:pt idx="26">
                  <c:v>968.1</c:v>
                </c:pt>
                <c:pt idx="27">
                  <c:v>968.21299999999997</c:v>
                </c:pt>
                <c:pt idx="28">
                  <c:v>914.10299999999995</c:v>
                </c:pt>
                <c:pt idx="29">
                  <c:v>890.69799999999998</c:v>
                </c:pt>
                <c:pt idx="30">
                  <c:v>897.62099999999998</c:v>
                </c:pt>
                <c:pt idx="31">
                  <c:v>892.21199999999999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4C8-40B7-83FF-7A6E67F1EAA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0847567"/>
        <c:axId val="70848047"/>
        <c:extLst>
          <c:ext xmlns:c15="http://schemas.microsoft.com/office/drawing/2012/chart" uri="{02D57815-91ED-43cb-92C2-25804820EDAC}">
            <c15:filteredScatterSeries>
              <c15:ser>
                <c:idx val="0"/>
                <c:order val="0"/>
                <c:tx>
                  <c:v>N_IMGS = 1</c:v>
                </c:tx>
                <c:spPr>
                  <a:ln w="19050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1"/>
                    </a:solidFill>
                    <a:ln w="9525">
                      <a:solidFill>
                        <a:schemeClr val="accent1"/>
                      </a:solidFill>
                    </a:ln>
                    <a:effectLst/>
                  </c:spPr>
                </c:marker>
                <c:xVal>
                  <c:numRef>
                    <c:extLst>
                      <c:ext uri="{02D57815-91ED-43cb-92C2-25804820EDAC}">
                        <c15:formulaRef>
                          <c15:sqref>'V1'!$A$2:$A$33</c15:sqref>
                        </c15:formulaRef>
                      </c:ext>
                    </c:extLst>
                    <c:numCache>
                      <c:formatCode>General</c:formatCode>
                      <c:ptCount val="32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'V1'!$C$2:$C$33</c15:sqref>
                        </c15:formulaRef>
                      </c:ext>
                    </c:extLst>
                    <c:numCache>
                      <c:formatCode>General</c:formatCode>
                      <c:ptCount val="32"/>
                      <c:pt idx="0">
                        <c:v>481.029</c:v>
                      </c:pt>
                      <c:pt idx="1">
                        <c:v>251.374</c:v>
                      </c:pt>
                      <c:pt idx="2">
                        <c:v>177.31299999999999</c:v>
                      </c:pt>
                      <c:pt idx="3">
                        <c:v>132.61099999999999</c:v>
                      </c:pt>
                      <c:pt idx="4">
                        <c:v>115.169</c:v>
                      </c:pt>
                      <c:pt idx="5">
                        <c:v>94.159000000000006</c:v>
                      </c:pt>
                      <c:pt idx="6">
                        <c:v>87.331000000000003</c:v>
                      </c:pt>
                      <c:pt idx="7">
                        <c:v>91.438999999999993</c:v>
                      </c:pt>
                      <c:pt idx="8">
                        <c:v>87.236000000000004</c:v>
                      </c:pt>
                      <c:pt idx="9">
                        <c:v>85.173000000000002</c:v>
                      </c:pt>
                      <c:pt idx="10">
                        <c:v>84.352999999999994</c:v>
                      </c:pt>
                      <c:pt idx="11">
                        <c:v>81.790999999999997</c:v>
                      </c:pt>
                      <c:pt idx="12">
                        <c:v>74.528999999999996</c:v>
                      </c:pt>
                      <c:pt idx="13">
                        <c:v>72.799000000000007</c:v>
                      </c:pt>
                      <c:pt idx="14">
                        <c:v>72.471000000000004</c:v>
                      </c:pt>
                      <c:pt idx="15">
                        <c:v>67.331999999999994</c:v>
                      </c:pt>
                      <c:pt idx="16">
                        <c:v>66.188999999999993</c:v>
                      </c:pt>
                      <c:pt idx="17">
                        <c:v>61.680999999999997</c:v>
                      </c:pt>
                      <c:pt idx="18">
                        <c:v>57.822000000000003</c:v>
                      </c:pt>
                      <c:pt idx="19">
                        <c:v>55.348999999999997</c:v>
                      </c:pt>
                      <c:pt idx="20">
                        <c:v>52.716000000000001</c:v>
                      </c:pt>
                      <c:pt idx="21">
                        <c:v>48.875</c:v>
                      </c:pt>
                      <c:pt idx="22">
                        <c:v>49.642000000000003</c:v>
                      </c:pt>
                      <c:pt idx="23">
                        <c:v>46.408999999999999</c:v>
                      </c:pt>
                      <c:pt idx="24">
                        <c:v>45.536000000000001</c:v>
                      </c:pt>
                      <c:pt idx="25">
                        <c:v>46.183999999999997</c:v>
                      </c:pt>
                      <c:pt idx="26">
                        <c:v>44.27</c:v>
                      </c:pt>
                      <c:pt idx="27">
                        <c:v>43.502000000000002</c:v>
                      </c:pt>
                      <c:pt idx="28">
                        <c:v>42.625999999999998</c:v>
                      </c:pt>
                      <c:pt idx="29">
                        <c:v>44.058</c:v>
                      </c:pt>
                      <c:pt idx="30">
                        <c:v>44.701999999999998</c:v>
                      </c:pt>
                      <c:pt idx="31">
                        <c:v>44.45</c:v>
                      </c:pt>
                    </c:numCache>
                  </c:numRef>
                </c:yVal>
                <c:smooth val="0"/>
                <c:extLst>
                  <c:ext xmlns:c16="http://schemas.microsoft.com/office/drawing/2014/chart" uri="{C3380CC4-5D6E-409C-BE32-E72D297353CC}">
                    <c16:uniqueId val="{00000001-14C8-40B7-83FF-7A6E67F1EAAD}"/>
                  </c:ext>
                </c:extLst>
              </c15:ser>
            </c15:filteredScatterSeries>
            <c15:filteredScatterSeries>
              <c15:ser>
                <c:idx val="1"/>
                <c:order val="1"/>
                <c:tx>
                  <c:v>N_IMGS = 5</c:v>
                </c:tx>
                <c:spPr>
                  <a:ln w="19050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2"/>
                    </a:solidFill>
                    <a:ln w="9525">
                      <a:solidFill>
                        <a:schemeClr val="accent2"/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'V1'!$F$2:$F$33</c15:sqref>
                        </c15:formulaRef>
                      </c:ext>
                    </c:extLst>
                    <c:numCache>
                      <c:formatCode>General</c:formatCode>
                      <c:ptCount val="32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'V1'!$H$2:$H$33</c15:sqref>
                        </c15:formulaRef>
                      </c:ext>
                    </c:extLst>
                    <c:numCache>
                      <c:formatCode>General</c:formatCode>
                      <c:ptCount val="32"/>
                      <c:pt idx="0">
                        <c:v>2400.9969999999998</c:v>
                      </c:pt>
                      <c:pt idx="1">
                        <c:v>1235.075</c:v>
                      </c:pt>
                      <c:pt idx="2">
                        <c:v>887.072</c:v>
                      </c:pt>
                      <c:pt idx="3">
                        <c:v>675.36</c:v>
                      </c:pt>
                      <c:pt idx="4">
                        <c:v>568.47500000000002</c:v>
                      </c:pt>
                      <c:pt idx="5">
                        <c:v>501.62799999999999</c:v>
                      </c:pt>
                      <c:pt idx="6">
                        <c:v>450.89299999999997</c:v>
                      </c:pt>
                      <c:pt idx="7">
                        <c:v>428.62</c:v>
                      </c:pt>
                      <c:pt idx="8">
                        <c:v>433.94099999999997</c:v>
                      </c:pt>
                      <c:pt idx="9">
                        <c:v>387.43900000000002</c:v>
                      </c:pt>
                      <c:pt idx="10">
                        <c:v>370.06099999999998</c:v>
                      </c:pt>
                      <c:pt idx="11">
                        <c:v>369.36500000000001</c:v>
                      </c:pt>
                      <c:pt idx="12">
                        <c:v>332.99200000000002</c:v>
                      </c:pt>
                      <c:pt idx="13">
                        <c:v>320.755</c:v>
                      </c:pt>
                      <c:pt idx="14">
                        <c:v>315.39800000000002</c:v>
                      </c:pt>
                      <c:pt idx="15">
                        <c:v>292.928</c:v>
                      </c:pt>
                      <c:pt idx="16">
                        <c:v>276.92200000000003</c:v>
                      </c:pt>
                      <c:pt idx="17">
                        <c:v>273.625</c:v>
                      </c:pt>
                      <c:pt idx="18">
                        <c:v>264.54399999999998</c:v>
                      </c:pt>
                      <c:pt idx="19">
                        <c:v>252.178</c:v>
                      </c:pt>
                      <c:pt idx="20">
                        <c:v>248.59200000000001</c:v>
                      </c:pt>
                      <c:pt idx="21">
                        <c:v>239.596</c:v>
                      </c:pt>
                      <c:pt idx="22">
                        <c:v>253.18600000000001</c:v>
                      </c:pt>
                      <c:pt idx="23">
                        <c:v>253.51400000000001</c:v>
                      </c:pt>
                      <c:pt idx="24">
                        <c:v>238.72</c:v>
                      </c:pt>
                      <c:pt idx="25">
                        <c:v>244.40600000000001</c:v>
                      </c:pt>
                      <c:pt idx="26">
                        <c:v>241.51400000000001</c:v>
                      </c:pt>
                      <c:pt idx="27">
                        <c:v>234.72900000000001</c:v>
                      </c:pt>
                      <c:pt idx="28">
                        <c:v>239.18</c:v>
                      </c:pt>
                      <c:pt idx="29">
                        <c:v>231.58099999999999</c:v>
                      </c:pt>
                      <c:pt idx="30">
                        <c:v>223.571</c:v>
                      </c:pt>
                      <c:pt idx="31">
                        <c:v>225.47399999999999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2-14C8-40B7-83FF-7A6E67F1EAAD}"/>
                  </c:ext>
                </c:extLst>
              </c15:ser>
            </c15:filteredScatterSeries>
            <c15:filteredScatterSeries>
              <c15:ser>
                <c:idx val="2"/>
                <c:order val="2"/>
                <c:tx>
                  <c:v>N_IMGS = 10</c:v>
                </c:tx>
                <c:spPr>
                  <a:ln w="19050" cap="rnd">
                    <a:solidFill>
                      <a:schemeClr val="accent3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3"/>
                    </a:solidFill>
                    <a:ln w="9525">
                      <a:solidFill>
                        <a:schemeClr val="accent3"/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'V1'!$K$2:$K$33</c15:sqref>
                        </c15:formulaRef>
                      </c:ext>
                    </c:extLst>
                    <c:numCache>
                      <c:formatCode>General</c:formatCode>
                      <c:ptCount val="32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'V1'!$M$2:$M$33</c15:sqref>
                        </c15:formulaRef>
                      </c:ext>
                    </c:extLst>
                    <c:numCache>
                      <c:formatCode>General</c:formatCode>
                      <c:ptCount val="32"/>
                      <c:pt idx="0">
                        <c:v>4890.741</c:v>
                      </c:pt>
                      <c:pt idx="1">
                        <c:v>2525.9259999999999</c:v>
                      </c:pt>
                      <c:pt idx="2">
                        <c:v>1785.992</c:v>
                      </c:pt>
                      <c:pt idx="3">
                        <c:v>1364.183</c:v>
                      </c:pt>
                      <c:pt idx="4">
                        <c:v>1172.521</c:v>
                      </c:pt>
                      <c:pt idx="5">
                        <c:v>1023.324</c:v>
                      </c:pt>
                      <c:pt idx="6">
                        <c:v>905.34199999999998</c:v>
                      </c:pt>
                      <c:pt idx="7">
                        <c:v>858.32399999999996</c:v>
                      </c:pt>
                      <c:pt idx="8">
                        <c:v>816.255</c:v>
                      </c:pt>
                      <c:pt idx="9">
                        <c:v>785.73800000000006</c:v>
                      </c:pt>
                      <c:pt idx="10">
                        <c:v>724.85500000000002</c:v>
                      </c:pt>
                      <c:pt idx="11">
                        <c:v>678.69600000000003</c:v>
                      </c:pt>
                      <c:pt idx="12">
                        <c:v>656.09699999999998</c:v>
                      </c:pt>
                      <c:pt idx="13">
                        <c:v>620.53599999999994</c:v>
                      </c:pt>
                      <c:pt idx="14">
                        <c:v>588.048</c:v>
                      </c:pt>
                      <c:pt idx="15">
                        <c:v>572.08000000000004</c:v>
                      </c:pt>
                      <c:pt idx="16">
                        <c:v>543.09400000000005</c:v>
                      </c:pt>
                      <c:pt idx="17">
                        <c:v>548.78300000000002</c:v>
                      </c:pt>
                      <c:pt idx="18">
                        <c:v>517.50400000000002</c:v>
                      </c:pt>
                      <c:pt idx="19">
                        <c:v>511.49200000000002</c:v>
                      </c:pt>
                      <c:pt idx="20">
                        <c:v>508.69900000000001</c:v>
                      </c:pt>
                      <c:pt idx="21">
                        <c:v>504.041</c:v>
                      </c:pt>
                      <c:pt idx="22">
                        <c:v>503.19099999999997</c:v>
                      </c:pt>
                      <c:pt idx="23">
                        <c:v>481.17399999999998</c:v>
                      </c:pt>
                      <c:pt idx="24">
                        <c:v>497.12</c:v>
                      </c:pt>
                      <c:pt idx="25">
                        <c:v>488.92399999999998</c:v>
                      </c:pt>
                      <c:pt idx="26">
                        <c:v>476.786</c:v>
                      </c:pt>
                      <c:pt idx="27">
                        <c:v>481.76400000000001</c:v>
                      </c:pt>
                      <c:pt idx="28">
                        <c:v>471.88299999999998</c:v>
                      </c:pt>
                      <c:pt idx="29">
                        <c:v>465.82499999999999</c:v>
                      </c:pt>
                      <c:pt idx="30">
                        <c:v>451.35199999999998</c:v>
                      </c:pt>
                      <c:pt idx="31">
                        <c:v>444.6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3-14C8-40B7-83FF-7A6E67F1EAAD}"/>
                  </c:ext>
                </c:extLst>
              </c15:ser>
            </c15:filteredScatterSeries>
            <c15:filteredScatterSeries>
              <c15:ser>
                <c:idx val="3"/>
                <c:order val="3"/>
                <c:tx>
                  <c:v>N_IMGS = 15</c:v>
                </c:tx>
                <c:spPr>
                  <a:ln w="19050" cap="rnd">
                    <a:solidFill>
                      <a:schemeClr val="accent4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4"/>
                    </a:solidFill>
                    <a:ln w="9525">
                      <a:solidFill>
                        <a:schemeClr val="accent4"/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'V1'!$P$2:$P$33</c15:sqref>
                        </c15:formulaRef>
                      </c:ext>
                    </c:extLst>
                    <c:numCache>
                      <c:formatCode>General</c:formatCode>
                      <c:ptCount val="32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'V1'!$R$2:$R$33</c15:sqref>
                        </c15:formulaRef>
                      </c:ext>
                    </c:extLst>
                    <c:numCache>
                      <c:formatCode>General</c:formatCode>
                      <c:ptCount val="32"/>
                      <c:pt idx="0">
                        <c:v>7348.8959999999997</c:v>
                      </c:pt>
                      <c:pt idx="1">
                        <c:v>3868.3049999999998</c:v>
                      </c:pt>
                      <c:pt idx="2">
                        <c:v>2686.569</c:v>
                      </c:pt>
                      <c:pt idx="3">
                        <c:v>2117.8020000000001</c:v>
                      </c:pt>
                      <c:pt idx="4">
                        <c:v>1780.836</c:v>
                      </c:pt>
                      <c:pt idx="5">
                        <c:v>1556.3910000000001</c:v>
                      </c:pt>
                      <c:pt idx="6">
                        <c:v>1373.6590000000001</c:v>
                      </c:pt>
                      <c:pt idx="7">
                        <c:v>1272.212</c:v>
                      </c:pt>
                      <c:pt idx="8">
                        <c:v>1283.547</c:v>
                      </c:pt>
                      <c:pt idx="9">
                        <c:v>1157.037</c:v>
                      </c:pt>
                      <c:pt idx="10">
                        <c:v>1100.1659999999999</c:v>
                      </c:pt>
                      <c:pt idx="11">
                        <c:v>1051.5909999999999</c:v>
                      </c:pt>
                      <c:pt idx="12">
                        <c:v>980.46100000000001</c:v>
                      </c:pt>
                      <c:pt idx="13">
                        <c:v>926.971</c:v>
                      </c:pt>
                      <c:pt idx="14">
                        <c:v>900.13900000000001</c:v>
                      </c:pt>
                      <c:pt idx="15">
                        <c:v>851.09799999999996</c:v>
                      </c:pt>
                      <c:pt idx="16">
                        <c:v>834.01099999999997</c:v>
                      </c:pt>
                      <c:pt idx="17">
                        <c:v>801.654</c:v>
                      </c:pt>
                      <c:pt idx="18">
                        <c:v>811.61199999999997</c:v>
                      </c:pt>
                      <c:pt idx="19">
                        <c:v>743.61500000000001</c:v>
                      </c:pt>
                      <c:pt idx="20">
                        <c:v>717.45</c:v>
                      </c:pt>
                      <c:pt idx="21">
                        <c:v>700.55</c:v>
                      </c:pt>
                      <c:pt idx="22">
                        <c:v>738.78800000000001</c:v>
                      </c:pt>
                      <c:pt idx="23">
                        <c:v>683.24900000000002</c:v>
                      </c:pt>
                      <c:pt idx="24">
                        <c:v>681.01400000000001</c:v>
                      </c:pt>
                      <c:pt idx="25">
                        <c:v>686.57</c:v>
                      </c:pt>
                      <c:pt idx="26">
                        <c:v>686.52800000000002</c:v>
                      </c:pt>
                      <c:pt idx="27">
                        <c:v>680.75800000000004</c:v>
                      </c:pt>
                      <c:pt idx="28">
                        <c:v>671.351</c:v>
                      </c:pt>
                      <c:pt idx="29">
                        <c:v>666.47299999999996</c:v>
                      </c:pt>
                      <c:pt idx="30">
                        <c:v>665.87800000000004</c:v>
                      </c:pt>
                      <c:pt idx="31">
                        <c:v>663.79700000000003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4-14C8-40B7-83FF-7A6E67F1EAAD}"/>
                  </c:ext>
                </c:extLst>
              </c15:ser>
            </c15:filteredScatterSeries>
          </c:ext>
        </c:extLst>
      </c:scatterChart>
      <c:valAx>
        <c:axId val="7084756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sz="1000" b="0" i="0" u="none" strike="noStrike" kern="120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rPr>
                  <a:t>Thread Number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70848047"/>
        <c:crosses val="autoZero"/>
        <c:crossBetween val="midCat"/>
      </c:valAx>
      <c:valAx>
        <c:axId val="708480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/>
                  <a:t>Execution time [ms]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70847567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/>
              <a:t>Throughput </a:t>
            </a:r>
            <a:r>
              <a:rPr lang="it-IT" sz="1400" b="0" i="0" u="none" strike="noStrike" baseline="0">
                <a:effectLst/>
              </a:rPr>
              <a:t>at Varying Thread Amount</a:t>
            </a:r>
            <a:endParaRPr lang="it-IT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V1</c:v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'V1'!$U$2:$U$41</c:f>
              <c:numCache>
                <c:formatCode>General</c:formatCode>
                <c:ptCount val="4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</c:numCache>
            </c:numRef>
          </c:xVal>
          <c:yVal>
            <c:numRef>
              <c:f>'V1'!$X$2:$X$41</c:f>
              <c:numCache>
                <c:formatCode>General</c:formatCode>
                <c:ptCount val="40"/>
                <c:pt idx="0">
                  <c:v>1.9604496918712209</c:v>
                </c:pt>
                <c:pt idx="1">
                  <c:v>3.8255737308563509</c:v>
                </c:pt>
                <c:pt idx="2">
                  <c:v>5.5402644257405118</c:v>
                </c:pt>
                <c:pt idx="3">
                  <c:v>7.1258467287375415</c:v>
                </c:pt>
                <c:pt idx="4">
                  <c:v>8.5489813888675155</c:v>
                </c:pt>
                <c:pt idx="5">
                  <c:v>9.7640564577272482</c:v>
                </c:pt>
                <c:pt idx="6">
                  <c:v>10.816669352806223</c:v>
                </c:pt>
                <c:pt idx="7">
                  <c:v>11.81254669647366</c:v>
                </c:pt>
                <c:pt idx="8">
                  <c:v>12.311465298288338</c:v>
                </c:pt>
                <c:pt idx="9">
                  <c:v>12.814311022549983</c:v>
                </c:pt>
                <c:pt idx="10">
                  <c:v>13.381811174615239</c:v>
                </c:pt>
                <c:pt idx="11">
                  <c:v>14.618921269799502</c:v>
                </c:pt>
                <c:pt idx="12">
                  <c:v>15.295162216666679</c:v>
                </c:pt>
                <c:pt idx="13">
                  <c:v>15.796540557617883</c:v>
                </c:pt>
                <c:pt idx="14">
                  <c:v>16.644737225372239</c:v>
                </c:pt>
                <c:pt idx="15">
                  <c:v>17.612951860279974</c:v>
                </c:pt>
                <c:pt idx="16">
                  <c:v>18.141807250554688</c:v>
                </c:pt>
                <c:pt idx="17">
                  <c:v>18.870363433764552</c:v>
                </c:pt>
                <c:pt idx="18">
                  <c:v>19.198611556412242</c:v>
                </c:pt>
                <c:pt idx="19">
                  <c:v>19.557511306686223</c:v>
                </c:pt>
                <c:pt idx="20">
                  <c:v>20.169382474016793</c:v>
                </c:pt>
                <c:pt idx="21">
                  <c:v>20.64724999277346</c:v>
                </c:pt>
                <c:pt idx="22">
                  <c:v>20.819822136259489</c:v>
                </c:pt>
                <c:pt idx="23">
                  <c:v>20.327537613567412</c:v>
                </c:pt>
                <c:pt idx="24">
                  <c:v>20.560753428248624</c:v>
                </c:pt>
                <c:pt idx="25">
                  <c:v>20.336921783181975</c:v>
                </c:pt>
                <c:pt idx="26">
                  <c:v>20.659022828220223</c:v>
                </c:pt>
                <c:pt idx="27">
                  <c:v>20.656611716636732</c:v>
                </c:pt>
                <c:pt idx="28">
                  <c:v>21.879372455839224</c:v>
                </c:pt>
                <c:pt idx="29">
                  <c:v>22.454299886156701</c:v>
                </c:pt>
                <c:pt idx="30">
                  <c:v>22.281118645842735</c:v>
                </c:pt>
                <c:pt idx="31">
                  <c:v>22.416197047338525</c:v>
                </c:pt>
                <c:pt idx="32">
                  <c:v>22.975829427442331</c:v>
                </c:pt>
                <c:pt idx="33">
                  <c:v>22.349664978521972</c:v>
                </c:pt>
                <c:pt idx="34">
                  <c:v>22.41001817452474</c:v>
                </c:pt>
                <c:pt idx="35">
                  <c:v>20.544152979980751</c:v>
                </c:pt>
                <c:pt idx="36">
                  <c:v>21.253691500542498</c:v>
                </c:pt>
                <c:pt idx="37">
                  <c:v>21.298846241499099</c:v>
                </c:pt>
                <c:pt idx="38">
                  <c:v>22.300223448238953</c:v>
                </c:pt>
                <c:pt idx="39">
                  <c:v>22.197952460865007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963-43D7-B14C-CDCF4939601B}"/>
            </c:ext>
          </c:extLst>
        </c:ser>
        <c:ser>
          <c:idx val="1"/>
          <c:order val="1"/>
          <c:tx>
            <c:v>V2</c:v>
          </c:tx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numRef>
              <c:f>'V2'!$U$2:$U$41</c:f>
              <c:numCache>
                <c:formatCode>General</c:formatCode>
                <c:ptCount val="4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</c:numCache>
            </c:numRef>
          </c:xVal>
          <c:yVal>
            <c:numRef>
              <c:f>'V2'!$X$2:$X$41</c:f>
              <c:numCache>
                <c:formatCode>General</c:formatCode>
                <c:ptCount val="40"/>
                <c:pt idx="0">
                  <c:v>2.5498843436208842</c:v>
                </c:pt>
                <c:pt idx="1">
                  <c:v>4.9228357798596454</c:v>
                </c:pt>
                <c:pt idx="2">
                  <c:v>6.992046197847638</c:v>
                </c:pt>
                <c:pt idx="3">
                  <c:v>9.0221805798465233</c:v>
                </c:pt>
                <c:pt idx="4">
                  <c:v>10.781427051247357</c:v>
                </c:pt>
                <c:pt idx="5">
                  <c:v>11.987748521011527</c:v>
                </c:pt>
                <c:pt idx="6">
                  <c:v>13.574120125533462</c:v>
                </c:pt>
                <c:pt idx="7">
                  <c:v>14.703482225695511</c:v>
                </c:pt>
                <c:pt idx="8">
                  <c:v>15.360416820270835</c:v>
                </c:pt>
                <c:pt idx="9">
                  <c:v>16.268005631983552</c:v>
                </c:pt>
                <c:pt idx="10">
                  <c:v>17.097465813617106</c:v>
                </c:pt>
                <c:pt idx="11">
                  <c:v>18.315940821195209</c:v>
                </c:pt>
                <c:pt idx="12">
                  <c:v>19.248166612130195</c:v>
                </c:pt>
                <c:pt idx="13">
                  <c:v>20.012788171641681</c:v>
                </c:pt>
                <c:pt idx="14">
                  <c:v>21.07299474650241</c:v>
                </c:pt>
                <c:pt idx="15">
                  <c:v>22.082294085367941</c:v>
                </c:pt>
                <c:pt idx="16">
                  <c:v>23.168313161455341</c:v>
                </c:pt>
                <c:pt idx="17">
                  <c:v>24.361277749017937</c:v>
                </c:pt>
                <c:pt idx="18">
                  <c:v>24.394974147426147</c:v>
                </c:pt>
                <c:pt idx="19">
                  <c:v>25.397180151087824</c:v>
                </c:pt>
                <c:pt idx="20">
                  <c:v>26.375168306542758</c:v>
                </c:pt>
                <c:pt idx="21">
                  <c:v>26.150251500043801</c:v>
                </c:pt>
                <c:pt idx="22">
                  <c:v>27.0915708640992</c:v>
                </c:pt>
                <c:pt idx="23">
                  <c:v>27.635722487601925</c:v>
                </c:pt>
                <c:pt idx="24">
                  <c:v>28.02926255010231</c:v>
                </c:pt>
                <c:pt idx="25">
                  <c:v>28.833192771518572</c:v>
                </c:pt>
                <c:pt idx="26">
                  <c:v>28.950305353345712</c:v>
                </c:pt>
                <c:pt idx="27">
                  <c:v>27.92543350744841</c:v>
                </c:pt>
                <c:pt idx="28">
                  <c:v>29.167274318214961</c:v>
                </c:pt>
                <c:pt idx="29">
                  <c:v>28.82446620691643</c:v>
                </c:pt>
                <c:pt idx="30">
                  <c:v>29.365557138032798</c:v>
                </c:pt>
                <c:pt idx="31">
                  <c:v>28.947372229917399</c:v>
                </c:pt>
                <c:pt idx="32">
                  <c:v>28.431707039690661</c:v>
                </c:pt>
                <c:pt idx="33">
                  <c:v>28.484672397782756</c:v>
                </c:pt>
                <c:pt idx="34">
                  <c:v>27.695460713988979</c:v>
                </c:pt>
                <c:pt idx="35">
                  <c:v>28.237699305211407</c:v>
                </c:pt>
                <c:pt idx="36">
                  <c:v>28.872611152334784</c:v>
                </c:pt>
                <c:pt idx="37">
                  <c:v>27.806085918024877</c:v>
                </c:pt>
                <c:pt idx="38">
                  <c:v>27.570577231390207</c:v>
                </c:pt>
                <c:pt idx="39">
                  <c:v>28.38417411987772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6963-43D7-B14C-CDCF4939601B}"/>
            </c:ext>
          </c:extLst>
        </c:ser>
        <c:ser>
          <c:idx val="2"/>
          <c:order val="2"/>
          <c:tx>
            <c:v>V3</c:v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'V3'!$U$2:$U$41</c:f>
              <c:numCache>
                <c:formatCode>General</c:formatCode>
                <c:ptCount val="4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</c:numCache>
            </c:numRef>
          </c:xVal>
          <c:yVal>
            <c:numRef>
              <c:f>'V3'!$X$2:$X$41</c:f>
              <c:numCache>
                <c:formatCode>General</c:formatCode>
                <c:ptCount val="40"/>
                <c:pt idx="0">
                  <c:v>2.6436335685946908</c:v>
                </c:pt>
                <c:pt idx="1">
                  <c:v>5.0764474918922788</c:v>
                </c:pt>
                <c:pt idx="2">
                  <c:v>7.241300030594493</c:v>
                </c:pt>
                <c:pt idx="3">
                  <c:v>9.359540671182021</c:v>
                </c:pt>
                <c:pt idx="4">
                  <c:v>11.255538428377914</c:v>
                </c:pt>
                <c:pt idx="5">
                  <c:v>12.792230510876914</c:v>
                </c:pt>
                <c:pt idx="6">
                  <c:v>13.9100727705457</c:v>
                </c:pt>
                <c:pt idx="7">
                  <c:v>15.322641194307945</c:v>
                </c:pt>
                <c:pt idx="8">
                  <c:v>15.629322484499619</c:v>
                </c:pt>
                <c:pt idx="9">
                  <c:v>17.088613002725637</c:v>
                </c:pt>
                <c:pt idx="10">
                  <c:v>17.626503210226897</c:v>
                </c:pt>
                <c:pt idx="11">
                  <c:v>18.671991918761897</c:v>
                </c:pt>
                <c:pt idx="12">
                  <c:v>20.266463461593027</c:v>
                </c:pt>
                <c:pt idx="13">
                  <c:v>21.109850383935406</c:v>
                </c:pt>
                <c:pt idx="14">
                  <c:v>21.820554307541073</c:v>
                </c:pt>
                <c:pt idx="15">
                  <c:v>23.176421236091251</c:v>
                </c:pt>
                <c:pt idx="16">
                  <c:v>24.332439521721568</c:v>
                </c:pt>
                <c:pt idx="17">
                  <c:v>25.156093560543173</c:v>
                </c:pt>
                <c:pt idx="18">
                  <c:v>26.054252770544103</c:v>
                </c:pt>
                <c:pt idx="19">
                  <c:v>27.346837201543455</c:v>
                </c:pt>
                <c:pt idx="20">
                  <c:v>27.726060972380687</c:v>
                </c:pt>
                <c:pt idx="21">
                  <c:v>28.621598144175575</c:v>
                </c:pt>
                <c:pt idx="22">
                  <c:v>29.675263590528843</c:v>
                </c:pt>
                <c:pt idx="23">
                  <c:v>29.651373970541361</c:v>
                </c:pt>
                <c:pt idx="24">
                  <c:v>30.513108431382122</c:v>
                </c:pt>
                <c:pt idx="25">
                  <c:v>30.209609374645979</c:v>
                </c:pt>
                <c:pt idx="26">
                  <c:v>31.413645459314615</c:v>
                </c:pt>
                <c:pt idx="27">
                  <c:v>30.933033076692269</c:v>
                </c:pt>
                <c:pt idx="28">
                  <c:v>30.304178188567747</c:v>
                </c:pt>
                <c:pt idx="29">
                  <c:v>31.113005547448889</c:v>
                </c:pt>
                <c:pt idx="30">
                  <c:v>32.31962819499725</c:v>
                </c:pt>
                <c:pt idx="31">
                  <c:v>31.453415133181622</c:v>
                </c:pt>
                <c:pt idx="32">
                  <c:v>30.501242163087092</c:v>
                </c:pt>
                <c:pt idx="33">
                  <c:v>31.845054701842713</c:v>
                </c:pt>
                <c:pt idx="34">
                  <c:v>31.123754271735272</c:v>
                </c:pt>
                <c:pt idx="35">
                  <c:v>30.931119490007703</c:v>
                </c:pt>
                <c:pt idx="36">
                  <c:v>29.079277379957109</c:v>
                </c:pt>
                <c:pt idx="37">
                  <c:v>30.894806274117261</c:v>
                </c:pt>
                <c:pt idx="38">
                  <c:v>30.860387606468336</c:v>
                </c:pt>
                <c:pt idx="39">
                  <c:v>30.243276919540786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6963-43D7-B14C-CDCF4939601B}"/>
            </c:ext>
          </c:extLst>
        </c:ser>
        <c:ser>
          <c:idx val="3"/>
          <c:order val="3"/>
          <c:tx>
            <c:v>V4</c:v>
          </c:tx>
          <c:spPr>
            <a:ln w="19050" cap="rnd">
              <a:solidFill>
                <a:schemeClr val="accent2">
                  <a:lumMod val="7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75000"/>
                </a:schemeClr>
              </a:solidFill>
              <a:ln w="9525">
                <a:solidFill>
                  <a:schemeClr val="accent2">
                    <a:lumMod val="75000"/>
                  </a:schemeClr>
                </a:solidFill>
              </a:ln>
              <a:effectLst/>
            </c:spPr>
          </c:marker>
          <c:xVal>
            <c:numRef>
              <c:f>'V4'!$K$2:$K$41</c:f>
              <c:numCache>
                <c:formatCode>General</c:formatCode>
                <c:ptCount val="4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</c:numCache>
            </c:numRef>
          </c:xVal>
          <c:yVal>
            <c:numRef>
              <c:f>'V4'!$N$2:$N$41</c:f>
              <c:numCache>
                <c:formatCode>General</c:formatCode>
                <c:ptCount val="40"/>
                <c:pt idx="0">
                  <c:v>2.7850610993666631</c:v>
                </c:pt>
                <c:pt idx="1">
                  <c:v>5.391701739686483</c:v>
                </c:pt>
                <c:pt idx="2">
                  <c:v>7.5013071027626559</c:v>
                </c:pt>
                <c:pt idx="3">
                  <c:v>9.3844944690135712</c:v>
                </c:pt>
                <c:pt idx="4">
                  <c:v>11.708978034542657</c:v>
                </c:pt>
                <c:pt idx="5">
                  <c:v>13.898048088636193</c:v>
                </c:pt>
                <c:pt idx="6">
                  <c:v>15.833595247388052</c:v>
                </c:pt>
                <c:pt idx="7">
                  <c:v>17.424016044033976</c:v>
                </c:pt>
                <c:pt idx="8">
                  <c:v>18.189507382666307</c:v>
                </c:pt>
                <c:pt idx="9">
                  <c:v>18.844493356373867</c:v>
                </c:pt>
                <c:pt idx="10">
                  <c:v>19.284915339221662</c:v>
                </c:pt>
                <c:pt idx="11">
                  <c:v>20.871532586202036</c:v>
                </c:pt>
                <c:pt idx="12">
                  <c:v>22.960899883588237</c:v>
                </c:pt>
                <c:pt idx="13">
                  <c:v>23.526035086728729</c:v>
                </c:pt>
                <c:pt idx="14">
                  <c:v>23.7810431792401</c:v>
                </c:pt>
                <c:pt idx="15">
                  <c:v>26.128182249296824</c:v>
                </c:pt>
                <c:pt idx="16">
                  <c:v>27.584989352194107</c:v>
                </c:pt>
                <c:pt idx="17">
                  <c:v>28.157116711248769</c:v>
                </c:pt>
                <c:pt idx="18">
                  <c:v>29.395553922469226</c:v>
                </c:pt>
                <c:pt idx="19">
                  <c:v>30.243917192154729</c:v>
                </c:pt>
                <c:pt idx="20">
                  <c:v>30.940498327666063</c:v>
                </c:pt>
                <c:pt idx="21">
                  <c:v>31.55290791599354</c:v>
                </c:pt>
                <c:pt idx="22">
                  <c:v>31.219950797357544</c:v>
                </c:pt>
                <c:pt idx="23">
                  <c:v>31.974522700312388</c:v>
                </c:pt>
                <c:pt idx="24">
                  <c:v>32.357380799453807</c:v>
                </c:pt>
                <c:pt idx="25">
                  <c:v>32.371259500964662</c:v>
                </c:pt>
                <c:pt idx="26">
                  <c:v>32.818143182276891</c:v>
                </c:pt>
                <c:pt idx="27">
                  <c:v>34.109029512837786</c:v>
                </c:pt>
                <c:pt idx="28">
                  <c:v>34.507330219621906</c:v>
                </c:pt>
                <c:pt idx="29">
                  <c:v>35.163907765069936</c:v>
                </c:pt>
                <c:pt idx="30">
                  <c:v>35.846148331361789</c:v>
                </c:pt>
                <c:pt idx="31">
                  <c:v>36.490424000481667</c:v>
                </c:pt>
                <c:pt idx="32">
                  <c:v>35.148705385308901</c:v>
                </c:pt>
                <c:pt idx="33">
                  <c:v>35.671607184261688</c:v>
                </c:pt>
                <c:pt idx="34">
                  <c:v>34.762597530812698</c:v>
                </c:pt>
                <c:pt idx="35">
                  <c:v>34.69565835879127</c:v>
                </c:pt>
                <c:pt idx="36">
                  <c:v>34.642892404372631</c:v>
                </c:pt>
                <c:pt idx="37">
                  <c:v>34.481331806959709</c:v>
                </c:pt>
                <c:pt idx="38">
                  <c:v>34.511915238736172</c:v>
                </c:pt>
                <c:pt idx="39">
                  <c:v>33.820289129651769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6963-43D7-B14C-CDCF4939601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05001663"/>
        <c:axId val="1004999263"/>
      </c:scatterChart>
      <c:valAx>
        <c:axId val="100500166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/>
                  <a:t>Thread number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004999263"/>
        <c:crosses val="autoZero"/>
        <c:crossBetween val="midCat"/>
      </c:valAx>
      <c:valAx>
        <c:axId val="10049992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/>
                  <a:t>Throughput [images/s]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005001663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/>
              <a:t>Speedup at Varying Thread</a:t>
            </a:r>
            <a:r>
              <a:rPr lang="it-IT" baseline="0"/>
              <a:t> Amount</a:t>
            </a:r>
            <a:endParaRPr lang="it-IT"/>
          </a:p>
        </c:rich>
      </c:tx>
      <c:layout>
        <c:manualLayout>
          <c:xMode val="edge"/>
          <c:yMode val="edge"/>
          <c:x val="0.31677705171859516"/>
          <c:y val="2.777785674553650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1 Image</c:v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'V1'!$A$2:$A$41</c:f>
              <c:numCache>
                <c:formatCode>General</c:formatCode>
                <c:ptCount val="4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</c:numCache>
            </c:numRef>
          </c:xVal>
          <c:yVal>
            <c:numRef>
              <c:f>'V1'!$E$2:$E$41</c:f>
              <c:numCache>
                <c:formatCode>General</c:formatCode>
                <c:ptCount val="40"/>
                <c:pt idx="0">
                  <c:v>1</c:v>
                </c:pt>
                <c:pt idx="1">
                  <c:v>1.9135988606618026</c:v>
                </c:pt>
                <c:pt idx="2">
                  <c:v>2.7128806122506526</c:v>
                </c:pt>
                <c:pt idx="3">
                  <c:v>3.6273687703131716</c:v>
                </c:pt>
                <c:pt idx="4">
                  <c:v>4.1767229028644861</c:v>
                </c:pt>
                <c:pt idx="5">
                  <c:v>5.1086884949925127</c:v>
                </c:pt>
                <c:pt idx="6">
                  <c:v>5.508112812174371</c:v>
                </c:pt>
                <c:pt idx="7">
                  <c:v>5.2606546440796595</c:v>
                </c:pt>
                <c:pt idx="8">
                  <c:v>5.5141111467742672</c:v>
                </c:pt>
                <c:pt idx="9">
                  <c:v>5.6476700362791021</c:v>
                </c:pt>
                <c:pt idx="10">
                  <c:v>5.7025713371190117</c:v>
                </c:pt>
                <c:pt idx="11">
                  <c:v>5.8811971977356921</c:v>
                </c:pt>
                <c:pt idx="12">
                  <c:v>6.4542527069999593</c:v>
                </c:pt>
                <c:pt idx="13">
                  <c:v>6.6076319729666615</c:v>
                </c:pt>
                <c:pt idx="14">
                  <c:v>6.6375377737301822</c:v>
                </c:pt>
                <c:pt idx="15">
                  <c:v>7.1441365175548031</c:v>
                </c:pt>
                <c:pt idx="16">
                  <c:v>7.2675066854008978</c:v>
                </c:pt>
                <c:pt idx="17">
                  <c:v>7.7986576093124302</c:v>
                </c:pt>
                <c:pt idx="18">
                  <c:v>8.3191345854519039</c:v>
                </c:pt>
                <c:pt idx="19">
                  <c:v>8.6908345227556048</c:v>
                </c:pt>
                <c:pt idx="20">
                  <c:v>9.1249146369223766</c:v>
                </c:pt>
                <c:pt idx="21">
                  <c:v>9.8420255754475701</c:v>
                </c:pt>
                <c:pt idx="22">
                  <c:v>9.6899601144192413</c:v>
                </c:pt>
                <c:pt idx="23">
                  <c:v>10.364993858949772</c:v>
                </c:pt>
                <c:pt idx="24">
                  <c:v>10.563707835558679</c:v>
                </c:pt>
                <c:pt idx="25">
                  <c:v>10.415490213060801</c:v>
                </c:pt>
                <c:pt idx="26">
                  <c:v>10.865800768014457</c:v>
                </c:pt>
                <c:pt idx="27">
                  <c:v>11.057629534274286</c:v>
                </c:pt>
                <c:pt idx="28">
                  <c:v>11.28487308215643</c:v>
                </c:pt>
                <c:pt idx="29">
                  <c:v>10.918085251259702</c:v>
                </c:pt>
                <c:pt idx="30">
                  <c:v>10.76079370050557</c:v>
                </c:pt>
                <c:pt idx="31">
                  <c:v>10.821799775028122</c:v>
                </c:pt>
                <c:pt idx="32">
                  <c:v>8.9379029710696969</c:v>
                </c:pt>
                <c:pt idx="33">
                  <c:v>9.0608035562922637</c:v>
                </c:pt>
                <c:pt idx="34">
                  <c:v>8.9836399290316553</c:v>
                </c:pt>
                <c:pt idx="35">
                  <c:v>8.9891799970100159</c:v>
                </c:pt>
                <c:pt idx="36">
                  <c:v>9.1209351713153453</c:v>
                </c:pt>
                <c:pt idx="37">
                  <c:v>9.2267809874554025</c:v>
                </c:pt>
                <c:pt idx="38">
                  <c:v>8.9301043329744179</c:v>
                </c:pt>
                <c:pt idx="39">
                  <c:v>9.1622826231881298</c:v>
                </c:pt>
              </c:numCache>
            </c:numRef>
          </c:yVal>
          <c:smooth val="0"/>
          <c:extLst xmlns:c15="http://schemas.microsoft.com/office/drawing/2012/chart">
            <c:ext xmlns:c16="http://schemas.microsoft.com/office/drawing/2014/chart" uri="{C3380CC4-5D6E-409C-BE32-E72D297353CC}">
              <c16:uniqueId val="{00000000-ADF5-4BAB-AA6C-DD5D608D873A}"/>
            </c:ext>
          </c:extLst>
        </c:ser>
        <c:ser>
          <c:idx val="2"/>
          <c:order val="2"/>
          <c:tx>
            <c:v>10 Images</c:v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'V1'!$K$2:$K$41</c:f>
              <c:numCache>
                <c:formatCode>General</c:formatCode>
                <c:ptCount val="4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</c:numCache>
            </c:numRef>
          </c:xVal>
          <c:yVal>
            <c:numRef>
              <c:f>'V1'!$O$2:$O$41</c:f>
              <c:numCache>
                <c:formatCode>General</c:formatCode>
                <c:ptCount val="40"/>
                <c:pt idx="0">
                  <c:v>1</c:v>
                </c:pt>
                <c:pt idx="1">
                  <c:v>1.9362170546563913</c:v>
                </c:pt>
                <c:pt idx="2">
                  <c:v>2.7383890857293873</c:v>
                </c:pt>
                <c:pt idx="3">
                  <c:v>3.5851062504077533</c:v>
                </c:pt>
                <c:pt idx="4">
                  <c:v>4.1711329690470365</c:v>
                </c:pt>
                <c:pt idx="5">
                  <c:v>4.7792693223260665</c:v>
                </c:pt>
                <c:pt idx="6">
                  <c:v>5.4020922480123534</c:v>
                </c:pt>
                <c:pt idx="7">
                  <c:v>5.6980126385840313</c:v>
                </c:pt>
                <c:pt idx="8">
                  <c:v>5.9916827462006355</c:v>
                </c:pt>
                <c:pt idx="9">
                  <c:v>6.2243915910901597</c:v>
                </c:pt>
                <c:pt idx="10">
                  <c:v>6.7471990949914122</c:v>
                </c:pt>
                <c:pt idx="11">
                  <c:v>7.2060849039923616</c:v>
                </c:pt>
                <c:pt idx="12">
                  <c:v>7.4542956300668957</c:v>
                </c:pt>
                <c:pt idx="13">
                  <c:v>7.8814782703984942</c:v>
                </c:pt>
                <c:pt idx="14">
                  <c:v>8.3169078034446162</c:v>
                </c:pt>
                <c:pt idx="15">
                  <c:v>8.5490508320514618</c:v>
                </c:pt>
                <c:pt idx="16">
                  <c:v>9.0053305689254532</c:v>
                </c:pt>
                <c:pt idx="17">
                  <c:v>8.91197613628702</c:v>
                </c:pt>
                <c:pt idx="18">
                  <c:v>9.4506341979965374</c:v>
                </c:pt>
                <c:pt idx="19">
                  <c:v>9.5617155302526733</c:v>
                </c:pt>
                <c:pt idx="20">
                  <c:v>9.6142139064554879</c:v>
                </c:pt>
                <c:pt idx="21">
                  <c:v>9.7030618540952034</c:v>
                </c:pt>
                <c:pt idx="22">
                  <c:v>9.7194524544357908</c:v>
                </c:pt>
                <c:pt idx="23">
                  <c:v>10.164183850332728</c:v>
                </c:pt>
                <c:pt idx="24">
                  <c:v>9.8381497425168973</c:v>
                </c:pt>
                <c:pt idx="25">
                  <c:v>10.003070006790422</c:v>
                </c:pt>
                <c:pt idx="26">
                  <c:v>10.257727785631289</c:v>
                </c:pt>
                <c:pt idx="27">
                  <c:v>10.151736119759882</c:v>
                </c:pt>
                <c:pt idx="28">
                  <c:v>10.364308525630294</c:v>
                </c:pt>
                <c:pt idx="29">
                  <c:v>10.499095153759459</c:v>
                </c:pt>
                <c:pt idx="30">
                  <c:v>10.835757900707209</c:v>
                </c:pt>
                <c:pt idx="31">
                  <c:v>11.00031713900135</c:v>
                </c:pt>
                <c:pt idx="32">
                  <c:v>11.032227721208894</c:v>
                </c:pt>
                <c:pt idx="33">
                  <c:v>10.902547331955674</c:v>
                </c:pt>
                <c:pt idx="34">
                  <c:v>10.914445054430058</c:v>
                </c:pt>
                <c:pt idx="35">
                  <c:v>10.675606769361067</c:v>
                </c:pt>
                <c:pt idx="36">
                  <c:v>10.6632472408395</c:v>
                </c:pt>
                <c:pt idx="37">
                  <c:v>10.403485596865387</c:v>
                </c:pt>
                <c:pt idx="38">
                  <c:v>10.802919659660191</c:v>
                </c:pt>
                <c:pt idx="39">
                  <c:v>10.682415563821586</c:v>
                </c:pt>
              </c:numCache>
            </c:numRef>
          </c:yVal>
          <c:smooth val="0"/>
          <c:extLst xmlns:c15="http://schemas.microsoft.com/office/drawing/2012/chart">
            <c:ext xmlns:c16="http://schemas.microsoft.com/office/drawing/2014/chart" uri="{C3380CC4-5D6E-409C-BE32-E72D297353CC}">
              <c16:uniqueId val="{00000001-ADF5-4BAB-AA6C-DD5D608D873A}"/>
            </c:ext>
          </c:extLst>
        </c:ser>
        <c:ser>
          <c:idx val="4"/>
          <c:order val="4"/>
          <c:tx>
            <c:v>20 Images</c:v>
          </c:tx>
          <c:spPr>
            <a:ln w="19050" cap="rnd">
              <a:solidFill>
                <a:schemeClr val="accent2">
                  <a:lumMod val="7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75000"/>
                </a:schemeClr>
              </a:solidFill>
              <a:ln w="9525">
                <a:solidFill>
                  <a:schemeClr val="accent2">
                    <a:lumMod val="75000"/>
                  </a:schemeClr>
                </a:solidFill>
              </a:ln>
              <a:effectLst/>
            </c:spPr>
          </c:marker>
          <c:xVal>
            <c:numRef>
              <c:f>'V1'!$U$2:$U$41</c:f>
              <c:numCache>
                <c:formatCode>General</c:formatCode>
                <c:ptCount val="4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</c:numCache>
            </c:numRef>
          </c:xVal>
          <c:yVal>
            <c:numRef>
              <c:f>'V1'!$Y$2:$Y$41</c:f>
              <c:numCache>
                <c:formatCode>General</c:formatCode>
                <c:ptCount val="40"/>
                <c:pt idx="0">
                  <c:v>1</c:v>
                </c:pt>
                <c:pt idx="1">
                  <c:v>1.95137561893001</c:v>
                </c:pt>
                <c:pt idx="2">
                  <c:v>2.8260171371459215</c:v>
                </c:pt>
                <c:pt idx="3">
                  <c:v>3.634802136613883</c:v>
                </c:pt>
                <c:pt idx="4">
                  <c:v>4.3607246971523344</c:v>
                </c:pt>
                <c:pt idx="5">
                  <c:v>4.9805187545555425</c:v>
                </c:pt>
                <c:pt idx="6">
                  <c:v>5.5174429609983351</c:v>
                </c:pt>
                <c:pt idx="7">
                  <c:v>6.0254270973914945</c:v>
                </c:pt>
                <c:pt idx="8">
                  <c:v>6.2799190151812683</c:v>
                </c:pt>
                <c:pt idx="9">
                  <c:v>6.5364141072750046</c:v>
                </c:pt>
                <c:pt idx="10">
                  <c:v>6.8258885857165223</c:v>
                </c:pt>
                <c:pt idx="11">
                  <c:v>7.456922424694282</c:v>
                </c:pt>
                <c:pt idx="12">
                  <c:v>7.8018641743709676</c:v>
                </c:pt>
                <c:pt idx="13">
                  <c:v>8.0576107732406594</c:v>
                </c:pt>
                <c:pt idx="14">
                  <c:v>8.4902649093153109</c:v>
                </c:pt>
                <c:pt idx="15">
                  <c:v>8.9841386562022247</c:v>
                </c:pt>
                <c:pt idx="16">
                  <c:v>9.2539009421040497</c:v>
                </c:pt>
                <c:pt idx="17">
                  <c:v>9.6255280163568315</c:v>
                </c:pt>
                <c:pt idx="18">
                  <c:v>9.7929631329062286</c:v>
                </c:pt>
                <c:pt idx="19">
                  <c:v>9.9760332477692213</c:v>
                </c:pt>
                <c:pt idx="20">
                  <c:v>10.288140806492928</c:v>
                </c:pt>
                <c:pt idx="21">
                  <c:v>10.531894839426338</c:v>
                </c:pt>
                <c:pt idx="22">
                  <c:v>10.619921655009302</c:v>
                </c:pt>
                <c:pt idx="23">
                  <c:v>10.36881369506864</c:v>
                </c:pt>
                <c:pt idx="24">
                  <c:v>10.487774061992727</c:v>
                </c:pt>
                <c:pt idx="25">
                  <c:v>10.373600438464033</c:v>
                </c:pt>
                <c:pt idx="26">
                  <c:v>10.537900010329512</c:v>
                </c:pt>
                <c:pt idx="27">
                  <c:v>10.536670133534667</c:v>
                </c:pt>
                <c:pt idx="28">
                  <c:v>11.160384551850283</c:v>
                </c:pt>
                <c:pt idx="29">
                  <c:v>11.453647588745007</c:v>
                </c:pt>
                <c:pt idx="30">
                  <c:v>11.365310080757915</c:v>
                </c:pt>
                <c:pt idx="31">
                  <c:v>11.434211824095618</c:v>
                </c:pt>
                <c:pt idx="32">
                  <c:v>11.719673053947247</c:v>
                </c:pt>
                <c:pt idx="33">
                  <c:v>11.400274677382585</c:v>
                </c:pt>
                <c:pt idx="34">
                  <c:v>11.43106006108971</c:v>
                </c:pt>
                <c:pt idx="35">
                  <c:v>10.479306388307091</c:v>
                </c:pt>
                <c:pt idx="36">
                  <c:v>10.841232799121798</c:v>
                </c:pt>
                <c:pt idx="37">
                  <c:v>10.864265647729862</c:v>
                </c:pt>
                <c:pt idx="38">
                  <c:v>11.375055193053035</c:v>
                </c:pt>
                <c:pt idx="39">
                  <c:v>11.322888086802873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ADF5-4BAB-AA6C-DD5D608D87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0847567"/>
        <c:axId val="70848047"/>
        <c:extLst>
          <c:ext xmlns:c15="http://schemas.microsoft.com/office/drawing/2012/chart" uri="{02D57815-91ED-43cb-92C2-25804820EDAC}">
            <c15:filteredScatterSeries>
              <c15:ser>
                <c:idx val="1"/>
                <c:order val="1"/>
                <c:tx>
                  <c:v>N_IMGS = 5</c:v>
                </c:tx>
                <c:spPr>
                  <a:ln w="19050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2"/>
                    </a:solidFill>
                    <a:ln w="9525">
                      <a:solidFill>
                        <a:schemeClr val="accent2"/>
                      </a:solidFill>
                    </a:ln>
                    <a:effectLst/>
                  </c:spPr>
                </c:marker>
                <c:xVal>
                  <c:numRef>
                    <c:extLst>
                      <c:ext uri="{02D57815-91ED-43cb-92C2-25804820EDAC}">
                        <c15:formulaRef>
                          <c15:sqref>'V1'!$F$2:$F$43</c15:sqref>
                        </c15:formulaRef>
                      </c:ext>
                    </c:extLst>
                    <c:numCache>
                      <c:formatCode>General</c:formatCode>
                      <c:ptCount val="42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'V1'!$J$2:$J$43</c15:sqref>
                        </c15:formulaRef>
                      </c:ext>
                    </c:extLst>
                    <c:numCache>
                      <c:formatCode>General</c:formatCode>
                      <c:ptCount val="42"/>
                      <c:pt idx="0">
                        <c:v>1</c:v>
                      </c:pt>
                      <c:pt idx="1">
                        <c:v>1.944009068275206</c:v>
                      </c:pt>
                      <c:pt idx="2">
                        <c:v>2.7066540258287941</c:v>
                      </c:pt>
                      <c:pt idx="3">
                        <c:v>3.5551365197820424</c:v>
                      </c:pt>
                      <c:pt idx="4">
                        <c:v>4.2235753551167594</c:v>
                      </c:pt>
                      <c:pt idx="5">
                        <c:v>4.7864094508281037</c:v>
                      </c:pt>
                      <c:pt idx="6">
                        <c:v>5.3249817584216208</c:v>
                      </c:pt>
                      <c:pt idx="7">
                        <c:v>5.6016914749661701</c:v>
                      </c:pt>
                      <c:pt idx="8">
                        <c:v>5.5330033345546976</c:v>
                      </c:pt>
                      <c:pt idx="9">
                        <c:v>6.1970968333079526</c:v>
                      </c:pt>
                      <c:pt idx="10">
                        <c:v>6.488111419468682</c:v>
                      </c:pt>
                      <c:pt idx="11">
                        <c:v>6.5003370649628414</c:v>
                      </c:pt>
                      <c:pt idx="12">
                        <c:v>7.2103744234095712</c:v>
                      </c:pt>
                      <c:pt idx="13">
                        <c:v>7.4854546304812084</c:v>
                      </c:pt>
                      <c:pt idx="14">
                        <c:v>7.6125942460002918</c:v>
                      </c:pt>
                      <c:pt idx="15">
                        <c:v>8.1965431778457507</c:v>
                      </c:pt>
                      <c:pt idx="16">
                        <c:v>8.6703006622803525</c:v>
                      </c:pt>
                      <c:pt idx="17">
                        <c:v>8.7747720420283226</c:v>
                      </c:pt>
                      <c:pt idx="18">
                        <c:v>9.0759835792911581</c:v>
                      </c:pt>
                      <c:pt idx="19">
                        <c:v>9.5210406934784153</c:v>
                      </c:pt>
                      <c:pt idx="20">
                        <c:v>9.6583840187938463</c:v>
                      </c:pt>
                      <c:pt idx="21">
                        <c:v>10.021022888529023</c:v>
                      </c:pt>
                      <c:pt idx="22">
                        <c:v>9.4831349284715589</c:v>
                      </c:pt>
                      <c:pt idx="23">
                        <c:v>9.4708655143305691</c:v>
                      </c:pt>
                      <c:pt idx="24">
                        <c:v>10.057795743967828</c:v>
                      </c:pt>
                      <c:pt idx="25">
                        <c:v>9.8238054712241105</c:v>
                      </c:pt>
                      <c:pt idx="26">
                        <c:v>9.9414402477703163</c:v>
                      </c:pt>
                      <c:pt idx="27">
                        <c:v>10.228804280681127</c:v>
                      </c:pt>
                      <c:pt idx="28">
                        <c:v>10.038452211723389</c:v>
                      </c:pt>
                      <c:pt idx="29">
                        <c:v>10.367849694059529</c:v>
                      </c:pt>
                      <c:pt idx="30">
                        <c:v>10.739304292596088</c:v>
                      </c:pt>
                      <c:pt idx="31">
                        <c:v>10.648664591039321</c:v>
                      </c:pt>
                      <c:pt idx="32">
                        <c:v>10.946112780206704</c:v>
                      </c:pt>
                      <c:pt idx="33">
                        <c:v>10.881571552880606</c:v>
                      </c:pt>
                      <c:pt idx="34">
                        <c:v>10.357652205048122</c:v>
                      </c:pt>
                      <c:pt idx="35">
                        <c:v>10.081106613818816</c:v>
                      </c:pt>
                      <c:pt idx="36">
                        <c:v>10.30718541795453</c:v>
                      </c:pt>
                      <c:pt idx="37">
                        <c:v>10.195099891722045</c:v>
                      </c:pt>
                      <c:pt idx="38">
                        <c:v>10.387361234890502</c:v>
                      </c:pt>
                      <c:pt idx="39">
                        <c:v>10.725679569364097</c:v>
                      </c:pt>
                    </c:numCache>
                  </c:numRef>
                </c:yVal>
                <c:smooth val="0"/>
                <c:extLst>
                  <c:ext xmlns:c16="http://schemas.microsoft.com/office/drawing/2014/chart" uri="{C3380CC4-5D6E-409C-BE32-E72D297353CC}">
                    <c16:uniqueId val="{00000003-ADF5-4BAB-AA6C-DD5D608D873A}"/>
                  </c:ext>
                </c:extLst>
              </c15:ser>
            </c15:filteredScatterSeries>
            <c15:filteredScatterSeries>
              <c15:ser>
                <c:idx val="3"/>
                <c:order val="3"/>
                <c:tx>
                  <c:v>N_IMGS = 15</c:v>
                </c:tx>
                <c:spPr>
                  <a:ln w="19050" cap="rnd">
                    <a:solidFill>
                      <a:schemeClr val="accent4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4"/>
                    </a:solidFill>
                    <a:ln w="9525">
                      <a:solidFill>
                        <a:schemeClr val="accent4"/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'V1'!$P$2:$P$43</c15:sqref>
                        </c15:formulaRef>
                      </c:ext>
                    </c:extLst>
                    <c:numCache>
                      <c:formatCode>General</c:formatCode>
                      <c:ptCount val="42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'V1'!$T$2:$T$43</c15:sqref>
                        </c15:formulaRef>
                      </c:ext>
                    </c:extLst>
                    <c:numCache>
                      <c:formatCode>General</c:formatCode>
                      <c:ptCount val="42"/>
                      <c:pt idx="0">
                        <c:v>1</c:v>
                      </c:pt>
                      <c:pt idx="1">
                        <c:v>1.8997716053930598</c:v>
                      </c:pt>
                      <c:pt idx="2">
                        <c:v>2.7354205307959707</c:v>
                      </c:pt>
                      <c:pt idx="3">
                        <c:v>3.4700581074151406</c:v>
                      </c:pt>
                      <c:pt idx="4">
                        <c:v>4.1266551215271932</c:v>
                      </c:pt>
                      <c:pt idx="5">
                        <c:v>4.7217543663513863</c:v>
                      </c:pt>
                      <c:pt idx="6">
                        <c:v>5.3498692179063365</c:v>
                      </c:pt>
                      <c:pt idx="7">
                        <c:v>5.7764712170613075</c:v>
                      </c:pt>
                      <c:pt idx="8">
                        <c:v>5.7254592157513517</c:v>
                      </c:pt>
                      <c:pt idx="9">
                        <c:v>6.3514788204698727</c:v>
                      </c:pt>
                      <c:pt idx="10">
                        <c:v>6.6798065019278905</c:v>
                      </c:pt>
                      <c:pt idx="11">
                        <c:v>6.9883595428260605</c:v>
                      </c:pt>
                      <c:pt idx="12">
                        <c:v>7.4953475966917606</c:v>
                      </c:pt>
                      <c:pt idx="13">
                        <c:v>7.9278596633551643</c:v>
                      </c:pt>
                      <c:pt idx="14">
                        <c:v>8.1641790878964251</c:v>
                      </c:pt>
                      <c:pt idx="15">
                        <c:v>8.6346061205642588</c:v>
                      </c:pt>
                      <c:pt idx="16">
                        <c:v>8.8115096803279567</c:v>
                      </c:pt>
                      <c:pt idx="17">
                        <c:v>9.1671668824704931</c:v>
                      </c:pt>
                      <c:pt idx="18">
                        <c:v>9.0546911578438962</c:v>
                      </c:pt>
                      <c:pt idx="19">
                        <c:v>9.8826623992254063</c:v>
                      </c:pt>
                      <c:pt idx="20">
                        <c:v>10.243077566380933</c:v>
                      </c:pt>
                      <c:pt idx="21">
                        <c:v>10.490180572407395</c:v>
                      </c:pt>
                      <c:pt idx="22">
                        <c:v>9.9472324943014776</c:v>
                      </c:pt>
                      <c:pt idx="23">
                        <c:v>10.755809375498536</c:v>
                      </c:pt>
                      <c:pt idx="24">
                        <c:v>10.79110855283445</c:v>
                      </c:pt>
                      <c:pt idx="25">
                        <c:v>10.703782571332857</c:v>
                      </c:pt>
                      <c:pt idx="26">
                        <c:v>10.704437400950871</c:v>
                      </c:pt>
                      <c:pt idx="27">
                        <c:v>10.795166564329762</c:v>
                      </c:pt>
                      <c:pt idx="28">
                        <c:v>10.946428917213202</c:v>
                      </c:pt>
                      <c:pt idx="29">
                        <c:v>11.026547211965076</c:v>
                      </c:pt>
                      <c:pt idx="30">
                        <c:v>11.036400061272486</c:v>
                      </c:pt>
                      <c:pt idx="31">
                        <c:v>11.070999115693503</c:v>
                      </c:pt>
                      <c:pt idx="32">
                        <c:v>10.753794757505739</c:v>
                      </c:pt>
                      <c:pt idx="33">
                        <c:v>11.203097702638841</c:v>
                      </c:pt>
                      <c:pt idx="34">
                        <c:v>11.082118012881317</c:v>
                      </c:pt>
                      <c:pt idx="35">
                        <c:v>10.6004445643284</c:v>
                      </c:pt>
                      <c:pt idx="36">
                        <c:v>10.938135921174053</c:v>
                      </c:pt>
                      <c:pt idx="37">
                        <c:v>10.557772621809745</c:v>
                      </c:pt>
                      <c:pt idx="38">
                        <c:v>11.248556983648111</c:v>
                      </c:pt>
                      <c:pt idx="39">
                        <c:v>10.680618958548612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4-ADF5-4BAB-AA6C-DD5D608D873A}"/>
                  </c:ext>
                </c:extLst>
              </c15:ser>
            </c15:filteredScatterSeries>
          </c:ext>
        </c:extLst>
      </c:scatterChart>
      <c:valAx>
        <c:axId val="7084756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sz="1000" b="0" i="0" u="none" strike="noStrike" kern="120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rPr>
                  <a:t>Thread Number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70848047"/>
        <c:crosses val="autoZero"/>
        <c:crossBetween val="midCat"/>
      </c:valAx>
      <c:valAx>
        <c:axId val="708480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/>
                  <a:t>Speedup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70847567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/>
              <a:t>Execution Time at Varying Thread Amount [20 Images workload]</a:t>
            </a:r>
          </a:p>
        </c:rich>
      </c:tx>
      <c:layout>
        <c:manualLayout>
          <c:xMode val="edge"/>
          <c:yMode val="edge"/>
          <c:x val="0.15400461374769167"/>
          <c:y val="2.77779338055357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scatterChart>
        <c:scatterStyle val="lineMarker"/>
        <c:varyColors val="0"/>
        <c:ser>
          <c:idx val="4"/>
          <c:order val="4"/>
          <c:tx>
            <c:v>2nd Version</c:v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'V2'!$U$2:$U$33</c:f>
              <c:numCache>
                <c:formatCode>General</c:formatCode>
                <c:ptCount val="3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</c:numCache>
            </c:numRef>
          </c:xVal>
          <c:yVal>
            <c:numRef>
              <c:f>'V2'!$W$2:$W$33</c:f>
              <c:numCache>
                <c:formatCode>General</c:formatCode>
                <c:ptCount val="32"/>
                <c:pt idx="0">
                  <c:v>7843.4930000000004</c:v>
                </c:pt>
                <c:pt idx="1">
                  <c:v>4062.6990000000001</c:v>
                </c:pt>
                <c:pt idx="2">
                  <c:v>2860.393</c:v>
                </c:pt>
                <c:pt idx="3">
                  <c:v>2216.759</c:v>
                </c:pt>
                <c:pt idx="4">
                  <c:v>1855.0419999999999</c:v>
                </c:pt>
                <c:pt idx="5">
                  <c:v>1668.37</c:v>
                </c:pt>
                <c:pt idx="6">
                  <c:v>1473.3920000000001</c:v>
                </c:pt>
                <c:pt idx="7">
                  <c:v>1360.222</c:v>
                </c:pt>
                <c:pt idx="8">
                  <c:v>1302.048</c:v>
                </c:pt>
                <c:pt idx="9">
                  <c:v>1229.4069999999999</c:v>
                </c:pt>
                <c:pt idx="10">
                  <c:v>1169.7639999999999</c:v>
                </c:pt>
                <c:pt idx="11">
                  <c:v>1091.9449999999999</c:v>
                </c:pt>
                <c:pt idx="12">
                  <c:v>1039.06</c:v>
                </c:pt>
                <c:pt idx="13">
                  <c:v>999.36099999999999</c:v>
                </c:pt>
                <c:pt idx="14">
                  <c:v>949.08199999999999</c:v>
                </c:pt>
                <c:pt idx="15">
                  <c:v>905.70299999999997</c:v>
                </c:pt>
                <c:pt idx="16">
                  <c:v>863.24800000000005</c:v>
                </c:pt>
                <c:pt idx="17">
                  <c:v>820.97500000000002</c:v>
                </c:pt>
                <c:pt idx="18">
                  <c:v>819.84100000000001</c:v>
                </c:pt>
                <c:pt idx="19">
                  <c:v>787.48900000000003</c:v>
                </c:pt>
                <c:pt idx="20">
                  <c:v>758.28899999999999</c:v>
                </c:pt>
                <c:pt idx="21">
                  <c:v>764.81100000000004</c:v>
                </c:pt>
                <c:pt idx="22">
                  <c:v>738.23699999999997</c:v>
                </c:pt>
                <c:pt idx="23">
                  <c:v>723.70100000000002</c:v>
                </c:pt>
                <c:pt idx="24">
                  <c:v>713.54</c:v>
                </c:pt>
                <c:pt idx="25">
                  <c:v>693.64499999999998</c:v>
                </c:pt>
                <c:pt idx="26">
                  <c:v>690.83900000000006</c:v>
                </c:pt>
                <c:pt idx="27">
                  <c:v>716.19299999999998</c:v>
                </c:pt>
                <c:pt idx="28">
                  <c:v>685.7</c:v>
                </c:pt>
                <c:pt idx="29">
                  <c:v>693.85500000000002</c:v>
                </c:pt>
                <c:pt idx="30">
                  <c:v>681.07</c:v>
                </c:pt>
                <c:pt idx="31">
                  <c:v>690.90899999999999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0E3-48BD-A2B4-748121D2470E}"/>
            </c:ext>
          </c:extLst>
        </c:ser>
        <c:ser>
          <c:idx val="5"/>
          <c:order val="5"/>
          <c:tx>
            <c:v>Initial Version</c:v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'V2'!$U$45:$U$76</c:f>
              <c:numCache>
                <c:formatCode>General</c:formatCode>
                <c:ptCount val="3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</c:numCache>
            </c:numRef>
          </c:xVal>
          <c:yVal>
            <c:numRef>
              <c:f>'V2'!$W$45:$W$76</c:f>
              <c:numCache>
                <c:formatCode>General</c:formatCode>
                <c:ptCount val="32"/>
                <c:pt idx="0">
                  <c:v>10201.741</c:v>
                </c:pt>
                <c:pt idx="1">
                  <c:v>5227.9740000000002</c:v>
                </c:pt>
                <c:pt idx="2">
                  <c:v>3609.9360000000001</c:v>
                </c:pt>
                <c:pt idx="3">
                  <c:v>2806.6840000000002</c:v>
                </c:pt>
                <c:pt idx="4">
                  <c:v>2339.46</c:v>
                </c:pt>
                <c:pt idx="5">
                  <c:v>2048.3290000000002</c:v>
                </c:pt>
                <c:pt idx="6">
                  <c:v>1848.998</c:v>
                </c:pt>
                <c:pt idx="7">
                  <c:v>1693.115</c:v>
                </c:pt>
                <c:pt idx="8">
                  <c:v>1624.502</c:v>
                </c:pt>
                <c:pt idx="9">
                  <c:v>1560.7550000000001</c:v>
                </c:pt>
                <c:pt idx="10">
                  <c:v>1494.566</c:v>
                </c:pt>
                <c:pt idx="11">
                  <c:v>1368.09</c:v>
                </c:pt>
                <c:pt idx="12">
                  <c:v>1307.6030000000001</c:v>
                </c:pt>
                <c:pt idx="13">
                  <c:v>1266.0999999999999</c:v>
                </c:pt>
                <c:pt idx="14">
                  <c:v>1201.5809999999999</c:v>
                </c:pt>
                <c:pt idx="15">
                  <c:v>1135.528</c:v>
                </c:pt>
                <c:pt idx="16">
                  <c:v>1102.4259999999999</c:v>
                </c:pt>
                <c:pt idx="17">
                  <c:v>1059.8630000000001</c:v>
                </c:pt>
                <c:pt idx="18">
                  <c:v>1041.742</c:v>
                </c:pt>
                <c:pt idx="19">
                  <c:v>1022.625</c:v>
                </c:pt>
                <c:pt idx="20">
                  <c:v>991.60199999999998</c:v>
                </c:pt>
                <c:pt idx="21">
                  <c:v>968.65200000000004</c:v>
                </c:pt>
                <c:pt idx="22">
                  <c:v>960.62300000000005</c:v>
                </c:pt>
                <c:pt idx="23">
                  <c:v>983.88699999999994</c:v>
                </c:pt>
                <c:pt idx="24">
                  <c:v>972.72699999999998</c:v>
                </c:pt>
                <c:pt idx="25">
                  <c:v>983.43299999999999</c:v>
                </c:pt>
                <c:pt idx="26">
                  <c:v>968.1</c:v>
                </c:pt>
                <c:pt idx="27">
                  <c:v>968.21299999999997</c:v>
                </c:pt>
                <c:pt idx="28">
                  <c:v>914.10299999999995</c:v>
                </c:pt>
                <c:pt idx="29">
                  <c:v>890.69799999999998</c:v>
                </c:pt>
                <c:pt idx="30">
                  <c:v>897.62099999999998</c:v>
                </c:pt>
                <c:pt idx="31">
                  <c:v>892.21199999999999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00E3-48BD-A2B4-748121D2470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0847567"/>
        <c:axId val="70848047"/>
        <c:extLst>
          <c:ext xmlns:c15="http://schemas.microsoft.com/office/drawing/2012/chart" uri="{02D57815-91ED-43cb-92C2-25804820EDAC}">
            <c15:filteredScatterSeries>
              <c15:ser>
                <c:idx val="0"/>
                <c:order val="0"/>
                <c:tx>
                  <c:v>N_IMGS = 1</c:v>
                </c:tx>
                <c:spPr>
                  <a:ln w="19050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1"/>
                    </a:solidFill>
                    <a:ln w="9525">
                      <a:solidFill>
                        <a:schemeClr val="accent1"/>
                      </a:solidFill>
                    </a:ln>
                    <a:effectLst/>
                  </c:spPr>
                </c:marker>
                <c:xVal>
                  <c:numRef>
                    <c:extLst>
                      <c:ext uri="{02D57815-91ED-43cb-92C2-25804820EDAC}">
                        <c15:formulaRef>
                          <c15:sqref>'V2'!$A$2:$A$41</c15:sqref>
                        </c15:formulaRef>
                      </c:ext>
                    </c:extLst>
                    <c:numCache>
                      <c:formatCode>General</c:formatCode>
                      <c:ptCount val="4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'V2'!$C$2:$C$41</c15:sqref>
                        </c15:formulaRef>
                      </c:ext>
                    </c:extLst>
                    <c:numCache>
                      <c:formatCode>General</c:formatCode>
                      <c:ptCount val="40"/>
                      <c:pt idx="0">
                        <c:v>412.12400000000002</c:v>
                      </c:pt>
                      <c:pt idx="1">
                        <c:v>207.24</c:v>
                      </c:pt>
                      <c:pt idx="2">
                        <c:v>161.327</c:v>
                      </c:pt>
                      <c:pt idx="3">
                        <c:v>109.723</c:v>
                      </c:pt>
                      <c:pt idx="4">
                        <c:v>97.882999999999996</c:v>
                      </c:pt>
                      <c:pt idx="5">
                        <c:v>82.638000000000005</c:v>
                      </c:pt>
                      <c:pt idx="6">
                        <c:v>72.841999999999999</c:v>
                      </c:pt>
                      <c:pt idx="7">
                        <c:v>70.144000000000005</c:v>
                      </c:pt>
                      <c:pt idx="8">
                        <c:v>72.302999999999997</c:v>
                      </c:pt>
                      <c:pt idx="9">
                        <c:v>69.897999999999996</c:v>
                      </c:pt>
                      <c:pt idx="10">
                        <c:v>67.355999999999995</c:v>
                      </c:pt>
                      <c:pt idx="11">
                        <c:v>65.153000000000006</c:v>
                      </c:pt>
                      <c:pt idx="12">
                        <c:v>61.536999999999999</c:v>
                      </c:pt>
                      <c:pt idx="13">
                        <c:v>57.625999999999998</c:v>
                      </c:pt>
                      <c:pt idx="14">
                        <c:v>54.226999999999997</c:v>
                      </c:pt>
                      <c:pt idx="15">
                        <c:v>51.850999999999999</c:v>
                      </c:pt>
                      <c:pt idx="16">
                        <c:v>46.707999999999998</c:v>
                      </c:pt>
                      <c:pt idx="17">
                        <c:v>44.502000000000002</c:v>
                      </c:pt>
                      <c:pt idx="18">
                        <c:v>44.99</c:v>
                      </c:pt>
                      <c:pt idx="19">
                        <c:v>44.636000000000003</c:v>
                      </c:pt>
                      <c:pt idx="20">
                        <c:v>41.281999999999996</c:v>
                      </c:pt>
                      <c:pt idx="21">
                        <c:v>40.639000000000003</c:v>
                      </c:pt>
                      <c:pt idx="22">
                        <c:v>40.049999999999997</c:v>
                      </c:pt>
                      <c:pt idx="23">
                        <c:v>38.957999999999998</c:v>
                      </c:pt>
                      <c:pt idx="24">
                        <c:v>38.868000000000002</c:v>
                      </c:pt>
                      <c:pt idx="25">
                        <c:v>38.857999999999997</c:v>
                      </c:pt>
                      <c:pt idx="26">
                        <c:v>37.521000000000001</c:v>
                      </c:pt>
                      <c:pt idx="27">
                        <c:v>37.789000000000001</c:v>
                      </c:pt>
                      <c:pt idx="28">
                        <c:v>36.837000000000003</c:v>
                      </c:pt>
                      <c:pt idx="29">
                        <c:v>36.235999999999997</c:v>
                      </c:pt>
                      <c:pt idx="30">
                        <c:v>36.51</c:v>
                      </c:pt>
                      <c:pt idx="31">
                        <c:v>36.534999999999997</c:v>
                      </c:pt>
                      <c:pt idx="32">
                        <c:v>44.514000000000003</c:v>
                      </c:pt>
                      <c:pt idx="33">
                        <c:v>43.768999999999998</c:v>
                      </c:pt>
                      <c:pt idx="34">
                        <c:v>46.161999999999999</c:v>
                      </c:pt>
                      <c:pt idx="35">
                        <c:v>42.162999999999997</c:v>
                      </c:pt>
                      <c:pt idx="36">
                        <c:v>45.759</c:v>
                      </c:pt>
                      <c:pt idx="37">
                        <c:v>41.533000000000001</c:v>
                      </c:pt>
                      <c:pt idx="38">
                        <c:v>42.832999999999998</c:v>
                      </c:pt>
                      <c:pt idx="39">
                        <c:v>40.445999999999998</c:v>
                      </c:pt>
                    </c:numCache>
                  </c:numRef>
                </c:yVal>
                <c:smooth val="0"/>
                <c:extLst>
                  <c:ext xmlns:c16="http://schemas.microsoft.com/office/drawing/2014/chart" uri="{C3380CC4-5D6E-409C-BE32-E72D297353CC}">
                    <c16:uniqueId val="{00000002-00E3-48BD-A2B4-748121D2470E}"/>
                  </c:ext>
                </c:extLst>
              </c15:ser>
            </c15:filteredScatterSeries>
            <c15:filteredScatterSeries>
              <c15:ser>
                <c:idx val="1"/>
                <c:order val="1"/>
                <c:tx>
                  <c:v>N_IMGS = 5</c:v>
                </c:tx>
                <c:spPr>
                  <a:ln w="19050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2"/>
                    </a:solidFill>
                    <a:ln w="9525">
                      <a:solidFill>
                        <a:schemeClr val="accent2"/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'V2'!$F$2:$F$41</c15:sqref>
                        </c15:formulaRef>
                      </c:ext>
                    </c:extLst>
                    <c:numCache>
                      <c:formatCode>General</c:formatCode>
                      <c:ptCount val="4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'V2'!$H$2:$H$41</c15:sqref>
                        </c15:formulaRef>
                      </c:ext>
                    </c:extLst>
                    <c:numCache>
                      <c:formatCode>General</c:formatCode>
                      <c:ptCount val="40"/>
                      <c:pt idx="0">
                        <c:v>2022.8230000000001</c:v>
                      </c:pt>
                      <c:pt idx="1">
                        <c:v>1058.924</c:v>
                      </c:pt>
                      <c:pt idx="2">
                        <c:v>737.90099999999995</c:v>
                      </c:pt>
                      <c:pt idx="3">
                        <c:v>579.52499999999998</c:v>
                      </c:pt>
                      <c:pt idx="4">
                        <c:v>478.87400000000002</c:v>
                      </c:pt>
                      <c:pt idx="5">
                        <c:v>413.73</c:v>
                      </c:pt>
                      <c:pt idx="6">
                        <c:v>398.988</c:v>
                      </c:pt>
                      <c:pt idx="7">
                        <c:v>356.54300000000001</c:v>
                      </c:pt>
                      <c:pt idx="8">
                        <c:v>344.81700000000001</c:v>
                      </c:pt>
                      <c:pt idx="9">
                        <c:v>326.76799999999997</c:v>
                      </c:pt>
                      <c:pt idx="10">
                        <c:v>305.00799999999998</c:v>
                      </c:pt>
                      <c:pt idx="11">
                        <c:v>290.90100000000001</c:v>
                      </c:pt>
                      <c:pt idx="12">
                        <c:v>276.62900000000002</c:v>
                      </c:pt>
                      <c:pt idx="13">
                        <c:v>264.12900000000002</c:v>
                      </c:pt>
                      <c:pt idx="14">
                        <c:v>258.94200000000001</c:v>
                      </c:pt>
                      <c:pt idx="15">
                        <c:v>242.994</c:v>
                      </c:pt>
                      <c:pt idx="16">
                        <c:v>232.494</c:v>
                      </c:pt>
                      <c:pt idx="17">
                        <c:v>223.65299999999999</c:v>
                      </c:pt>
                      <c:pt idx="18">
                        <c:v>216.55500000000001</c:v>
                      </c:pt>
                      <c:pt idx="19">
                        <c:v>203.20699999999999</c:v>
                      </c:pt>
                      <c:pt idx="20">
                        <c:v>198.00200000000001</c:v>
                      </c:pt>
                      <c:pt idx="21">
                        <c:v>189.398</c:v>
                      </c:pt>
                      <c:pt idx="22">
                        <c:v>179.959</c:v>
                      </c:pt>
                      <c:pt idx="23">
                        <c:v>177.34100000000001</c:v>
                      </c:pt>
                      <c:pt idx="24">
                        <c:v>181.71</c:v>
                      </c:pt>
                      <c:pt idx="25">
                        <c:v>171.90299999999999</c:v>
                      </c:pt>
                      <c:pt idx="26">
                        <c:v>175.11099999999999</c:v>
                      </c:pt>
                      <c:pt idx="27">
                        <c:v>182.76900000000001</c:v>
                      </c:pt>
                      <c:pt idx="28">
                        <c:v>176.19200000000001</c:v>
                      </c:pt>
                      <c:pt idx="29">
                        <c:v>180.637</c:v>
                      </c:pt>
                      <c:pt idx="30">
                        <c:v>182.26499999999999</c:v>
                      </c:pt>
                      <c:pt idx="31">
                        <c:v>175.58199999999999</c:v>
                      </c:pt>
                      <c:pt idx="32">
                        <c:v>176.721</c:v>
                      </c:pt>
                      <c:pt idx="33">
                        <c:v>178.12700000000001</c:v>
                      </c:pt>
                      <c:pt idx="34">
                        <c:v>187.76400000000001</c:v>
                      </c:pt>
                      <c:pt idx="35">
                        <c:v>173.26599999999999</c:v>
                      </c:pt>
                      <c:pt idx="36">
                        <c:v>175.57400000000001</c:v>
                      </c:pt>
                      <c:pt idx="37">
                        <c:v>186.387</c:v>
                      </c:pt>
                      <c:pt idx="38">
                        <c:v>182.4</c:v>
                      </c:pt>
                      <c:pt idx="39">
                        <c:v>195.00800000000001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3-00E3-48BD-A2B4-748121D2470E}"/>
                  </c:ext>
                </c:extLst>
              </c15:ser>
            </c15:filteredScatterSeries>
            <c15:filteredScatterSeries>
              <c15:ser>
                <c:idx val="2"/>
                <c:order val="2"/>
                <c:tx>
                  <c:v>N_IMGS = 10</c:v>
                </c:tx>
                <c:spPr>
                  <a:ln w="19050" cap="rnd">
                    <a:solidFill>
                      <a:schemeClr val="accent3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3"/>
                    </a:solidFill>
                    <a:ln w="9525">
                      <a:solidFill>
                        <a:schemeClr val="accent3"/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'V2'!$K$2:$K$41</c15:sqref>
                        </c15:formulaRef>
                      </c:ext>
                    </c:extLst>
                    <c:numCache>
                      <c:formatCode>General</c:formatCode>
                      <c:ptCount val="4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'V2'!$M$2:$M$41</c15:sqref>
                        </c15:formulaRef>
                      </c:ext>
                    </c:extLst>
                    <c:numCache>
                      <c:formatCode>General</c:formatCode>
                      <c:ptCount val="40"/>
                      <c:pt idx="0">
                        <c:v>3850.6309999999999</c:v>
                      </c:pt>
                      <c:pt idx="1">
                        <c:v>2014.665</c:v>
                      </c:pt>
                      <c:pt idx="2">
                        <c:v>1398.1010000000001</c:v>
                      </c:pt>
                      <c:pt idx="3">
                        <c:v>1078.4659999999999</c:v>
                      </c:pt>
                      <c:pt idx="4">
                        <c:v>899.10599999999999</c:v>
                      </c:pt>
                      <c:pt idx="5">
                        <c:v>806.09400000000005</c:v>
                      </c:pt>
                      <c:pt idx="6">
                        <c:v>721.36300000000006</c:v>
                      </c:pt>
                      <c:pt idx="7">
                        <c:v>679.49699999999996</c:v>
                      </c:pt>
                      <c:pt idx="8">
                        <c:v>654.78</c:v>
                      </c:pt>
                      <c:pt idx="9">
                        <c:v>614.904</c:v>
                      </c:pt>
                      <c:pt idx="10">
                        <c:v>577.15700000000004</c:v>
                      </c:pt>
                      <c:pt idx="11">
                        <c:v>545.93399999999997</c:v>
                      </c:pt>
                      <c:pt idx="12">
                        <c:v>517.91800000000001</c:v>
                      </c:pt>
                      <c:pt idx="13">
                        <c:v>497.101</c:v>
                      </c:pt>
                      <c:pt idx="14">
                        <c:v>465.27300000000002</c:v>
                      </c:pt>
                      <c:pt idx="15">
                        <c:v>451.58199999999999</c:v>
                      </c:pt>
                      <c:pt idx="16">
                        <c:v>440.25299999999999</c:v>
                      </c:pt>
                      <c:pt idx="17">
                        <c:v>417.89699999999999</c:v>
                      </c:pt>
                      <c:pt idx="18">
                        <c:v>403.32100000000003</c:v>
                      </c:pt>
                      <c:pt idx="19">
                        <c:v>382.76900000000001</c:v>
                      </c:pt>
                      <c:pt idx="20">
                        <c:v>384.53199999999998</c:v>
                      </c:pt>
                      <c:pt idx="21">
                        <c:v>381.15100000000001</c:v>
                      </c:pt>
                      <c:pt idx="22">
                        <c:v>376.38200000000001</c:v>
                      </c:pt>
                      <c:pt idx="23">
                        <c:v>374.524</c:v>
                      </c:pt>
                      <c:pt idx="24">
                        <c:v>389.47399999999999</c:v>
                      </c:pt>
                      <c:pt idx="25">
                        <c:v>376.12799999999999</c:v>
                      </c:pt>
                      <c:pt idx="26">
                        <c:v>376.18400000000003</c:v>
                      </c:pt>
                      <c:pt idx="27">
                        <c:v>376.03199999999998</c:v>
                      </c:pt>
                      <c:pt idx="28">
                        <c:v>374.904</c:v>
                      </c:pt>
                      <c:pt idx="29">
                        <c:v>356.67899999999997</c:v>
                      </c:pt>
                      <c:pt idx="30">
                        <c:v>351.27</c:v>
                      </c:pt>
                      <c:pt idx="31">
                        <c:v>347.45299999999997</c:v>
                      </c:pt>
                      <c:pt idx="32">
                        <c:v>368.65800000000002</c:v>
                      </c:pt>
                      <c:pt idx="33">
                        <c:v>346.59899999999999</c:v>
                      </c:pt>
                      <c:pt idx="34">
                        <c:v>356.09699999999998</c:v>
                      </c:pt>
                      <c:pt idx="35">
                        <c:v>351.07400000000001</c:v>
                      </c:pt>
                      <c:pt idx="36">
                        <c:v>365.53800000000001</c:v>
                      </c:pt>
                      <c:pt idx="37">
                        <c:v>357.58800000000002</c:v>
                      </c:pt>
                      <c:pt idx="38">
                        <c:v>356.92500000000001</c:v>
                      </c:pt>
                      <c:pt idx="39">
                        <c:v>359.733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4-00E3-48BD-A2B4-748121D2470E}"/>
                  </c:ext>
                </c:extLst>
              </c15:ser>
            </c15:filteredScatterSeries>
            <c15:filteredScatterSeries>
              <c15:ser>
                <c:idx val="3"/>
                <c:order val="3"/>
                <c:tx>
                  <c:v>N_IMGS = 15</c:v>
                </c:tx>
                <c:spPr>
                  <a:ln w="19050" cap="rnd">
                    <a:solidFill>
                      <a:schemeClr val="accent4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4"/>
                    </a:solidFill>
                    <a:ln w="9525">
                      <a:solidFill>
                        <a:schemeClr val="accent4"/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'V2'!$P$2:$P$41</c15:sqref>
                        </c15:formulaRef>
                      </c:ext>
                    </c:extLst>
                    <c:numCache>
                      <c:formatCode>General</c:formatCode>
                      <c:ptCount val="4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'V2'!$R$2:$R$41</c15:sqref>
                        </c15:formulaRef>
                      </c:ext>
                    </c:extLst>
                    <c:numCache>
                      <c:formatCode>General</c:formatCode>
                      <c:ptCount val="40"/>
                      <c:pt idx="0">
                        <c:v>5810.25</c:v>
                      </c:pt>
                      <c:pt idx="1">
                        <c:v>3005.152</c:v>
                      </c:pt>
                      <c:pt idx="2">
                        <c:v>2073.6849999999999</c:v>
                      </c:pt>
                      <c:pt idx="3">
                        <c:v>1620.97</c:v>
                      </c:pt>
                      <c:pt idx="4">
                        <c:v>1378.152</c:v>
                      </c:pt>
                      <c:pt idx="5">
                        <c:v>1224.3219999999999</c:v>
                      </c:pt>
                      <c:pt idx="6">
                        <c:v>1097.17</c:v>
                      </c:pt>
                      <c:pt idx="7">
                        <c:v>1019.442</c:v>
                      </c:pt>
                      <c:pt idx="8">
                        <c:v>996.60599999999999</c:v>
                      </c:pt>
                      <c:pt idx="9">
                        <c:v>928.00099999999998</c:v>
                      </c:pt>
                      <c:pt idx="10">
                        <c:v>866.56700000000001</c:v>
                      </c:pt>
                      <c:pt idx="11">
                        <c:v>807.88599999999997</c:v>
                      </c:pt>
                      <c:pt idx="12">
                        <c:v>770.66899999999998</c:v>
                      </c:pt>
                      <c:pt idx="13">
                        <c:v>739.14700000000005</c:v>
                      </c:pt>
                      <c:pt idx="14">
                        <c:v>703.14300000000003</c:v>
                      </c:pt>
                      <c:pt idx="15">
                        <c:v>678.30100000000004</c:v>
                      </c:pt>
                      <c:pt idx="16">
                        <c:v>640</c:v>
                      </c:pt>
                      <c:pt idx="17">
                        <c:v>625.87</c:v>
                      </c:pt>
                      <c:pt idx="18">
                        <c:v>615.63699999999994</c:v>
                      </c:pt>
                      <c:pt idx="19">
                        <c:v>581.78099999999995</c:v>
                      </c:pt>
                      <c:pt idx="20">
                        <c:v>586.23699999999997</c:v>
                      </c:pt>
                      <c:pt idx="21">
                        <c:v>572.16999999999996</c:v>
                      </c:pt>
                      <c:pt idx="22">
                        <c:v>564.68499999999995</c:v>
                      </c:pt>
                      <c:pt idx="23">
                        <c:v>576.71199999999999</c:v>
                      </c:pt>
                      <c:pt idx="24">
                        <c:v>562.423</c:v>
                      </c:pt>
                      <c:pt idx="25">
                        <c:v>560.173</c:v>
                      </c:pt>
                      <c:pt idx="26">
                        <c:v>550.37099999999998</c:v>
                      </c:pt>
                      <c:pt idx="27">
                        <c:v>550.09100000000001</c:v>
                      </c:pt>
                      <c:pt idx="28">
                        <c:v>547.30600000000004</c:v>
                      </c:pt>
                      <c:pt idx="29">
                        <c:v>540.67899999999997</c:v>
                      </c:pt>
                      <c:pt idx="30">
                        <c:v>526.46100000000001</c:v>
                      </c:pt>
                      <c:pt idx="31">
                        <c:v>527.35599999999999</c:v>
                      </c:pt>
                      <c:pt idx="32">
                        <c:v>539.947</c:v>
                      </c:pt>
                      <c:pt idx="33">
                        <c:v>511.67</c:v>
                      </c:pt>
                      <c:pt idx="34">
                        <c:v>529.27</c:v>
                      </c:pt>
                      <c:pt idx="35">
                        <c:v>535.00900000000001</c:v>
                      </c:pt>
                      <c:pt idx="36">
                        <c:v>534.62599999999998</c:v>
                      </c:pt>
                      <c:pt idx="37">
                        <c:v>545.11599999999999</c:v>
                      </c:pt>
                      <c:pt idx="38">
                        <c:v>535.96199999999999</c:v>
                      </c:pt>
                      <c:pt idx="39">
                        <c:v>531.56799999999998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5-00E3-48BD-A2B4-748121D2470E}"/>
                  </c:ext>
                </c:extLst>
              </c15:ser>
            </c15:filteredScatterSeries>
          </c:ext>
        </c:extLst>
      </c:scatterChart>
      <c:valAx>
        <c:axId val="7084756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sz="1000" b="0" i="0" u="none" strike="noStrike" kern="120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rPr>
                  <a:t>Thread Number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70848047"/>
        <c:crosses val="autoZero"/>
        <c:crossBetween val="midCat"/>
      </c:valAx>
      <c:valAx>
        <c:axId val="708480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sz="1000" b="0" i="0" u="none" strike="noStrike" kern="120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rPr>
                  <a:t>Execution time [ms]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70847567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/>
              <a:t>Speedup at Varying Thread</a:t>
            </a:r>
            <a:r>
              <a:rPr lang="it-IT" baseline="0"/>
              <a:t> Amount</a:t>
            </a:r>
            <a:endParaRPr lang="it-IT"/>
          </a:p>
        </c:rich>
      </c:tx>
      <c:layout>
        <c:manualLayout>
          <c:xMode val="edge"/>
          <c:yMode val="edge"/>
          <c:x val="0.36260411198600173"/>
          <c:y val="2.77777777777777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1 Image</c:v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'V2'!$A$2:$A$41</c:f>
              <c:numCache>
                <c:formatCode>General</c:formatCode>
                <c:ptCount val="4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</c:numCache>
            </c:numRef>
          </c:xVal>
          <c:yVal>
            <c:numRef>
              <c:f>'V2'!$E$2:$E$41</c:f>
              <c:numCache>
                <c:formatCode>General</c:formatCode>
                <c:ptCount val="40"/>
                <c:pt idx="0">
                  <c:v>1</c:v>
                </c:pt>
                <c:pt idx="1">
                  <c:v>1.988631538313067</c:v>
                </c:pt>
                <c:pt idx="2">
                  <c:v>2.5545878867145611</c:v>
                </c:pt>
                <c:pt idx="3">
                  <c:v>3.7560402103478761</c:v>
                </c:pt>
                <c:pt idx="4">
                  <c:v>4.2103736093090731</c:v>
                </c:pt>
                <c:pt idx="5">
                  <c:v>4.9871003654493089</c:v>
                </c:pt>
                <c:pt idx="6">
                  <c:v>5.6577798522830234</c:v>
                </c:pt>
                <c:pt idx="7">
                  <c:v>5.8753991788321169</c:v>
                </c:pt>
                <c:pt idx="8">
                  <c:v>5.6999571248772529</c:v>
                </c:pt>
                <c:pt idx="9">
                  <c:v>5.8960771409768524</c:v>
                </c:pt>
                <c:pt idx="10">
                  <c:v>6.1185937407209456</c:v>
                </c:pt>
                <c:pt idx="11">
                  <c:v>6.3254800239436406</c:v>
                </c:pt>
                <c:pt idx="12">
                  <c:v>6.697174057883875</c:v>
                </c:pt>
                <c:pt idx="13">
                  <c:v>7.1517023565751572</c:v>
                </c:pt>
                <c:pt idx="14">
                  <c:v>7.599977870802368</c:v>
                </c:pt>
                <c:pt idx="15">
                  <c:v>7.9482362924533758</c:v>
                </c:pt>
                <c:pt idx="16">
                  <c:v>8.8234135480003424</c:v>
                </c:pt>
                <c:pt idx="17">
                  <c:v>9.2607972675385373</c:v>
                </c:pt>
                <c:pt idx="18">
                  <c:v>9.1603467437208277</c:v>
                </c:pt>
                <c:pt idx="19">
                  <c:v>9.23299578815306</c:v>
                </c:pt>
                <c:pt idx="20">
                  <c:v>9.9831403517271458</c:v>
                </c:pt>
                <c:pt idx="21">
                  <c:v>10.141095991535225</c:v>
                </c:pt>
                <c:pt idx="22">
                  <c:v>10.29023720349563</c:v>
                </c:pt>
                <c:pt idx="23">
                  <c:v>10.578674469941989</c:v>
                </c:pt>
                <c:pt idx="24">
                  <c:v>10.603169702583102</c:v>
                </c:pt>
                <c:pt idx="25">
                  <c:v>10.605898399300015</c:v>
                </c:pt>
                <c:pt idx="26">
                  <c:v>10.983822392793369</c:v>
                </c:pt>
                <c:pt idx="27">
                  <c:v>10.905925004630978</c:v>
                </c:pt>
                <c:pt idx="28">
                  <c:v>11.187773162852567</c:v>
                </c:pt>
                <c:pt idx="29">
                  <c:v>11.373330389667734</c:v>
                </c:pt>
                <c:pt idx="30">
                  <c:v>11.287975897014517</c:v>
                </c:pt>
                <c:pt idx="31">
                  <c:v>11.280251813329684</c:v>
                </c:pt>
                <c:pt idx="32">
                  <c:v>9.2583007593116768</c:v>
                </c:pt>
                <c:pt idx="33">
                  <c:v>9.4158879572300034</c:v>
                </c:pt>
                <c:pt idx="34">
                  <c:v>8.9277760928902552</c:v>
                </c:pt>
                <c:pt idx="35">
                  <c:v>9.7745416597490689</c:v>
                </c:pt>
                <c:pt idx="36">
                  <c:v>9.0064031119561179</c:v>
                </c:pt>
                <c:pt idx="37">
                  <c:v>9.9228083692485498</c:v>
                </c:pt>
                <c:pt idx="38">
                  <c:v>9.6216468610650665</c:v>
                </c:pt>
                <c:pt idx="39">
                  <c:v>10.189487217524601</c:v>
                </c:pt>
              </c:numCache>
            </c:numRef>
          </c:yVal>
          <c:smooth val="0"/>
          <c:extLst xmlns:c15="http://schemas.microsoft.com/office/drawing/2012/chart">
            <c:ext xmlns:c16="http://schemas.microsoft.com/office/drawing/2014/chart" uri="{C3380CC4-5D6E-409C-BE32-E72D297353CC}">
              <c16:uniqueId val="{00000000-71B9-418A-AACA-00091C6C9357}"/>
            </c:ext>
          </c:extLst>
        </c:ser>
        <c:ser>
          <c:idx val="2"/>
          <c:order val="2"/>
          <c:tx>
            <c:v>10 Images</c:v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'V2'!$K$2:$K$41</c:f>
              <c:numCache>
                <c:formatCode>General</c:formatCode>
                <c:ptCount val="4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</c:numCache>
            </c:numRef>
          </c:xVal>
          <c:yVal>
            <c:numRef>
              <c:f>'V2'!$O$2:$O$41</c:f>
              <c:numCache>
                <c:formatCode>General</c:formatCode>
                <c:ptCount val="40"/>
                <c:pt idx="0">
                  <c:v>1</c:v>
                </c:pt>
                <c:pt idx="1">
                  <c:v>1.9113008862515604</c:v>
                </c:pt>
                <c:pt idx="2">
                  <c:v>2.7541865716425353</c:v>
                </c:pt>
                <c:pt idx="3">
                  <c:v>3.5704704645301755</c:v>
                </c:pt>
                <c:pt idx="4">
                  <c:v>4.2827330704054916</c:v>
                </c:pt>
                <c:pt idx="5">
                  <c:v>4.7769007088503326</c:v>
                </c:pt>
                <c:pt idx="6">
                  <c:v>5.337993492873907</c:v>
                </c:pt>
                <c:pt idx="7">
                  <c:v>5.6668844748394767</c:v>
                </c:pt>
                <c:pt idx="8">
                  <c:v>5.8808011851308839</c:v>
                </c:pt>
                <c:pt idx="9">
                  <c:v>6.2621661267449875</c:v>
                </c:pt>
                <c:pt idx="10">
                  <c:v>6.6717219058245849</c:v>
                </c:pt>
                <c:pt idx="11">
                  <c:v>7.0532903244714564</c:v>
                </c:pt>
                <c:pt idx="12">
                  <c:v>7.4348275209589163</c:v>
                </c:pt>
                <c:pt idx="13">
                  <c:v>7.746174318699822</c:v>
                </c:pt>
                <c:pt idx="14">
                  <c:v>8.2760680288776705</c:v>
                </c:pt>
                <c:pt idx="15">
                  <c:v>8.5269807033938463</c:v>
                </c:pt>
                <c:pt idx="16">
                  <c:v>8.7464049080869408</c:v>
                </c:pt>
                <c:pt idx="17">
                  <c:v>9.214306396073674</c:v>
                </c:pt>
                <c:pt idx="18">
                  <c:v>9.5473109508307274</c:v>
                </c:pt>
                <c:pt idx="19">
                  <c:v>10.059934320699952</c:v>
                </c:pt>
                <c:pt idx="20">
                  <c:v>10.013811594353657</c:v>
                </c:pt>
                <c:pt idx="21">
                  <c:v>10.102639111533225</c:v>
                </c:pt>
                <c:pt idx="22">
                  <c:v>10.230645992635141</c:v>
                </c:pt>
                <c:pt idx="23">
                  <c:v>10.281399856885006</c:v>
                </c:pt>
                <c:pt idx="24">
                  <c:v>9.8867472539887125</c:v>
                </c:pt>
                <c:pt idx="25">
                  <c:v>10.237554768589415</c:v>
                </c:pt>
                <c:pt idx="26">
                  <c:v>10.236030772175319</c:v>
                </c:pt>
                <c:pt idx="27">
                  <c:v>10.240168389924262</c:v>
                </c:pt>
                <c:pt idx="28">
                  <c:v>10.270978703881527</c:v>
                </c:pt>
                <c:pt idx="29">
                  <c:v>10.795788369934872</c:v>
                </c:pt>
                <c:pt idx="30">
                  <c:v>10.962026361488315</c:v>
                </c:pt>
                <c:pt idx="31">
                  <c:v>11.082451439475268</c:v>
                </c:pt>
                <c:pt idx="32">
                  <c:v>10.444995090300495</c:v>
                </c:pt>
                <c:pt idx="33">
                  <c:v>11.109757962371502</c:v>
                </c:pt>
                <c:pt idx="34">
                  <c:v>10.813432856777789</c:v>
                </c:pt>
                <c:pt idx="35">
                  <c:v>10.968146316730946</c:v>
                </c:pt>
                <c:pt idx="36">
                  <c:v>10.534146928636694</c:v>
                </c:pt>
                <c:pt idx="37">
                  <c:v>10.768345134624205</c:v>
                </c:pt>
                <c:pt idx="38">
                  <c:v>10.788347692092175</c:v>
                </c:pt>
                <c:pt idx="39">
                  <c:v>10.704136123180248</c:v>
                </c:pt>
              </c:numCache>
            </c:numRef>
          </c:yVal>
          <c:smooth val="0"/>
          <c:extLst xmlns:c15="http://schemas.microsoft.com/office/drawing/2012/chart">
            <c:ext xmlns:c16="http://schemas.microsoft.com/office/drawing/2014/chart" uri="{C3380CC4-5D6E-409C-BE32-E72D297353CC}">
              <c16:uniqueId val="{00000001-71B9-418A-AACA-00091C6C9357}"/>
            </c:ext>
          </c:extLst>
        </c:ser>
        <c:ser>
          <c:idx val="4"/>
          <c:order val="4"/>
          <c:tx>
            <c:v>20 Images</c:v>
          </c:tx>
          <c:spPr>
            <a:ln w="19050" cap="rnd">
              <a:solidFill>
                <a:schemeClr val="accent2">
                  <a:lumMod val="7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75000"/>
                </a:schemeClr>
              </a:solidFill>
              <a:ln w="9525">
                <a:solidFill>
                  <a:schemeClr val="accent2">
                    <a:lumMod val="75000"/>
                  </a:schemeClr>
                </a:solidFill>
              </a:ln>
              <a:effectLst/>
            </c:spPr>
          </c:marker>
          <c:xVal>
            <c:numRef>
              <c:f>'V2'!$U$2:$U$41</c:f>
              <c:numCache>
                <c:formatCode>General</c:formatCode>
                <c:ptCount val="4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</c:numCache>
            </c:numRef>
          </c:xVal>
          <c:yVal>
            <c:numRef>
              <c:f>'V2'!$Y$2:$Y$41</c:f>
              <c:numCache>
                <c:formatCode>General</c:formatCode>
                <c:ptCount val="40"/>
                <c:pt idx="0">
                  <c:v>1</c:v>
                </c:pt>
                <c:pt idx="1">
                  <c:v>1.9306113989739333</c:v>
                </c:pt>
                <c:pt idx="2">
                  <c:v>2.7421032704247286</c:v>
                </c:pt>
                <c:pt idx="3">
                  <c:v>3.5382705111381076</c:v>
                </c:pt>
                <c:pt idx="4">
                  <c:v>4.2282023803234647</c:v>
                </c:pt>
                <c:pt idx="5">
                  <c:v>4.7012910805157127</c:v>
                </c:pt>
                <c:pt idx="6">
                  <c:v>5.3234258092890423</c:v>
                </c:pt>
                <c:pt idx="7">
                  <c:v>5.7663329956433582</c:v>
                </c:pt>
                <c:pt idx="8">
                  <c:v>6.0239660903438272</c:v>
                </c:pt>
                <c:pt idx="9">
                  <c:v>6.3798994149211774</c:v>
                </c:pt>
                <c:pt idx="10">
                  <c:v>6.7051926713422541</c:v>
                </c:pt>
                <c:pt idx="11">
                  <c:v>7.1830476809729431</c:v>
                </c:pt>
                <c:pt idx="12">
                  <c:v>7.5486430042538446</c:v>
                </c:pt>
                <c:pt idx="13">
                  <c:v>7.8485081967377157</c:v>
                </c:pt>
                <c:pt idx="14">
                  <c:v>8.2642943391614221</c:v>
                </c:pt>
                <c:pt idx="15">
                  <c:v>8.6601159541262422</c:v>
                </c:pt>
                <c:pt idx="16">
                  <c:v>9.0860251051841416</c:v>
                </c:pt>
                <c:pt idx="17">
                  <c:v>9.5538755747738975</c:v>
                </c:pt>
                <c:pt idx="18">
                  <c:v>9.5670904480258976</c:v>
                </c:pt>
                <c:pt idx="19">
                  <c:v>9.9601302367398148</c:v>
                </c:pt>
                <c:pt idx="20">
                  <c:v>10.343672399309497</c:v>
                </c:pt>
                <c:pt idx="21">
                  <c:v>10.255465729441653</c:v>
                </c:pt>
                <c:pt idx="22">
                  <c:v>10.6246273215783</c:v>
                </c:pt>
                <c:pt idx="23">
                  <c:v>10.838029794072414</c:v>
                </c:pt>
                <c:pt idx="24">
                  <c:v>10.99236623034448</c:v>
                </c:pt>
                <c:pt idx="25">
                  <c:v>11.307647283552827</c:v>
                </c:pt>
                <c:pt idx="26">
                  <c:v>11.353575869341482</c:v>
                </c:pt>
                <c:pt idx="27">
                  <c:v>10.951647111881853</c:v>
                </c:pt>
                <c:pt idx="28">
                  <c:v>11.438665597199941</c:v>
                </c:pt>
                <c:pt idx="29">
                  <c:v>11.304224946134278</c:v>
                </c:pt>
                <c:pt idx="30">
                  <c:v>11.516427092663015</c:v>
                </c:pt>
                <c:pt idx="31">
                  <c:v>11.352425572687576</c:v>
                </c:pt>
                <c:pt idx="32">
                  <c:v>11.150194757193223</c:v>
                </c:pt>
                <c:pt idx="33">
                  <c:v>11.170966427965112</c:v>
                </c:pt>
                <c:pt idx="34">
                  <c:v>10.861457612097377</c:v>
                </c:pt>
                <c:pt idx="35">
                  <c:v>11.074109841826527</c:v>
                </c:pt>
                <c:pt idx="36">
                  <c:v>11.32310617325299</c:v>
                </c:pt>
                <c:pt idx="37">
                  <c:v>10.904842012771335</c:v>
                </c:pt>
                <c:pt idx="38">
                  <c:v>10.812481476018423</c:v>
                </c:pt>
                <c:pt idx="39">
                  <c:v>11.131553551002103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71B9-418A-AACA-00091C6C935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0847567"/>
        <c:axId val="70848047"/>
        <c:extLst>
          <c:ext xmlns:c15="http://schemas.microsoft.com/office/drawing/2012/chart" uri="{02D57815-91ED-43cb-92C2-25804820EDAC}">
            <c15:filteredScatterSeries>
              <c15:ser>
                <c:idx val="1"/>
                <c:order val="1"/>
                <c:tx>
                  <c:v>N_IMGS = 5</c:v>
                </c:tx>
                <c:spPr>
                  <a:ln w="19050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2"/>
                    </a:solidFill>
                    <a:ln w="9525">
                      <a:solidFill>
                        <a:schemeClr val="accent2"/>
                      </a:solidFill>
                    </a:ln>
                    <a:effectLst/>
                  </c:spPr>
                </c:marker>
                <c:xVal>
                  <c:numRef>
                    <c:extLst>
                      <c:ext uri="{02D57815-91ED-43cb-92C2-25804820EDAC}">
                        <c15:formulaRef>
                          <c15:sqref>'V1'!$F$2:$F$43</c15:sqref>
                        </c15:formulaRef>
                      </c:ext>
                    </c:extLst>
                    <c:numCache>
                      <c:formatCode>General</c:formatCode>
                      <c:ptCount val="42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'V1'!$J$2:$J$43</c15:sqref>
                        </c15:formulaRef>
                      </c:ext>
                    </c:extLst>
                    <c:numCache>
                      <c:formatCode>General</c:formatCode>
                      <c:ptCount val="42"/>
                      <c:pt idx="0">
                        <c:v>1</c:v>
                      </c:pt>
                      <c:pt idx="1">
                        <c:v>1.944009068275206</c:v>
                      </c:pt>
                      <c:pt idx="2">
                        <c:v>2.7066540258287941</c:v>
                      </c:pt>
                      <c:pt idx="3">
                        <c:v>3.5551365197820424</c:v>
                      </c:pt>
                      <c:pt idx="4">
                        <c:v>4.2235753551167594</c:v>
                      </c:pt>
                      <c:pt idx="5">
                        <c:v>4.7864094508281037</c:v>
                      </c:pt>
                      <c:pt idx="6">
                        <c:v>5.3249817584216208</c:v>
                      </c:pt>
                      <c:pt idx="7">
                        <c:v>5.6016914749661701</c:v>
                      </c:pt>
                      <c:pt idx="8">
                        <c:v>5.5330033345546976</c:v>
                      </c:pt>
                      <c:pt idx="9">
                        <c:v>6.1970968333079526</c:v>
                      </c:pt>
                      <c:pt idx="10">
                        <c:v>6.488111419468682</c:v>
                      </c:pt>
                      <c:pt idx="11">
                        <c:v>6.5003370649628414</c:v>
                      </c:pt>
                      <c:pt idx="12">
                        <c:v>7.2103744234095712</c:v>
                      </c:pt>
                      <c:pt idx="13">
                        <c:v>7.4854546304812084</c:v>
                      </c:pt>
                      <c:pt idx="14">
                        <c:v>7.6125942460002918</c:v>
                      </c:pt>
                      <c:pt idx="15">
                        <c:v>8.1965431778457507</c:v>
                      </c:pt>
                      <c:pt idx="16">
                        <c:v>8.6703006622803525</c:v>
                      </c:pt>
                      <c:pt idx="17">
                        <c:v>8.7747720420283226</c:v>
                      </c:pt>
                      <c:pt idx="18">
                        <c:v>9.0759835792911581</c:v>
                      </c:pt>
                      <c:pt idx="19">
                        <c:v>9.5210406934784153</c:v>
                      </c:pt>
                      <c:pt idx="20">
                        <c:v>9.6583840187938463</c:v>
                      </c:pt>
                      <c:pt idx="21">
                        <c:v>10.021022888529023</c:v>
                      </c:pt>
                      <c:pt idx="22">
                        <c:v>9.4831349284715589</c:v>
                      </c:pt>
                      <c:pt idx="23">
                        <c:v>9.4708655143305691</c:v>
                      </c:pt>
                      <c:pt idx="24">
                        <c:v>10.057795743967828</c:v>
                      </c:pt>
                      <c:pt idx="25">
                        <c:v>9.8238054712241105</c:v>
                      </c:pt>
                      <c:pt idx="26">
                        <c:v>9.9414402477703163</c:v>
                      </c:pt>
                      <c:pt idx="27">
                        <c:v>10.228804280681127</c:v>
                      </c:pt>
                      <c:pt idx="28">
                        <c:v>10.038452211723389</c:v>
                      </c:pt>
                      <c:pt idx="29">
                        <c:v>10.367849694059529</c:v>
                      </c:pt>
                      <c:pt idx="30">
                        <c:v>10.739304292596088</c:v>
                      </c:pt>
                      <c:pt idx="31">
                        <c:v>10.648664591039321</c:v>
                      </c:pt>
                      <c:pt idx="32">
                        <c:v>10.946112780206704</c:v>
                      </c:pt>
                      <c:pt idx="33">
                        <c:v>10.881571552880606</c:v>
                      </c:pt>
                      <c:pt idx="34">
                        <c:v>10.357652205048122</c:v>
                      </c:pt>
                      <c:pt idx="35">
                        <c:v>10.081106613818816</c:v>
                      </c:pt>
                      <c:pt idx="36">
                        <c:v>10.30718541795453</c:v>
                      </c:pt>
                      <c:pt idx="37">
                        <c:v>10.195099891722045</c:v>
                      </c:pt>
                      <c:pt idx="38">
                        <c:v>10.387361234890502</c:v>
                      </c:pt>
                      <c:pt idx="39">
                        <c:v>10.725679569364097</c:v>
                      </c:pt>
                    </c:numCache>
                  </c:numRef>
                </c:yVal>
                <c:smooth val="0"/>
                <c:extLst>
                  <c:ext xmlns:c16="http://schemas.microsoft.com/office/drawing/2014/chart" uri="{C3380CC4-5D6E-409C-BE32-E72D297353CC}">
                    <c16:uniqueId val="{00000003-71B9-418A-AACA-00091C6C9357}"/>
                  </c:ext>
                </c:extLst>
              </c15:ser>
            </c15:filteredScatterSeries>
            <c15:filteredScatterSeries>
              <c15:ser>
                <c:idx val="3"/>
                <c:order val="3"/>
                <c:tx>
                  <c:v>N_IMGS = 15</c:v>
                </c:tx>
                <c:spPr>
                  <a:ln w="19050" cap="rnd">
                    <a:solidFill>
                      <a:schemeClr val="accent4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4"/>
                    </a:solidFill>
                    <a:ln w="9525">
                      <a:solidFill>
                        <a:schemeClr val="accent4"/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'V1'!$P$2:$P$43</c15:sqref>
                        </c15:formulaRef>
                      </c:ext>
                    </c:extLst>
                    <c:numCache>
                      <c:formatCode>General</c:formatCode>
                      <c:ptCount val="42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'V1'!$T$2:$T$43</c15:sqref>
                        </c15:formulaRef>
                      </c:ext>
                    </c:extLst>
                    <c:numCache>
                      <c:formatCode>General</c:formatCode>
                      <c:ptCount val="42"/>
                      <c:pt idx="0">
                        <c:v>1</c:v>
                      </c:pt>
                      <c:pt idx="1">
                        <c:v>1.8997716053930598</c:v>
                      </c:pt>
                      <c:pt idx="2">
                        <c:v>2.7354205307959707</c:v>
                      </c:pt>
                      <c:pt idx="3">
                        <c:v>3.4700581074151406</c:v>
                      </c:pt>
                      <c:pt idx="4">
                        <c:v>4.1266551215271932</c:v>
                      </c:pt>
                      <c:pt idx="5">
                        <c:v>4.7217543663513863</c:v>
                      </c:pt>
                      <c:pt idx="6">
                        <c:v>5.3498692179063365</c:v>
                      </c:pt>
                      <c:pt idx="7">
                        <c:v>5.7764712170613075</c:v>
                      </c:pt>
                      <c:pt idx="8">
                        <c:v>5.7254592157513517</c:v>
                      </c:pt>
                      <c:pt idx="9">
                        <c:v>6.3514788204698727</c:v>
                      </c:pt>
                      <c:pt idx="10">
                        <c:v>6.6798065019278905</c:v>
                      </c:pt>
                      <c:pt idx="11">
                        <c:v>6.9883595428260605</c:v>
                      </c:pt>
                      <c:pt idx="12">
                        <c:v>7.4953475966917606</c:v>
                      </c:pt>
                      <c:pt idx="13">
                        <c:v>7.9278596633551643</c:v>
                      </c:pt>
                      <c:pt idx="14">
                        <c:v>8.1641790878964251</c:v>
                      </c:pt>
                      <c:pt idx="15">
                        <c:v>8.6346061205642588</c:v>
                      </c:pt>
                      <c:pt idx="16">
                        <c:v>8.8115096803279567</c:v>
                      </c:pt>
                      <c:pt idx="17">
                        <c:v>9.1671668824704931</c:v>
                      </c:pt>
                      <c:pt idx="18">
                        <c:v>9.0546911578438962</c:v>
                      </c:pt>
                      <c:pt idx="19">
                        <c:v>9.8826623992254063</c:v>
                      </c:pt>
                      <c:pt idx="20">
                        <c:v>10.243077566380933</c:v>
                      </c:pt>
                      <c:pt idx="21">
                        <c:v>10.490180572407395</c:v>
                      </c:pt>
                      <c:pt idx="22">
                        <c:v>9.9472324943014776</c:v>
                      </c:pt>
                      <c:pt idx="23">
                        <c:v>10.755809375498536</c:v>
                      </c:pt>
                      <c:pt idx="24">
                        <c:v>10.79110855283445</c:v>
                      </c:pt>
                      <c:pt idx="25">
                        <c:v>10.703782571332857</c:v>
                      </c:pt>
                      <c:pt idx="26">
                        <c:v>10.704437400950871</c:v>
                      </c:pt>
                      <c:pt idx="27">
                        <c:v>10.795166564329762</c:v>
                      </c:pt>
                      <c:pt idx="28">
                        <c:v>10.946428917213202</c:v>
                      </c:pt>
                      <c:pt idx="29">
                        <c:v>11.026547211965076</c:v>
                      </c:pt>
                      <c:pt idx="30">
                        <c:v>11.036400061272486</c:v>
                      </c:pt>
                      <c:pt idx="31">
                        <c:v>11.070999115693503</c:v>
                      </c:pt>
                      <c:pt idx="32">
                        <c:v>10.753794757505739</c:v>
                      </c:pt>
                      <c:pt idx="33">
                        <c:v>11.203097702638841</c:v>
                      </c:pt>
                      <c:pt idx="34">
                        <c:v>11.082118012881317</c:v>
                      </c:pt>
                      <c:pt idx="35">
                        <c:v>10.6004445643284</c:v>
                      </c:pt>
                      <c:pt idx="36">
                        <c:v>10.938135921174053</c:v>
                      </c:pt>
                      <c:pt idx="37">
                        <c:v>10.557772621809745</c:v>
                      </c:pt>
                      <c:pt idx="38">
                        <c:v>11.248556983648111</c:v>
                      </c:pt>
                      <c:pt idx="39">
                        <c:v>10.680618958548612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4-71B9-418A-AACA-00091C6C9357}"/>
                  </c:ext>
                </c:extLst>
              </c15:ser>
            </c15:filteredScatterSeries>
          </c:ext>
        </c:extLst>
      </c:scatterChart>
      <c:valAx>
        <c:axId val="7084756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sz="1000" b="0" i="0" u="none" strike="noStrike" kern="120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rPr>
                  <a:t>Thread Number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70848047"/>
        <c:crosses val="autoZero"/>
        <c:crossBetween val="midCat"/>
      </c:valAx>
      <c:valAx>
        <c:axId val="708480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/>
                  <a:t>Speedup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70847567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/>
              <a:t>Execution Time at Varying Thread Amount [20 Images</a:t>
            </a:r>
            <a:r>
              <a:rPr lang="it-IT" baseline="0"/>
              <a:t> workload]</a:t>
            </a:r>
            <a:endParaRPr lang="it-IT"/>
          </a:p>
        </c:rich>
      </c:tx>
      <c:layout>
        <c:manualLayout>
          <c:xMode val="edge"/>
          <c:yMode val="edge"/>
          <c:x val="0.14120652085188548"/>
          <c:y val="2.777769326276199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scatterChart>
        <c:scatterStyle val="lineMarker"/>
        <c:varyColors val="0"/>
        <c:ser>
          <c:idx val="4"/>
          <c:order val="4"/>
          <c:tx>
            <c:v>3rd Version</c:v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'V3'!$U$2:$U$33</c:f>
              <c:numCache>
                <c:formatCode>General</c:formatCode>
                <c:ptCount val="3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</c:numCache>
            </c:numRef>
          </c:xVal>
          <c:yVal>
            <c:numRef>
              <c:f>'V3'!$W$2:$W$33</c:f>
              <c:numCache>
                <c:formatCode>General</c:formatCode>
                <c:ptCount val="32"/>
                <c:pt idx="0">
                  <c:v>7565.3450000000003</c:v>
                </c:pt>
                <c:pt idx="1">
                  <c:v>3939.7629999999999</c:v>
                </c:pt>
                <c:pt idx="2">
                  <c:v>2761.9349999999999</c:v>
                </c:pt>
                <c:pt idx="3">
                  <c:v>2136.857</c:v>
                </c:pt>
                <c:pt idx="4">
                  <c:v>1776.903</c:v>
                </c:pt>
                <c:pt idx="5">
                  <c:v>1563.4490000000001</c:v>
                </c:pt>
                <c:pt idx="6">
                  <c:v>1437.807</c:v>
                </c:pt>
                <c:pt idx="7">
                  <c:v>1305.258</c:v>
                </c:pt>
                <c:pt idx="8">
                  <c:v>1279.646</c:v>
                </c:pt>
                <c:pt idx="9">
                  <c:v>1170.3699999999999</c:v>
                </c:pt>
                <c:pt idx="10">
                  <c:v>1134.655</c:v>
                </c:pt>
                <c:pt idx="11">
                  <c:v>1071.123</c:v>
                </c:pt>
                <c:pt idx="12">
                  <c:v>986.85199999999998</c:v>
                </c:pt>
                <c:pt idx="13">
                  <c:v>947.42499999999995</c:v>
                </c:pt>
                <c:pt idx="14">
                  <c:v>916.56700000000001</c:v>
                </c:pt>
                <c:pt idx="15">
                  <c:v>862.94600000000003</c:v>
                </c:pt>
                <c:pt idx="16">
                  <c:v>821.94799999999998</c:v>
                </c:pt>
                <c:pt idx="17">
                  <c:v>795.03599999999994</c:v>
                </c:pt>
                <c:pt idx="18">
                  <c:v>767.62900000000002</c:v>
                </c:pt>
                <c:pt idx="19">
                  <c:v>731.346</c:v>
                </c:pt>
                <c:pt idx="20">
                  <c:v>721.34299999999996</c:v>
                </c:pt>
                <c:pt idx="21">
                  <c:v>698.77300000000002</c:v>
                </c:pt>
                <c:pt idx="22">
                  <c:v>673.96199999999999</c:v>
                </c:pt>
                <c:pt idx="23">
                  <c:v>674.505</c:v>
                </c:pt>
                <c:pt idx="24">
                  <c:v>655.45600000000002</c:v>
                </c:pt>
                <c:pt idx="25">
                  <c:v>662.04100000000005</c:v>
                </c:pt>
                <c:pt idx="26">
                  <c:v>636.66600000000005</c:v>
                </c:pt>
                <c:pt idx="27">
                  <c:v>646.55799999999999</c:v>
                </c:pt>
                <c:pt idx="28">
                  <c:v>659.97500000000002</c:v>
                </c:pt>
                <c:pt idx="29">
                  <c:v>642.81799999999998</c:v>
                </c:pt>
                <c:pt idx="30">
                  <c:v>618.81899999999996</c:v>
                </c:pt>
                <c:pt idx="31">
                  <c:v>635.86099999999999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220-423A-9836-24372EE7FA9D}"/>
            </c:ext>
          </c:extLst>
        </c:ser>
        <c:ser>
          <c:idx val="5"/>
          <c:order val="5"/>
          <c:tx>
            <c:v>2nd Version</c:v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'V3'!$P$46:$P$77</c:f>
              <c:numCache>
                <c:formatCode>General</c:formatCode>
                <c:ptCount val="3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</c:numCache>
            </c:numRef>
          </c:xVal>
          <c:yVal>
            <c:numRef>
              <c:f>'V3'!$R$46:$R$77</c:f>
              <c:numCache>
                <c:formatCode>General</c:formatCode>
                <c:ptCount val="32"/>
                <c:pt idx="0">
                  <c:v>7843.4930000000004</c:v>
                </c:pt>
                <c:pt idx="1">
                  <c:v>4062.6990000000001</c:v>
                </c:pt>
                <c:pt idx="2">
                  <c:v>2860.393</c:v>
                </c:pt>
                <c:pt idx="3">
                  <c:v>2216.759</c:v>
                </c:pt>
                <c:pt idx="4">
                  <c:v>1855.0419999999999</c:v>
                </c:pt>
                <c:pt idx="5">
                  <c:v>1668.37</c:v>
                </c:pt>
                <c:pt idx="6">
                  <c:v>1473.3920000000001</c:v>
                </c:pt>
                <c:pt idx="7">
                  <c:v>1360.222</c:v>
                </c:pt>
                <c:pt idx="8">
                  <c:v>1302.048</c:v>
                </c:pt>
                <c:pt idx="9">
                  <c:v>1229.4069999999999</c:v>
                </c:pt>
                <c:pt idx="10">
                  <c:v>1169.7639999999999</c:v>
                </c:pt>
                <c:pt idx="11">
                  <c:v>1091.9449999999999</c:v>
                </c:pt>
                <c:pt idx="12">
                  <c:v>1039.06</c:v>
                </c:pt>
                <c:pt idx="13">
                  <c:v>999.36099999999999</c:v>
                </c:pt>
                <c:pt idx="14">
                  <c:v>949.08199999999999</c:v>
                </c:pt>
                <c:pt idx="15">
                  <c:v>905.70299999999997</c:v>
                </c:pt>
                <c:pt idx="16">
                  <c:v>863.24800000000005</c:v>
                </c:pt>
                <c:pt idx="17">
                  <c:v>820.97500000000002</c:v>
                </c:pt>
                <c:pt idx="18">
                  <c:v>819.84100000000001</c:v>
                </c:pt>
                <c:pt idx="19">
                  <c:v>787.48900000000003</c:v>
                </c:pt>
                <c:pt idx="20">
                  <c:v>758.28899999999999</c:v>
                </c:pt>
                <c:pt idx="21">
                  <c:v>764.81100000000004</c:v>
                </c:pt>
                <c:pt idx="22">
                  <c:v>738.23699999999997</c:v>
                </c:pt>
                <c:pt idx="23">
                  <c:v>723.70100000000002</c:v>
                </c:pt>
                <c:pt idx="24">
                  <c:v>713.54</c:v>
                </c:pt>
                <c:pt idx="25">
                  <c:v>693.64499999999998</c:v>
                </c:pt>
                <c:pt idx="26">
                  <c:v>690.83900000000006</c:v>
                </c:pt>
                <c:pt idx="27">
                  <c:v>716.19299999999998</c:v>
                </c:pt>
                <c:pt idx="28">
                  <c:v>685.7</c:v>
                </c:pt>
                <c:pt idx="29">
                  <c:v>693.85500000000002</c:v>
                </c:pt>
                <c:pt idx="30">
                  <c:v>681.07</c:v>
                </c:pt>
                <c:pt idx="31">
                  <c:v>690.90899999999999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C220-423A-9836-24372EE7FA9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0847567"/>
        <c:axId val="70848047"/>
        <c:extLst>
          <c:ext xmlns:c15="http://schemas.microsoft.com/office/drawing/2012/chart" uri="{02D57815-91ED-43cb-92C2-25804820EDAC}">
            <c15:filteredScatterSeries>
              <c15:ser>
                <c:idx val="0"/>
                <c:order val="0"/>
                <c:tx>
                  <c:v>N_IMGS = 1</c:v>
                </c:tx>
                <c:spPr>
                  <a:ln w="19050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1"/>
                    </a:solidFill>
                    <a:ln w="9525">
                      <a:solidFill>
                        <a:schemeClr val="accent1"/>
                      </a:solidFill>
                    </a:ln>
                    <a:effectLst/>
                  </c:spPr>
                </c:marker>
                <c:xVal>
                  <c:numRef>
                    <c:extLst>
                      <c:ext uri="{02D57815-91ED-43cb-92C2-25804820EDAC}">
                        <c15:formulaRef>
                          <c15:sqref>'V3'!$A$2:$A$41</c15:sqref>
                        </c15:formulaRef>
                      </c:ext>
                    </c:extLst>
                    <c:numCache>
                      <c:formatCode>General</c:formatCode>
                      <c:ptCount val="4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'V3'!$C$2:$C$41</c15:sqref>
                        </c15:formulaRef>
                      </c:ext>
                    </c:extLst>
                    <c:numCache>
                      <c:formatCode>General</c:formatCode>
                      <c:ptCount val="40"/>
                      <c:pt idx="0">
                        <c:v>373.38299999999998</c:v>
                      </c:pt>
                      <c:pt idx="1">
                        <c:v>190.10900000000001</c:v>
                      </c:pt>
                      <c:pt idx="2">
                        <c:v>135.286</c:v>
                      </c:pt>
                      <c:pt idx="3">
                        <c:v>117.447</c:v>
                      </c:pt>
                      <c:pt idx="4">
                        <c:v>97.14</c:v>
                      </c:pt>
                      <c:pt idx="5">
                        <c:v>73.188000000000002</c:v>
                      </c:pt>
                      <c:pt idx="6">
                        <c:v>72.563000000000002</c:v>
                      </c:pt>
                      <c:pt idx="7">
                        <c:v>69.281999999999996</c:v>
                      </c:pt>
                      <c:pt idx="8">
                        <c:v>67.685000000000002</c:v>
                      </c:pt>
                      <c:pt idx="9">
                        <c:v>65.117000000000004</c:v>
                      </c:pt>
                      <c:pt idx="10">
                        <c:v>62.597000000000001</c:v>
                      </c:pt>
                      <c:pt idx="11">
                        <c:v>55.395000000000003</c:v>
                      </c:pt>
                      <c:pt idx="12">
                        <c:v>55.688000000000002</c:v>
                      </c:pt>
                      <c:pt idx="13">
                        <c:v>47.972000000000001</c:v>
                      </c:pt>
                      <c:pt idx="14">
                        <c:v>49.256999999999998</c:v>
                      </c:pt>
                      <c:pt idx="15">
                        <c:v>46.578000000000003</c:v>
                      </c:pt>
                      <c:pt idx="16">
                        <c:v>44.228000000000002</c:v>
                      </c:pt>
                      <c:pt idx="17">
                        <c:v>42.362000000000002</c:v>
                      </c:pt>
                      <c:pt idx="18">
                        <c:v>41.415999999999997</c:v>
                      </c:pt>
                      <c:pt idx="19">
                        <c:v>39.487000000000002</c:v>
                      </c:pt>
                      <c:pt idx="20">
                        <c:v>42.398000000000003</c:v>
                      </c:pt>
                      <c:pt idx="21">
                        <c:v>35.64</c:v>
                      </c:pt>
                      <c:pt idx="22">
                        <c:v>34.731999999999999</c:v>
                      </c:pt>
                      <c:pt idx="23">
                        <c:v>38.283000000000001</c:v>
                      </c:pt>
                      <c:pt idx="24">
                        <c:v>38.726999999999997</c:v>
                      </c:pt>
                      <c:pt idx="25">
                        <c:v>33.200000000000003</c:v>
                      </c:pt>
                      <c:pt idx="26">
                        <c:v>35.601999999999997</c:v>
                      </c:pt>
                      <c:pt idx="27">
                        <c:v>35.162999999999997</c:v>
                      </c:pt>
                      <c:pt idx="28">
                        <c:v>35.866999999999997</c:v>
                      </c:pt>
                      <c:pt idx="29">
                        <c:v>32.174999999999997</c:v>
                      </c:pt>
                      <c:pt idx="30">
                        <c:v>32.472999999999999</c:v>
                      </c:pt>
                      <c:pt idx="31">
                        <c:v>32.418999999999997</c:v>
                      </c:pt>
                      <c:pt idx="32">
                        <c:v>41.072000000000003</c:v>
                      </c:pt>
                      <c:pt idx="33">
                        <c:v>40.389000000000003</c:v>
                      </c:pt>
                      <c:pt idx="34">
                        <c:v>42.667000000000002</c:v>
                      </c:pt>
                      <c:pt idx="35">
                        <c:v>40.502000000000002</c:v>
                      </c:pt>
                      <c:pt idx="36">
                        <c:v>41.649000000000001</c:v>
                      </c:pt>
                      <c:pt idx="37">
                        <c:v>40.082999999999998</c:v>
                      </c:pt>
                      <c:pt idx="38">
                        <c:v>39.701999999999998</c:v>
                      </c:pt>
                      <c:pt idx="39">
                        <c:v>40.01</c:v>
                      </c:pt>
                    </c:numCache>
                  </c:numRef>
                </c:yVal>
                <c:smooth val="0"/>
                <c:extLst>
                  <c:ext xmlns:c16="http://schemas.microsoft.com/office/drawing/2014/chart" uri="{C3380CC4-5D6E-409C-BE32-E72D297353CC}">
                    <c16:uniqueId val="{00000002-C220-423A-9836-24372EE7FA9D}"/>
                  </c:ext>
                </c:extLst>
              </c15:ser>
            </c15:filteredScatterSeries>
            <c15:filteredScatterSeries>
              <c15:ser>
                <c:idx val="1"/>
                <c:order val="1"/>
                <c:tx>
                  <c:v>N_IMGS = 5</c:v>
                </c:tx>
                <c:spPr>
                  <a:ln w="19050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2"/>
                    </a:solidFill>
                    <a:ln w="9525">
                      <a:solidFill>
                        <a:schemeClr val="accent2"/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'V3'!$F$2:$F$41</c15:sqref>
                        </c15:formulaRef>
                      </c:ext>
                    </c:extLst>
                    <c:numCache>
                      <c:formatCode>General</c:formatCode>
                      <c:ptCount val="4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'V3'!$H$2:$H$41</c15:sqref>
                        </c15:formulaRef>
                      </c:ext>
                    </c:extLst>
                    <c:numCache>
                      <c:formatCode>General</c:formatCode>
                      <c:ptCount val="40"/>
                      <c:pt idx="0">
                        <c:v>1861.076</c:v>
                      </c:pt>
                      <c:pt idx="1">
                        <c:v>967.27</c:v>
                      </c:pt>
                      <c:pt idx="2">
                        <c:v>684.79100000000005</c:v>
                      </c:pt>
                      <c:pt idx="3">
                        <c:v>535.04700000000003</c:v>
                      </c:pt>
                      <c:pt idx="4">
                        <c:v>443.74799999999999</c:v>
                      </c:pt>
                      <c:pt idx="5">
                        <c:v>384.87900000000002</c:v>
                      </c:pt>
                      <c:pt idx="6">
                        <c:v>357.08600000000001</c:v>
                      </c:pt>
                      <c:pt idx="7">
                        <c:v>336.29399999999998</c:v>
                      </c:pt>
                      <c:pt idx="8">
                        <c:v>334.036</c:v>
                      </c:pt>
                      <c:pt idx="9">
                        <c:v>315.94600000000003</c:v>
                      </c:pt>
                      <c:pt idx="10">
                        <c:v>289.10199999999998</c:v>
                      </c:pt>
                      <c:pt idx="11">
                        <c:v>282.19400000000002</c:v>
                      </c:pt>
                      <c:pt idx="12">
                        <c:v>250.02600000000001</c:v>
                      </c:pt>
                      <c:pt idx="13">
                        <c:v>251.28200000000001</c:v>
                      </c:pt>
                      <c:pt idx="14">
                        <c:v>232.988</c:v>
                      </c:pt>
                      <c:pt idx="15">
                        <c:v>221.286</c:v>
                      </c:pt>
                      <c:pt idx="16">
                        <c:v>209.54900000000001</c:v>
                      </c:pt>
                      <c:pt idx="17">
                        <c:v>203.172</c:v>
                      </c:pt>
                      <c:pt idx="18">
                        <c:v>202.97800000000001</c:v>
                      </c:pt>
                      <c:pt idx="19">
                        <c:v>188.84700000000001</c:v>
                      </c:pt>
                      <c:pt idx="20">
                        <c:v>180.72499999999999</c:v>
                      </c:pt>
                      <c:pt idx="21">
                        <c:v>178.291</c:v>
                      </c:pt>
                      <c:pt idx="22">
                        <c:v>180.92599999999999</c:v>
                      </c:pt>
                      <c:pt idx="23">
                        <c:v>164.61600000000001</c:v>
                      </c:pt>
                      <c:pt idx="24">
                        <c:v>175.78399999999999</c:v>
                      </c:pt>
                      <c:pt idx="25">
                        <c:v>162.40299999999999</c:v>
                      </c:pt>
                      <c:pt idx="26">
                        <c:v>171.256</c:v>
                      </c:pt>
                      <c:pt idx="27">
                        <c:v>166.518</c:v>
                      </c:pt>
                      <c:pt idx="28">
                        <c:v>158.02699999999999</c:v>
                      </c:pt>
                      <c:pt idx="29">
                        <c:v>167.108</c:v>
                      </c:pt>
                      <c:pt idx="30">
                        <c:v>156.374</c:v>
                      </c:pt>
                      <c:pt idx="31">
                        <c:v>157.67400000000001</c:v>
                      </c:pt>
                      <c:pt idx="32">
                        <c:v>155.685</c:v>
                      </c:pt>
                      <c:pt idx="33">
                        <c:v>150.54900000000001</c:v>
                      </c:pt>
                      <c:pt idx="34">
                        <c:v>163.88200000000001</c:v>
                      </c:pt>
                      <c:pt idx="35">
                        <c:v>169.28299999999999</c:v>
                      </c:pt>
                      <c:pt idx="36">
                        <c:v>177.66399999999999</c:v>
                      </c:pt>
                      <c:pt idx="37">
                        <c:v>160.95699999999999</c:v>
                      </c:pt>
                      <c:pt idx="38">
                        <c:v>170.577</c:v>
                      </c:pt>
                      <c:pt idx="39">
                        <c:v>168.89599999999999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3-C220-423A-9836-24372EE7FA9D}"/>
                  </c:ext>
                </c:extLst>
              </c15:ser>
            </c15:filteredScatterSeries>
            <c15:filteredScatterSeries>
              <c15:ser>
                <c:idx val="2"/>
                <c:order val="2"/>
                <c:tx>
                  <c:v>N_IMGS = 10</c:v>
                </c:tx>
                <c:spPr>
                  <a:ln w="19050" cap="rnd">
                    <a:solidFill>
                      <a:schemeClr val="accent3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3"/>
                    </a:solidFill>
                    <a:ln w="9525">
                      <a:solidFill>
                        <a:schemeClr val="accent3"/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'V3'!$K$2:$K$41</c15:sqref>
                        </c15:formulaRef>
                      </c:ext>
                    </c:extLst>
                    <c:numCache>
                      <c:formatCode>General</c:formatCode>
                      <c:ptCount val="4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'V3'!$M$2:$M$41</c15:sqref>
                        </c15:formulaRef>
                      </c:ext>
                    </c:extLst>
                    <c:numCache>
                      <c:formatCode>General</c:formatCode>
                      <c:ptCount val="40"/>
                      <c:pt idx="0">
                        <c:v>3719.1930000000002</c:v>
                      </c:pt>
                      <c:pt idx="1">
                        <c:v>1934.325</c:v>
                      </c:pt>
                      <c:pt idx="2">
                        <c:v>1367.4190000000001</c:v>
                      </c:pt>
                      <c:pt idx="3">
                        <c:v>1065.336</c:v>
                      </c:pt>
                      <c:pt idx="4">
                        <c:v>875.91800000000001</c:v>
                      </c:pt>
                      <c:pt idx="5">
                        <c:v>777.73699999999997</c:v>
                      </c:pt>
                      <c:pt idx="6">
                        <c:v>700.48500000000001</c:v>
                      </c:pt>
                      <c:pt idx="7">
                        <c:v>649.86599999999999</c:v>
                      </c:pt>
                      <c:pt idx="8">
                        <c:v>624.61800000000005</c:v>
                      </c:pt>
                      <c:pt idx="9">
                        <c:v>604.25699999999995</c:v>
                      </c:pt>
                      <c:pt idx="10">
                        <c:v>541.40800000000002</c:v>
                      </c:pt>
                      <c:pt idx="11">
                        <c:v>533.90800000000002</c:v>
                      </c:pt>
                      <c:pt idx="12">
                        <c:v>510.26100000000002</c:v>
                      </c:pt>
                      <c:pt idx="13">
                        <c:v>456.673</c:v>
                      </c:pt>
                      <c:pt idx="14">
                        <c:v>448.44200000000001</c:v>
                      </c:pt>
                      <c:pt idx="15">
                        <c:v>431.8</c:v>
                      </c:pt>
                      <c:pt idx="16">
                        <c:v>413.53500000000003</c:v>
                      </c:pt>
                      <c:pt idx="17">
                        <c:v>401.77699999999999</c:v>
                      </c:pt>
                      <c:pt idx="18">
                        <c:v>378.50700000000001</c:v>
                      </c:pt>
                      <c:pt idx="19">
                        <c:v>380.53100000000001</c:v>
                      </c:pt>
                      <c:pt idx="20">
                        <c:v>375.267</c:v>
                      </c:pt>
                      <c:pt idx="21">
                        <c:v>339.59899999999999</c:v>
                      </c:pt>
                      <c:pt idx="22">
                        <c:v>335.13900000000001</c:v>
                      </c:pt>
                      <c:pt idx="23">
                        <c:v>338.22800000000001</c:v>
                      </c:pt>
                      <c:pt idx="24">
                        <c:v>329.154</c:v>
                      </c:pt>
                      <c:pt idx="25">
                        <c:v>339.57</c:v>
                      </c:pt>
                      <c:pt idx="26">
                        <c:v>320.589</c:v>
                      </c:pt>
                      <c:pt idx="27">
                        <c:v>327.50900000000001</c:v>
                      </c:pt>
                      <c:pt idx="28">
                        <c:v>311.10399999999998</c:v>
                      </c:pt>
                      <c:pt idx="29">
                        <c:v>320.44400000000002</c:v>
                      </c:pt>
                      <c:pt idx="30">
                        <c:v>322.24</c:v>
                      </c:pt>
                      <c:pt idx="31">
                        <c:v>317.553</c:v>
                      </c:pt>
                      <c:pt idx="32">
                        <c:v>323.93700000000001</c:v>
                      </c:pt>
                      <c:pt idx="33">
                        <c:v>311.87700000000001</c:v>
                      </c:pt>
                      <c:pt idx="34">
                        <c:v>322.44799999999998</c:v>
                      </c:pt>
                      <c:pt idx="35">
                        <c:v>325.88600000000002</c:v>
                      </c:pt>
                      <c:pt idx="36">
                        <c:v>319.09899999999999</c:v>
                      </c:pt>
                      <c:pt idx="37">
                        <c:v>333.62400000000002</c:v>
                      </c:pt>
                      <c:pt idx="38">
                        <c:v>320.86700000000002</c:v>
                      </c:pt>
                      <c:pt idx="39">
                        <c:v>328.10199999999998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4-C220-423A-9836-24372EE7FA9D}"/>
                  </c:ext>
                </c:extLst>
              </c15:ser>
            </c15:filteredScatterSeries>
            <c15:filteredScatterSeries>
              <c15:ser>
                <c:idx val="3"/>
                <c:order val="3"/>
                <c:tx>
                  <c:v>N_IMGS = 15</c:v>
                </c:tx>
                <c:spPr>
                  <a:ln w="19050" cap="rnd">
                    <a:solidFill>
                      <a:schemeClr val="accent4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4"/>
                    </a:solidFill>
                    <a:ln w="9525">
                      <a:solidFill>
                        <a:schemeClr val="accent4"/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'V3'!$P$2:$P$41</c15:sqref>
                        </c15:formulaRef>
                      </c:ext>
                    </c:extLst>
                    <c:numCache>
                      <c:formatCode>General</c:formatCode>
                      <c:ptCount val="4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'V3'!$R$2:$R$41</c15:sqref>
                        </c15:formulaRef>
                      </c:ext>
                    </c:extLst>
                    <c:numCache>
                      <c:formatCode>General</c:formatCode>
                      <c:ptCount val="40"/>
                      <c:pt idx="0">
                        <c:v>5642.1959999999999</c:v>
                      </c:pt>
                      <c:pt idx="1">
                        <c:v>2939.5659999999998</c:v>
                      </c:pt>
                      <c:pt idx="2">
                        <c:v>2068.652</c:v>
                      </c:pt>
                      <c:pt idx="3">
                        <c:v>1608.7249999999999</c:v>
                      </c:pt>
                      <c:pt idx="4">
                        <c:v>1352.6990000000001</c:v>
                      </c:pt>
                      <c:pt idx="5">
                        <c:v>1174.999</c:v>
                      </c:pt>
                      <c:pt idx="6">
                        <c:v>1068.616</c:v>
                      </c:pt>
                      <c:pt idx="7">
                        <c:v>981.024</c:v>
                      </c:pt>
                      <c:pt idx="8">
                        <c:v>922.94</c:v>
                      </c:pt>
                      <c:pt idx="9">
                        <c:v>902.149</c:v>
                      </c:pt>
                      <c:pt idx="10">
                        <c:v>835.47</c:v>
                      </c:pt>
                      <c:pt idx="11">
                        <c:v>787.10900000000004</c:v>
                      </c:pt>
                      <c:pt idx="12">
                        <c:v>746.32799999999997</c:v>
                      </c:pt>
                      <c:pt idx="13">
                        <c:v>718.49199999999996</c:v>
                      </c:pt>
                      <c:pt idx="14">
                        <c:v>671.51700000000005</c:v>
                      </c:pt>
                      <c:pt idx="15">
                        <c:v>648.31399999999996</c:v>
                      </c:pt>
                      <c:pt idx="16">
                        <c:v>617.13099999999997</c:v>
                      </c:pt>
                      <c:pt idx="17">
                        <c:v>606.82500000000005</c:v>
                      </c:pt>
                      <c:pt idx="18">
                        <c:v>562.25800000000004</c:v>
                      </c:pt>
                      <c:pt idx="19">
                        <c:v>564.32299999999998</c:v>
                      </c:pt>
                      <c:pt idx="20">
                        <c:v>535.69200000000001</c:v>
                      </c:pt>
                      <c:pt idx="21">
                        <c:v>517.70500000000004</c:v>
                      </c:pt>
                      <c:pt idx="22">
                        <c:v>504.63099999999997</c:v>
                      </c:pt>
                      <c:pt idx="23">
                        <c:v>497.029</c:v>
                      </c:pt>
                      <c:pt idx="24">
                        <c:v>487.791</c:v>
                      </c:pt>
                      <c:pt idx="25">
                        <c:v>490.44400000000002</c:v>
                      </c:pt>
                      <c:pt idx="26">
                        <c:v>483.11099999999999</c:v>
                      </c:pt>
                      <c:pt idx="27">
                        <c:v>516.47900000000004</c:v>
                      </c:pt>
                      <c:pt idx="28">
                        <c:v>481.92899999999997</c:v>
                      </c:pt>
                      <c:pt idx="29">
                        <c:v>479.84500000000003</c:v>
                      </c:pt>
                      <c:pt idx="30">
                        <c:v>483.666</c:v>
                      </c:pt>
                      <c:pt idx="31">
                        <c:v>477.68200000000002</c:v>
                      </c:pt>
                      <c:pt idx="32">
                        <c:v>489.55500000000001</c:v>
                      </c:pt>
                      <c:pt idx="33">
                        <c:v>478.52800000000002</c:v>
                      </c:pt>
                      <c:pt idx="34">
                        <c:v>484.79399999999998</c:v>
                      </c:pt>
                      <c:pt idx="35">
                        <c:v>488.05</c:v>
                      </c:pt>
                      <c:pt idx="36">
                        <c:v>499.78199999999998</c:v>
                      </c:pt>
                      <c:pt idx="37">
                        <c:v>487.80399999999997</c:v>
                      </c:pt>
                      <c:pt idx="38">
                        <c:v>492.90499999999997</c:v>
                      </c:pt>
                      <c:pt idx="39">
                        <c:v>477.99200000000002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5-C220-423A-9836-24372EE7FA9D}"/>
                  </c:ext>
                </c:extLst>
              </c15:ser>
            </c15:filteredScatterSeries>
          </c:ext>
        </c:extLst>
      </c:scatterChart>
      <c:valAx>
        <c:axId val="7084756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/>
                  <a:t>Thread Number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70848047"/>
        <c:crosses val="autoZero"/>
        <c:crossBetween val="midCat"/>
      </c:valAx>
      <c:valAx>
        <c:axId val="708480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sz="1000" b="0" i="0" u="none" strike="noStrike" kern="120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rPr>
                  <a:t>Execution time [ms]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70847567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/>
              <a:t>Speedup at Varying Thread</a:t>
            </a:r>
            <a:r>
              <a:rPr lang="it-IT" baseline="0"/>
              <a:t> Amount</a:t>
            </a:r>
            <a:endParaRPr lang="it-IT"/>
          </a:p>
        </c:rich>
      </c:tx>
      <c:layout>
        <c:manualLayout>
          <c:xMode val="edge"/>
          <c:yMode val="edge"/>
          <c:x val="0.36260411198600173"/>
          <c:y val="2.77777777777777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1 Image</c:v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'V3'!$A$2:$A$41</c:f>
              <c:numCache>
                <c:formatCode>General</c:formatCode>
                <c:ptCount val="4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</c:numCache>
            </c:numRef>
          </c:xVal>
          <c:yVal>
            <c:numRef>
              <c:f>'V3'!$E$2:$E$41</c:f>
              <c:numCache>
                <c:formatCode>General</c:formatCode>
                <c:ptCount val="40"/>
                <c:pt idx="0">
                  <c:v>1</c:v>
                </c:pt>
                <c:pt idx="1">
                  <c:v>1.9640469414914601</c:v>
                </c:pt>
                <c:pt idx="2">
                  <c:v>2.7599529884836569</c:v>
                </c:pt>
                <c:pt idx="3">
                  <c:v>3.1791616644103295</c:v>
                </c:pt>
                <c:pt idx="4">
                  <c:v>3.8437615812229771</c:v>
                </c:pt>
                <c:pt idx="5">
                  <c:v>5.1016969995081158</c:v>
                </c:pt>
                <c:pt idx="6">
                  <c:v>5.1456389620054299</c:v>
                </c:pt>
                <c:pt idx="7">
                  <c:v>5.3893219017926732</c:v>
                </c:pt>
                <c:pt idx="8">
                  <c:v>5.516480756445298</c:v>
                </c:pt>
                <c:pt idx="9">
                  <c:v>5.7340325874963529</c:v>
                </c:pt>
                <c:pt idx="10">
                  <c:v>5.9648705209514832</c:v>
                </c:pt>
                <c:pt idx="11">
                  <c:v>6.7403736799350122</c:v>
                </c:pt>
                <c:pt idx="12">
                  <c:v>6.7049094957621032</c:v>
                </c:pt>
                <c:pt idx="13">
                  <c:v>7.7833527891269911</c:v>
                </c:pt>
                <c:pt idx="14">
                  <c:v>7.5803033071441623</c:v>
                </c:pt>
                <c:pt idx="15">
                  <c:v>8.0162952466829829</c:v>
                </c:pt>
                <c:pt idx="16">
                  <c:v>8.4422311657773363</c:v>
                </c:pt>
                <c:pt idx="17">
                  <c:v>8.8141022614607429</c:v>
                </c:pt>
                <c:pt idx="18">
                  <c:v>9.015428819779796</c:v>
                </c:pt>
                <c:pt idx="19">
                  <c:v>9.4558462278724651</c:v>
                </c:pt>
                <c:pt idx="20">
                  <c:v>8.8066182367092782</c:v>
                </c:pt>
                <c:pt idx="21">
                  <c:v>10.476515151515152</c:v>
                </c:pt>
                <c:pt idx="22">
                  <c:v>10.750403086490843</c:v>
                </c:pt>
                <c:pt idx="23">
                  <c:v>9.7532325052895548</c:v>
                </c:pt>
                <c:pt idx="24">
                  <c:v>9.6414129676969562</c:v>
                </c:pt>
                <c:pt idx="25">
                  <c:v>11.246475903614458</c:v>
                </c:pt>
                <c:pt idx="26">
                  <c:v>10.487697320375259</c:v>
                </c:pt>
                <c:pt idx="27">
                  <c:v>10.618633222421295</c:v>
                </c:pt>
                <c:pt idx="28">
                  <c:v>10.410209942286782</c:v>
                </c:pt>
                <c:pt idx="29">
                  <c:v>11.604755244755244</c:v>
                </c:pt>
                <c:pt idx="30">
                  <c:v>11.498260093000338</c:v>
                </c:pt>
                <c:pt idx="31">
                  <c:v>11.517412628396928</c:v>
                </c:pt>
                <c:pt idx="32">
                  <c:v>9.090937865212311</c:v>
                </c:pt>
                <c:pt idx="33">
                  <c:v>9.2446705786228929</c:v>
                </c:pt>
                <c:pt idx="34">
                  <c:v>8.7510956945648868</c:v>
                </c:pt>
                <c:pt idx="35">
                  <c:v>9.2188780800948109</c:v>
                </c:pt>
                <c:pt idx="36">
                  <c:v>8.9649931570986094</c:v>
                </c:pt>
                <c:pt idx="37">
                  <c:v>9.3152458648304766</c:v>
                </c:pt>
                <c:pt idx="38">
                  <c:v>9.4046395647574421</c:v>
                </c:pt>
                <c:pt idx="39">
                  <c:v>9.3322419395151215</c:v>
                </c:pt>
              </c:numCache>
            </c:numRef>
          </c:yVal>
          <c:smooth val="0"/>
          <c:extLst xmlns:c15="http://schemas.microsoft.com/office/drawing/2012/chart">
            <c:ext xmlns:c16="http://schemas.microsoft.com/office/drawing/2014/chart" uri="{C3380CC4-5D6E-409C-BE32-E72D297353CC}">
              <c16:uniqueId val="{00000000-F628-44C8-81DC-191606847C3F}"/>
            </c:ext>
          </c:extLst>
        </c:ser>
        <c:ser>
          <c:idx val="2"/>
          <c:order val="2"/>
          <c:tx>
            <c:v>10 Images</c:v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'V3'!$K$2:$K$41</c:f>
              <c:numCache>
                <c:formatCode>General</c:formatCode>
                <c:ptCount val="4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</c:numCache>
            </c:numRef>
          </c:xVal>
          <c:yVal>
            <c:numRef>
              <c:f>'V3'!$O$2:$O$41</c:f>
              <c:numCache>
                <c:formatCode>General</c:formatCode>
                <c:ptCount val="40"/>
                <c:pt idx="0">
                  <c:v>1</c:v>
                </c:pt>
                <c:pt idx="1">
                  <c:v>1.9227342871544337</c:v>
                </c:pt>
                <c:pt idx="2">
                  <c:v>2.7198634800306269</c:v>
                </c:pt>
                <c:pt idx="3">
                  <c:v>3.4910985829822705</c:v>
                </c:pt>
                <c:pt idx="4">
                  <c:v>4.2460515710374711</c:v>
                </c:pt>
                <c:pt idx="5">
                  <c:v>4.782070288542271</c:v>
                </c:pt>
                <c:pt idx="6">
                  <c:v>5.3094541639007256</c:v>
                </c:pt>
                <c:pt idx="7">
                  <c:v>5.7230152062117421</c:v>
                </c:pt>
                <c:pt idx="8">
                  <c:v>5.9543480975572267</c:v>
                </c:pt>
                <c:pt idx="9">
                  <c:v>6.1549853787378552</c:v>
                </c:pt>
                <c:pt idx="10">
                  <c:v>6.869482903835924</c:v>
                </c:pt>
                <c:pt idx="11">
                  <c:v>6.9659810304397016</c:v>
                </c:pt>
                <c:pt idx="12">
                  <c:v>7.2888051408984813</c:v>
                </c:pt>
                <c:pt idx="13">
                  <c:v>8.1441053007294055</c:v>
                </c:pt>
                <c:pt idx="14">
                  <c:v>8.2935875765427856</c:v>
                </c:pt>
                <c:pt idx="15">
                  <c:v>8.6132306623436783</c:v>
                </c:pt>
                <c:pt idx="16">
                  <c:v>8.9936595451412824</c:v>
                </c:pt>
                <c:pt idx="17">
                  <c:v>9.2568589043175695</c:v>
                </c:pt>
                <c:pt idx="18">
                  <c:v>9.8259556626429632</c:v>
                </c:pt>
                <c:pt idx="19">
                  <c:v>9.773692550672612</c:v>
                </c:pt>
                <c:pt idx="20">
                  <c:v>9.9107915164402947</c:v>
                </c:pt>
                <c:pt idx="21">
                  <c:v>10.951719528031591</c:v>
                </c:pt>
                <c:pt idx="22">
                  <c:v>11.097464037309893</c:v>
                </c:pt>
                <c:pt idx="23">
                  <c:v>10.99611209006942</c:v>
                </c:pt>
                <c:pt idx="24">
                  <c:v>11.299248983758362</c:v>
                </c:pt>
                <c:pt idx="25">
                  <c:v>10.952654828165032</c:v>
                </c:pt>
                <c:pt idx="26">
                  <c:v>11.601124804656429</c:v>
                </c:pt>
                <c:pt idx="27">
                  <c:v>11.35600243046756</c:v>
                </c:pt>
                <c:pt idx="28">
                  <c:v>11.954822181649867</c:v>
                </c:pt>
                <c:pt idx="29">
                  <c:v>11.606374280685548</c:v>
                </c:pt>
                <c:pt idx="30">
                  <c:v>11.541686320754717</c:v>
                </c:pt>
                <c:pt idx="31">
                  <c:v>11.712038620324796</c:v>
                </c:pt>
                <c:pt idx="32">
                  <c:v>11.481223200807564</c:v>
                </c:pt>
                <c:pt idx="33">
                  <c:v>11.925191662097557</c:v>
                </c:pt>
                <c:pt idx="34">
                  <c:v>11.534241179973206</c:v>
                </c:pt>
                <c:pt idx="35">
                  <c:v>11.412558379310557</c:v>
                </c:pt>
                <c:pt idx="36">
                  <c:v>11.655295065167863</c:v>
                </c:pt>
                <c:pt idx="37">
                  <c:v>11.14785806776491</c:v>
                </c:pt>
                <c:pt idx="38">
                  <c:v>11.591073560073177</c:v>
                </c:pt>
                <c:pt idx="39">
                  <c:v>11.335477991600174</c:v>
                </c:pt>
              </c:numCache>
            </c:numRef>
          </c:yVal>
          <c:smooth val="0"/>
          <c:extLst xmlns:c15="http://schemas.microsoft.com/office/drawing/2012/chart">
            <c:ext xmlns:c16="http://schemas.microsoft.com/office/drawing/2014/chart" uri="{C3380CC4-5D6E-409C-BE32-E72D297353CC}">
              <c16:uniqueId val="{00000001-F628-44C8-81DC-191606847C3F}"/>
            </c:ext>
          </c:extLst>
        </c:ser>
        <c:ser>
          <c:idx val="4"/>
          <c:order val="4"/>
          <c:tx>
            <c:v>20 Images</c:v>
          </c:tx>
          <c:spPr>
            <a:ln w="19050" cap="rnd">
              <a:solidFill>
                <a:schemeClr val="accent2">
                  <a:lumMod val="7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75000"/>
                </a:schemeClr>
              </a:solidFill>
              <a:ln w="9525">
                <a:solidFill>
                  <a:schemeClr val="accent2">
                    <a:lumMod val="75000"/>
                  </a:schemeClr>
                </a:solidFill>
              </a:ln>
              <a:effectLst/>
            </c:spPr>
          </c:marker>
          <c:xVal>
            <c:numRef>
              <c:f>'V3'!$U$2:$U$41</c:f>
              <c:numCache>
                <c:formatCode>General</c:formatCode>
                <c:ptCount val="4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</c:numCache>
            </c:numRef>
          </c:xVal>
          <c:yVal>
            <c:numRef>
              <c:f>'V3'!$Y$2:$Y$41</c:f>
              <c:numCache>
                <c:formatCode>General</c:formatCode>
                <c:ptCount val="40"/>
                <c:pt idx="0">
                  <c:v>1</c:v>
                </c:pt>
                <c:pt idx="1">
                  <c:v>1.9202538325274896</c:v>
                </c:pt>
                <c:pt idx="2">
                  <c:v>2.7391466489978944</c:v>
                </c:pt>
                <c:pt idx="3">
                  <c:v>3.5404077109511776</c:v>
                </c:pt>
                <c:pt idx="4">
                  <c:v>4.2576015685718351</c:v>
                </c:pt>
                <c:pt idx="5">
                  <c:v>4.8388818567155054</c:v>
                </c:pt>
                <c:pt idx="6">
                  <c:v>5.2617249742142027</c:v>
                </c:pt>
                <c:pt idx="7">
                  <c:v>5.7960533473075824</c:v>
                </c:pt>
                <c:pt idx="8">
                  <c:v>5.912060835574839</c:v>
                </c:pt>
                <c:pt idx="9">
                  <c:v>6.4640626468552682</c:v>
                </c:pt>
                <c:pt idx="10">
                  <c:v>6.6675288964487001</c:v>
                </c:pt>
                <c:pt idx="11">
                  <c:v>7.0630030351322866</c:v>
                </c:pt>
                <c:pt idx="12">
                  <c:v>7.6661394008422743</c:v>
                </c:pt>
                <c:pt idx="13">
                  <c:v>7.9851650526426896</c:v>
                </c:pt>
                <c:pt idx="14">
                  <c:v>8.2540010713892169</c:v>
                </c:pt>
                <c:pt idx="15">
                  <c:v>8.7668811258178376</c:v>
                </c:pt>
                <c:pt idx="16">
                  <c:v>9.2041649836729338</c:v>
                </c:pt>
                <c:pt idx="17">
                  <c:v>9.5157263318893737</c:v>
                </c:pt>
                <c:pt idx="18">
                  <c:v>9.8554705463185996</c:v>
                </c:pt>
                <c:pt idx="19">
                  <c:v>10.344412904425539</c:v>
                </c:pt>
                <c:pt idx="20">
                  <c:v>10.487860837354768</c:v>
                </c:pt>
                <c:pt idx="21">
                  <c:v>10.826613220602399</c:v>
                </c:pt>
                <c:pt idx="22">
                  <c:v>11.225180351414471</c:v>
                </c:pt>
                <c:pt idx="23">
                  <c:v>11.216143690558262</c:v>
                </c:pt>
                <c:pt idx="24">
                  <c:v>11.542109615290729</c:v>
                </c:pt>
                <c:pt idx="25">
                  <c:v>11.427305861721555</c:v>
                </c:pt>
                <c:pt idx="26">
                  <c:v>11.882753280369927</c:v>
                </c:pt>
                <c:pt idx="27">
                  <c:v>11.700953356079424</c:v>
                </c:pt>
                <c:pt idx="28">
                  <c:v>11.463078146899504</c:v>
                </c:pt>
                <c:pt idx="29">
                  <c:v>11.769031047668236</c:v>
                </c:pt>
                <c:pt idx="30">
                  <c:v>12.225456878344071</c:v>
                </c:pt>
                <c:pt idx="31">
                  <c:v>11.897796845536996</c:v>
                </c:pt>
                <c:pt idx="32">
                  <c:v>11.537620994615006</c:v>
                </c:pt>
                <c:pt idx="33">
                  <c:v>12.045941268165613</c:v>
                </c:pt>
                <c:pt idx="34">
                  <c:v>11.773096938045054</c:v>
                </c:pt>
                <c:pt idx="35">
                  <c:v>11.700229508906617</c:v>
                </c:pt>
                <c:pt idx="36">
                  <c:v>10.999738286503581</c:v>
                </c:pt>
                <c:pt idx="37">
                  <c:v>11.686493408593082</c:v>
                </c:pt>
                <c:pt idx="38">
                  <c:v>11.673473953832859</c:v>
                </c:pt>
                <c:pt idx="39">
                  <c:v>11.440041191343164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F628-44C8-81DC-191606847C3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0847567"/>
        <c:axId val="70848047"/>
        <c:extLst>
          <c:ext xmlns:c15="http://schemas.microsoft.com/office/drawing/2012/chart" uri="{02D57815-91ED-43cb-92C2-25804820EDAC}">
            <c15:filteredScatterSeries>
              <c15:ser>
                <c:idx val="1"/>
                <c:order val="1"/>
                <c:tx>
                  <c:v>N_IMGS = 5</c:v>
                </c:tx>
                <c:spPr>
                  <a:ln w="19050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2"/>
                    </a:solidFill>
                    <a:ln w="9525">
                      <a:solidFill>
                        <a:schemeClr val="accent2"/>
                      </a:solidFill>
                    </a:ln>
                    <a:effectLst/>
                  </c:spPr>
                </c:marker>
                <c:xVal>
                  <c:numRef>
                    <c:extLst>
                      <c:ext uri="{02D57815-91ED-43cb-92C2-25804820EDAC}">
                        <c15:formulaRef>
                          <c15:sqref>'V1'!$F$2:$F$43</c15:sqref>
                        </c15:formulaRef>
                      </c:ext>
                    </c:extLst>
                    <c:numCache>
                      <c:formatCode>General</c:formatCode>
                      <c:ptCount val="42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'V1'!$J$2:$J$43</c15:sqref>
                        </c15:formulaRef>
                      </c:ext>
                    </c:extLst>
                    <c:numCache>
                      <c:formatCode>General</c:formatCode>
                      <c:ptCount val="42"/>
                      <c:pt idx="0">
                        <c:v>1</c:v>
                      </c:pt>
                      <c:pt idx="1">
                        <c:v>1.944009068275206</c:v>
                      </c:pt>
                      <c:pt idx="2">
                        <c:v>2.7066540258287941</c:v>
                      </c:pt>
                      <c:pt idx="3">
                        <c:v>3.5551365197820424</c:v>
                      </c:pt>
                      <c:pt idx="4">
                        <c:v>4.2235753551167594</c:v>
                      </c:pt>
                      <c:pt idx="5">
                        <c:v>4.7864094508281037</c:v>
                      </c:pt>
                      <c:pt idx="6">
                        <c:v>5.3249817584216208</c:v>
                      </c:pt>
                      <c:pt idx="7">
                        <c:v>5.6016914749661701</c:v>
                      </c:pt>
                      <c:pt idx="8">
                        <c:v>5.5330033345546976</c:v>
                      </c:pt>
                      <c:pt idx="9">
                        <c:v>6.1970968333079526</c:v>
                      </c:pt>
                      <c:pt idx="10">
                        <c:v>6.488111419468682</c:v>
                      </c:pt>
                      <c:pt idx="11">
                        <c:v>6.5003370649628414</c:v>
                      </c:pt>
                      <c:pt idx="12">
                        <c:v>7.2103744234095712</c:v>
                      </c:pt>
                      <c:pt idx="13">
                        <c:v>7.4854546304812084</c:v>
                      </c:pt>
                      <c:pt idx="14">
                        <c:v>7.6125942460002918</c:v>
                      </c:pt>
                      <c:pt idx="15">
                        <c:v>8.1965431778457507</c:v>
                      </c:pt>
                      <c:pt idx="16">
                        <c:v>8.6703006622803525</c:v>
                      </c:pt>
                      <c:pt idx="17">
                        <c:v>8.7747720420283226</c:v>
                      </c:pt>
                      <c:pt idx="18">
                        <c:v>9.0759835792911581</c:v>
                      </c:pt>
                      <c:pt idx="19">
                        <c:v>9.5210406934784153</c:v>
                      </c:pt>
                      <c:pt idx="20">
                        <c:v>9.6583840187938463</c:v>
                      </c:pt>
                      <c:pt idx="21">
                        <c:v>10.021022888529023</c:v>
                      </c:pt>
                      <c:pt idx="22">
                        <c:v>9.4831349284715589</c:v>
                      </c:pt>
                      <c:pt idx="23">
                        <c:v>9.4708655143305691</c:v>
                      </c:pt>
                      <c:pt idx="24">
                        <c:v>10.057795743967828</c:v>
                      </c:pt>
                      <c:pt idx="25">
                        <c:v>9.8238054712241105</c:v>
                      </c:pt>
                      <c:pt idx="26">
                        <c:v>9.9414402477703163</c:v>
                      </c:pt>
                      <c:pt idx="27">
                        <c:v>10.228804280681127</c:v>
                      </c:pt>
                      <c:pt idx="28">
                        <c:v>10.038452211723389</c:v>
                      </c:pt>
                      <c:pt idx="29">
                        <c:v>10.367849694059529</c:v>
                      </c:pt>
                      <c:pt idx="30">
                        <c:v>10.739304292596088</c:v>
                      </c:pt>
                      <c:pt idx="31">
                        <c:v>10.648664591039321</c:v>
                      </c:pt>
                      <c:pt idx="32">
                        <c:v>10.946112780206704</c:v>
                      </c:pt>
                      <c:pt idx="33">
                        <c:v>10.881571552880606</c:v>
                      </c:pt>
                      <c:pt idx="34">
                        <c:v>10.357652205048122</c:v>
                      </c:pt>
                      <c:pt idx="35">
                        <c:v>10.081106613818816</c:v>
                      </c:pt>
                      <c:pt idx="36">
                        <c:v>10.30718541795453</c:v>
                      </c:pt>
                      <c:pt idx="37">
                        <c:v>10.195099891722045</c:v>
                      </c:pt>
                      <c:pt idx="38">
                        <c:v>10.387361234890502</c:v>
                      </c:pt>
                      <c:pt idx="39">
                        <c:v>10.725679569364097</c:v>
                      </c:pt>
                    </c:numCache>
                  </c:numRef>
                </c:yVal>
                <c:smooth val="0"/>
                <c:extLst>
                  <c:ext xmlns:c16="http://schemas.microsoft.com/office/drawing/2014/chart" uri="{C3380CC4-5D6E-409C-BE32-E72D297353CC}">
                    <c16:uniqueId val="{00000003-F628-44C8-81DC-191606847C3F}"/>
                  </c:ext>
                </c:extLst>
              </c15:ser>
            </c15:filteredScatterSeries>
            <c15:filteredScatterSeries>
              <c15:ser>
                <c:idx val="3"/>
                <c:order val="3"/>
                <c:tx>
                  <c:v>N_IMGS = 15</c:v>
                </c:tx>
                <c:spPr>
                  <a:ln w="19050" cap="rnd">
                    <a:solidFill>
                      <a:schemeClr val="accent4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4"/>
                    </a:solidFill>
                    <a:ln w="9525">
                      <a:solidFill>
                        <a:schemeClr val="accent4"/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'V1'!$P$2:$P$43</c15:sqref>
                        </c15:formulaRef>
                      </c:ext>
                    </c:extLst>
                    <c:numCache>
                      <c:formatCode>General</c:formatCode>
                      <c:ptCount val="42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'V1'!$T$2:$T$43</c15:sqref>
                        </c15:formulaRef>
                      </c:ext>
                    </c:extLst>
                    <c:numCache>
                      <c:formatCode>General</c:formatCode>
                      <c:ptCount val="42"/>
                      <c:pt idx="0">
                        <c:v>1</c:v>
                      </c:pt>
                      <c:pt idx="1">
                        <c:v>1.8997716053930598</c:v>
                      </c:pt>
                      <c:pt idx="2">
                        <c:v>2.7354205307959707</c:v>
                      </c:pt>
                      <c:pt idx="3">
                        <c:v>3.4700581074151406</c:v>
                      </c:pt>
                      <c:pt idx="4">
                        <c:v>4.1266551215271932</c:v>
                      </c:pt>
                      <c:pt idx="5">
                        <c:v>4.7217543663513863</c:v>
                      </c:pt>
                      <c:pt idx="6">
                        <c:v>5.3498692179063365</c:v>
                      </c:pt>
                      <c:pt idx="7">
                        <c:v>5.7764712170613075</c:v>
                      </c:pt>
                      <c:pt idx="8">
                        <c:v>5.7254592157513517</c:v>
                      </c:pt>
                      <c:pt idx="9">
                        <c:v>6.3514788204698727</c:v>
                      </c:pt>
                      <c:pt idx="10">
                        <c:v>6.6798065019278905</c:v>
                      </c:pt>
                      <c:pt idx="11">
                        <c:v>6.9883595428260605</c:v>
                      </c:pt>
                      <c:pt idx="12">
                        <c:v>7.4953475966917606</c:v>
                      </c:pt>
                      <c:pt idx="13">
                        <c:v>7.9278596633551643</c:v>
                      </c:pt>
                      <c:pt idx="14">
                        <c:v>8.1641790878964251</c:v>
                      </c:pt>
                      <c:pt idx="15">
                        <c:v>8.6346061205642588</c:v>
                      </c:pt>
                      <c:pt idx="16">
                        <c:v>8.8115096803279567</c:v>
                      </c:pt>
                      <c:pt idx="17">
                        <c:v>9.1671668824704931</c:v>
                      </c:pt>
                      <c:pt idx="18">
                        <c:v>9.0546911578438962</c:v>
                      </c:pt>
                      <c:pt idx="19">
                        <c:v>9.8826623992254063</c:v>
                      </c:pt>
                      <c:pt idx="20">
                        <c:v>10.243077566380933</c:v>
                      </c:pt>
                      <c:pt idx="21">
                        <c:v>10.490180572407395</c:v>
                      </c:pt>
                      <c:pt idx="22">
                        <c:v>9.9472324943014776</c:v>
                      </c:pt>
                      <c:pt idx="23">
                        <c:v>10.755809375498536</c:v>
                      </c:pt>
                      <c:pt idx="24">
                        <c:v>10.79110855283445</c:v>
                      </c:pt>
                      <c:pt idx="25">
                        <c:v>10.703782571332857</c:v>
                      </c:pt>
                      <c:pt idx="26">
                        <c:v>10.704437400950871</c:v>
                      </c:pt>
                      <c:pt idx="27">
                        <c:v>10.795166564329762</c:v>
                      </c:pt>
                      <c:pt idx="28">
                        <c:v>10.946428917213202</c:v>
                      </c:pt>
                      <c:pt idx="29">
                        <c:v>11.026547211965076</c:v>
                      </c:pt>
                      <c:pt idx="30">
                        <c:v>11.036400061272486</c:v>
                      </c:pt>
                      <c:pt idx="31">
                        <c:v>11.070999115693503</c:v>
                      </c:pt>
                      <c:pt idx="32">
                        <c:v>10.753794757505739</c:v>
                      </c:pt>
                      <c:pt idx="33">
                        <c:v>11.203097702638841</c:v>
                      </c:pt>
                      <c:pt idx="34">
                        <c:v>11.082118012881317</c:v>
                      </c:pt>
                      <c:pt idx="35">
                        <c:v>10.6004445643284</c:v>
                      </c:pt>
                      <c:pt idx="36">
                        <c:v>10.938135921174053</c:v>
                      </c:pt>
                      <c:pt idx="37">
                        <c:v>10.557772621809745</c:v>
                      </c:pt>
                      <c:pt idx="38">
                        <c:v>11.248556983648111</c:v>
                      </c:pt>
                      <c:pt idx="39">
                        <c:v>10.680618958548612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4-F628-44C8-81DC-191606847C3F}"/>
                  </c:ext>
                </c:extLst>
              </c15:ser>
            </c15:filteredScatterSeries>
          </c:ext>
        </c:extLst>
      </c:scatterChart>
      <c:valAx>
        <c:axId val="7084756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sz="1000" b="0" i="0" u="none" strike="noStrike" kern="120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rPr>
                  <a:t>Thread Number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70848047"/>
        <c:crosses val="autoZero"/>
        <c:crossBetween val="midCat"/>
      </c:valAx>
      <c:valAx>
        <c:axId val="708480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/>
                  <a:t>Speedup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70847567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/>
              <a:t>Execution Time at Varying Thread Amount [20 Images workload]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scatterChart>
        <c:scatterStyle val="lineMarker"/>
        <c:varyColors val="0"/>
        <c:ser>
          <c:idx val="2"/>
          <c:order val="2"/>
          <c:tx>
            <c:v>4th Version</c:v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'V4'!$K$2:$K$33</c:f>
              <c:numCache>
                <c:formatCode>General</c:formatCode>
                <c:ptCount val="3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</c:numCache>
            </c:numRef>
          </c:xVal>
          <c:yVal>
            <c:numRef>
              <c:f>'V4'!$M$2:$M$33</c:f>
              <c:numCache>
                <c:formatCode>General</c:formatCode>
                <c:ptCount val="32"/>
                <c:pt idx="0">
                  <c:v>7181.1710000000003</c:v>
                </c:pt>
                <c:pt idx="1">
                  <c:v>3709.404</c:v>
                </c:pt>
                <c:pt idx="2">
                  <c:v>2666.2020000000002</c:v>
                </c:pt>
                <c:pt idx="3">
                  <c:v>2131.1750000000002</c:v>
                </c:pt>
                <c:pt idx="4">
                  <c:v>1708.0909999999999</c:v>
                </c:pt>
                <c:pt idx="5">
                  <c:v>1439.0509999999999</c:v>
                </c:pt>
                <c:pt idx="6">
                  <c:v>1263.1369999999999</c:v>
                </c:pt>
                <c:pt idx="7">
                  <c:v>1147.8409999999999</c:v>
                </c:pt>
                <c:pt idx="8">
                  <c:v>1099.5350000000001</c:v>
                </c:pt>
                <c:pt idx="9">
                  <c:v>1061.318</c:v>
                </c:pt>
                <c:pt idx="10">
                  <c:v>1037.08</c:v>
                </c:pt>
                <c:pt idx="11">
                  <c:v>958.24300000000005</c:v>
                </c:pt>
                <c:pt idx="12">
                  <c:v>871.04600000000005</c:v>
                </c:pt>
                <c:pt idx="13">
                  <c:v>850.12199999999996</c:v>
                </c:pt>
                <c:pt idx="14">
                  <c:v>841.00599999999997</c:v>
                </c:pt>
                <c:pt idx="15">
                  <c:v>765.45699999999999</c:v>
                </c:pt>
                <c:pt idx="16">
                  <c:v>725.03200000000004</c:v>
                </c:pt>
                <c:pt idx="17">
                  <c:v>710.3</c:v>
                </c:pt>
                <c:pt idx="18">
                  <c:v>680.375</c:v>
                </c:pt>
                <c:pt idx="19">
                  <c:v>661.29</c:v>
                </c:pt>
                <c:pt idx="20">
                  <c:v>646.40200000000004</c:v>
                </c:pt>
                <c:pt idx="21">
                  <c:v>633.85599999999999</c:v>
                </c:pt>
                <c:pt idx="22">
                  <c:v>640.61599999999999</c:v>
                </c:pt>
                <c:pt idx="23">
                  <c:v>625.49800000000005</c:v>
                </c:pt>
                <c:pt idx="24">
                  <c:v>618.09699999999998</c:v>
                </c:pt>
                <c:pt idx="25">
                  <c:v>617.83199999999999</c:v>
                </c:pt>
                <c:pt idx="26">
                  <c:v>609.41899999999998</c:v>
                </c:pt>
                <c:pt idx="27">
                  <c:v>586.35500000000002</c:v>
                </c:pt>
                <c:pt idx="28">
                  <c:v>579.58699999999999</c:v>
                </c:pt>
                <c:pt idx="29">
                  <c:v>568.76499999999999</c:v>
                </c:pt>
                <c:pt idx="30">
                  <c:v>557.94000000000005</c:v>
                </c:pt>
                <c:pt idx="31">
                  <c:v>548.08900000000006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560-4E5E-AD1D-F13FBFA0BE9D}"/>
            </c:ext>
          </c:extLst>
        </c:ser>
        <c:ser>
          <c:idx val="3"/>
          <c:order val="3"/>
          <c:tx>
            <c:v>3rd Version</c:v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'V4'!$A$46:$A$77</c:f>
              <c:numCache>
                <c:formatCode>General</c:formatCode>
                <c:ptCount val="3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</c:numCache>
            </c:numRef>
          </c:xVal>
          <c:yVal>
            <c:numRef>
              <c:f>'V4'!$C$46:$C$77</c:f>
              <c:numCache>
                <c:formatCode>General</c:formatCode>
                <c:ptCount val="32"/>
                <c:pt idx="0">
                  <c:v>7565.3450000000003</c:v>
                </c:pt>
                <c:pt idx="1">
                  <c:v>3939.7629999999999</c:v>
                </c:pt>
                <c:pt idx="2">
                  <c:v>2761.9349999999999</c:v>
                </c:pt>
                <c:pt idx="3">
                  <c:v>2136.857</c:v>
                </c:pt>
                <c:pt idx="4">
                  <c:v>1776.903</c:v>
                </c:pt>
                <c:pt idx="5">
                  <c:v>1563.4490000000001</c:v>
                </c:pt>
                <c:pt idx="6">
                  <c:v>1437.807</c:v>
                </c:pt>
                <c:pt idx="7">
                  <c:v>1305.258</c:v>
                </c:pt>
                <c:pt idx="8">
                  <c:v>1279.646</c:v>
                </c:pt>
                <c:pt idx="9">
                  <c:v>1170.3699999999999</c:v>
                </c:pt>
                <c:pt idx="10">
                  <c:v>1134.655</c:v>
                </c:pt>
                <c:pt idx="11">
                  <c:v>1071.123</c:v>
                </c:pt>
                <c:pt idx="12">
                  <c:v>986.85199999999998</c:v>
                </c:pt>
                <c:pt idx="13">
                  <c:v>947.42499999999995</c:v>
                </c:pt>
                <c:pt idx="14">
                  <c:v>916.56700000000001</c:v>
                </c:pt>
                <c:pt idx="15">
                  <c:v>862.94600000000003</c:v>
                </c:pt>
                <c:pt idx="16">
                  <c:v>821.94799999999998</c:v>
                </c:pt>
                <c:pt idx="17">
                  <c:v>795.03599999999994</c:v>
                </c:pt>
                <c:pt idx="18">
                  <c:v>767.62900000000002</c:v>
                </c:pt>
                <c:pt idx="19">
                  <c:v>731.346</c:v>
                </c:pt>
                <c:pt idx="20">
                  <c:v>721.34299999999996</c:v>
                </c:pt>
                <c:pt idx="21">
                  <c:v>698.77300000000002</c:v>
                </c:pt>
                <c:pt idx="22">
                  <c:v>673.96199999999999</c:v>
                </c:pt>
                <c:pt idx="23">
                  <c:v>674.505</c:v>
                </c:pt>
                <c:pt idx="24">
                  <c:v>655.45600000000002</c:v>
                </c:pt>
                <c:pt idx="25">
                  <c:v>662.04100000000005</c:v>
                </c:pt>
                <c:pt idx="26">
                  <c:v>636.66600000000005</c:v>
                </c:pt>
                <c:pt idx="27">
                  <c:v>646.55799999999999</c:v>
                </c:pt>
                <c:pt idx="28">
                  <c:v>659.97500000000002</c:v>
                </c:pt>
                <c:pt idx="29">
                  <c:v>642.81799999999998</c:v>
                </c:pt>
                <c:pt idx="30">
                  <c:v>618.81899999999996</c:v>
                </c:pt>
                <c:pt idx="31">
                  <c:v>635.86099999999999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A560-4E5E-AD1D-F13FBFA0BE9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26015215"/>
        <c:axId val="581730655"/>
        <c:extLst>
          <c:ext xmlns:c15="http://schemas.microsoft.com/office/drawing/2012/chart" uri="{02D57815-91ED-43cb-92C2-25804820EDAC}">
            <c15:filteredScatterSeries>
              <c15:ser>
                <c:idx val="0"/>
                <c:order val="0"/>
                <c:tx>
                  <c:v>1 Image</c:v>
                </c:tx>
                <c:spPr>
                  <a:ln w="19050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1"/>
                    </a:solidFill>
                    <a:ln w="9525">
                      <a:solidFill>
                        <a:schemeClr val="accent1"/>
                      </a:solidFill>
                    </a:ln>
                    <a:effectLst/>
                  </c:spPr>
                </c:marker>
                <c:xVal>
                  <c:numRef>
                    <c:extLst>
                      <c:ext uri="{02D57815-91ED-43cb-92C2-25804820EDAC}">
                        <c15:formulaRef>
                          <c15:sqref>'V4'!$A$2:$A$33</c15:sqref>
                        </c15:formulaRef>
                      </c:ext>
                    </c:extLst>
                    <c:numCache>
                      <c:formatCode>General</c:formatCode>
                      <c:ptCount val="32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'V4'!$C$2:$C$33</c15:sqref>
                        </c15:formulaRef>
                      </c:ext>
                    </c:extLst>
                    <c:numCache>
                      <c:formatCode>General</c:formatCode>
                      <c:ptCount val="32"/>
                      <c:pt idx="0">
                        <c:v>378.08199999999999</c:v>
                      </c:pt>
                      <c:pt idx="1">
                        <c:v>189.26400000000001</c:v>
                      </c:pt>
                      <c:pt idx="2">
                        <c:v>145.78</c:v>
                      </c:pt>
                      <c:pt idx="3">
                        <c:v>104.973</c:v>
                      </c:pt>
                      <c:pt idx="4">
                        <c:v>90.646000000000001</c:v>
                      </c:pt>
                      <c:pt idx="5">
                        <c:v>73.281000000000006</c:v>
                      </c:pt>
                      <c:pt idx="6">
                        <c:v>74.525000000000006</c:v>
                      </c:pt>
                      <c:pt idx="7">
                        <c:v>67.941000000000003</c:v>
                      </c:pt>
                      <c:pt idx="8">
                        <c:v>61.756</c:v>
                      </c:pt>
                      <c:pt idx="9">
                        <c:v>57.756</c:v>
                      </c:pt>
                      <c:pt idx="10">
                        <c:v>57.436</c:v>
                      </c:pt>
                      <c:pt idx="11">
                        <c:v>55.375999999999998</c:v>
                      </c:pt>
                      <c:pt idx="12">
                        <c:v>50.551000000000002</c:v>
                      </c:pt>
                      <c:pt idx="13">
                        <c:v>48.988</c:v>
                      </c:pt>
                      <c:pt idx="14">
                        <c:v>46.213000000000001</c:v>
                      </c:pt>
                      <c:pt idx="15">
                        <c:v>44.427999999999997</c:v>
                      </c:pt>
                      <c:pt idx="16">
                        <c:v>42.512</c:v>
                      </c:pt>
                      <c:pt idx="17">
                        <c:v>41.890999999999998</c:v>
                      </c:pt>
                      <c:pt idx="18">
                        <c:v>46.067999999999998</c:v>
                      </c:pt>
                      <c:pt idx="19">
                        <c:v>40.085999999999999</c:v>
                      </c:pt>
                      <c:pt idx="20">
                        <c:v>46.223999999999997</c:v>
                      </c:pt>
                      <c:pt idx="21">
                        <c:v>37.054000000000002</c:v>
                      </c:pt>
                      <c:pt idx="22">
                        <c:v>37.621000000000002</c:v>
                      </c:pt>
                      <c:pt idx="23">
                        <c:v>35.338000000000001</c:v>
                      </c:pt>
                      <c:pt idx="24">
                        <c:v>35.335000000000001</c:v>
                      </c:pt>
                      <c:pt idx="25">
                        <c:v>39.581000000000003</c:v>
                      </c:pt>
                      <c:pt idx="26">
                        <c:v>43.728999999999999</c:v>
                      </c:pt>
                      <c:pt idx="27">
                        <c:v>36.517000000000003</c:v>
                      </c:pt>
                      <c:pt idx="28">
                        <c:v>34.390999999999998</c:v>
                      </c:pt>
                      <c:pt idx="29">
                        <c:v>32.493000000000002</c:v>
                      </c:pt>
                      <c:pt idx="30">
                        <c:v>38.137999999999998</c:v>
                      </c:pt>
                      <c:pt idx="31">
                        <c:v>39.795000000000002</c:v>
                      </c:pt>
                    </c:numCache>
                  </c:numRef>
                </c:yVal>
                <c:smooth val="0"/>
                <c:extLst>
                  <c:ext xmlns:c16="http://schemas.microsoft.com/office/drawing/2014/chart" uri="{C3380CC4-5D6E-409C-BE32-E72D297353CC}">
                    <c16:uniqueId val="{00000002-A560-4E5E-AD1D-F13FBFA0BE9D}"/>
                  </c:ext>
                </c:extLst>
              </c15:ser>
            </c15:filteredScatterSeries>
            <c15:filteredScatterSeries>
              <c15:ser>
                <c:idx val="1"/>
                <c:order val="1"/>
                <c:tx>
                  <c:v>10 Images</c:v>
                </c:tx>
                <c:spPr>
                  <a:ln w="19050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2"/>
                    </a:solidFill>
                    <a:ln w="9525">
                      <a:solidFill>
                        <a:schemeClr val="accent2"/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'V4'!$F$2:$F$33</c15:sqref>
                        </c15:formulaRef>
                      </c:ext>
                    </c:extLst>
                    <c:numCache>
                      <c:formatCode>General</c:formatCode>
                      <c:ptCount val="32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'V4'!$H$2:$H$33</c15:sqref>
                        </c15:formulaRef>
                      </c:ext>
                    </c:extLst>
                    <c:numCache>
                      <c:formatCode>General</c:formatCode>
                      <c:ptCount val="32"/>
                      <c:pt idx="0">
                        <c:v>3741.4050000000002</c:v>
                      </c:pt>
                      <c:pt idx="1">
                        <c:v>1951.4480000000001</c:v>
                      </c:pt>
                      <c:pt idx="2">
                        <c:v>1336.002</c:v>
                      </c:pt>
                      <c:pt idx="3">
                        <c:v>1004.284</c:v>
                      </c:pt>
                      <c:pt idx="4">
                        <c:v>918.21500000000003</c:v>
                      </c:pt>
                      <c:pt idx="5">
                        <c:v>727.15599999999995</c:v>
                      </c:pt>
                      <c:pt idx="6">
                        <c:v>636.08900000000006</c:v>
                      </c:pt>
                      <c:pt idx="7">
                        <c:v>594.221</c:v>
                      </c:pt>
                      <c:pt idx="8">
                        <c:v>570.11300000000006</c:v>
                      </c:pt>
                      <c:pt idx="9">
                        <c:v>526.65</c:v>
                      </c:pt>
                      <c:pt idx="10">
                        <c:v>486.27600000000001</c:v>
                      </c:pt>
                      <c:pt idx="11">
                        <c:v>469.02100000000002</c:v>
                      </c:pt>
                      <c:pt idx="12">
                        <c:v>437.59300000000002</c:v>
                      </c:pt>
                      <c:pt idx="13">
                        <c:v>419.32799999999997</c:v>
                      </c:pt>
                      <c:pt idx="14">
                        <c:v>390.40699999999998</c:v>
                      </c:pt>
                      <c:pt idx="15">
                        <c:v>386.971</c:v>
                      </c:pt>
                      <c:pt idx="16">
                        <c:v>370.94400000000002</c:v>
                      </c:pt>
                      <c:pt idx="17">
                        <c:v>348.63499999999999</c:v>
                      </c:pt>
                      <c:pt idx="18">
                        <c:v>337.92899999999997</c:v>
                      </c:pt>
                      <c:pt idx="19">
                        <c:v>335.767</c:v>
                      </c:pt>
                      <c:pt idx="20">
                        <c:v>314.91199999999998</c:v>
                      </c:pt>
                      <c:pt idx="21">
                        <c:v>314.07</c:v>
                      </c:pt>
                      <c:pt idx="22">
                        <c:v>319.471</c:v>
                      </c:pt>
                      <c:pt idx="23">
                        <c:v>317.13200000000001</c:v>
                      </c:pt>
                      <c:pt idx="24">
                        <c:v>318.47199999999998</c:v>
                      </c:pt>
                      <c:pt idx="25">
                        <c:v>310.43700000000001</c:v>
                      </c:pt>
                      <c:pt idx="26">
                        <c:v>302.92099999999999</c:v>
                      </c:pt>
                      <c:pt idx="27">
                        <c:v>296.76499999999999</c:v>
                      </c:pt>
                      <c:pt idx="28">
                        <c:v>291.33499999999998</c:v>
                      </c:pt>
                      <c:pt idx="29">
                        <c:v>289.68200000000002</c:v>
                      </c:pt>
                      <c:pt idx="30">
                        <c:v>281.07100000000003</c:v>
                      </c:pt>
                      <c:pt idx="31">
                        <c:v>287.41300000000001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3-A560-4E5E-AD1D-F13FBFA0BE9D}"/>
                  </c:ext>
                </c:extLst>
              </c15:ser>
            </c15:filteredScatterSeries>
          </c:ext>
        </c:extLst>
      </c:scatterChart>
      <c:valAx>
        <c:axId val="82601521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/>
                  <a:t>Thread number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581730655"/>
        <c:crosses val="autoZero"/>
        <c:crossBetween val="midCat"/>
      </c:valAx>
      <c:valAx>
        <c:axId val="5817306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/>
                  <a:t>Execution time [ms]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826015215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/>
              <a:t>Speedup at Varying Thread</a:t>
            </a:r>
            <a:r>
              <a:rPr lang="it-IT" baseline="0"/>
              <a:t> Amount</a:t>
            </a:r>
            <a:endParaRPr lang="it-IT"/>
          </a:p>
        </c:rich>
      </c:tx>
      <c:layout>
        <c:manualLayout>
          <c:xMode val="edge"/>
          <c:yMode val="edge"/>
          <c:x val="0.36260411198600173"/>
          <c:y val="2.77777777777777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1 Image</c:v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'V4'!$A$2:$A$41</c:f>
              <c:numCache>
                <c:formatCode>General</c:formatCode>
                <c:ptCount val="4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</c:numCache>
            </c:numRef>
          </c:xVal>
          <c:yVal>
            <c:numRef>
              <c:f>'V4'!$E$2:$E$41</c:f>
              <c:numCache>
                <c:formatCode>General</c:formatCode>
                <c:ptCount val="40"/>
                <c:pt idx="0">
                  <c:v>1</c:v>
                </c:pt>
                <c:pt idx="1">
                  <c:v>1.9976435032547131</c:v>
                </c:pt>
                <c:pt idx="2">
                  <c:v>2.5935107696529016</c:v>
                </c:pt>
                <c:pt idx="3">
                  <c:v>3.6017071056366876</c:v>
                </c:pt>
                <c:pt idx="4">
                  <c:v>4.1709727952695097</c:v>
                </c:pt>
                <c:pt idx="5">
                  <c:v>5.1593455329485129</c:v>
                </c:pt>
                <c:pt idx="6">
                  <c:v>5.0732237504193227</c:v>
                </c:pt>
                <c:pt idx="7">
                  <c:v>5.5648577442192488</c:v>
                </c:pt>
                <c:pt idx="8">
                  <c:v>6.1221905563831855</c:v>
                </c:pt>
                <c:pt idx="9">
                  <c:v>6.5461943347877281</c:v>
                </c:pt>
                <c:pt idx="10">
                  <c:v>6.5826659238108505</c:v>
                </c:pt>
                <c:pt idx="11">
                  <c:v>6.8275426177405372</c:v>
                </c:pt>
                <c:pt idx="12">
                  <c:v>7.4792190065478428</c:v>
                </c:pt>
                <c:pt idx="13">
                  <c:v>7.7178492692087861</c:v>
                </c:pt>
                <c:pt idx="14">
                  <c:v>8.1812909787289296</c:v>
                </c:pt>
                <c:pt idx="15">
                  <c:v>8.5099936976681381</c:v>
                </c:pt>
                <c:pt idx="16">
                  <c:v>8.8935359427926226</c:v>
                </c:pt>
                <c:pt idx="17">
                  <c:v>9.0253753789596818</c:v>
                </c:pt>
                <c:pt idx="18">
                  <c:v>8.2070417643483538</c:v>
                </c:pt>
                <c:pt idx="19">
                  <c:v>9.4317716908646414</c:v>
                </c:pt>
                <c:pt idx="20">
                  <c:v>8.1793440636898573</c:v>
                </c:pt>
                <c:pt idx="21">
                  <c:v>10.203540778323529</c:v>
                </c:pt>
                <c:pt idx="22">
                  <c:v>10.049759442864358</c:v>
                </c:pt>
                <c:pt idx="23">
                  <c:v>10.699020884034184</c:v>
                </c:pt>
                <c:pt idx="24">
                  <c:v>10.699929248620348</c:v>
                </c:pt>
                <c:pt idx="25">
                  <c:v>9.5521083348071052</c:v>
                </c:pt>
                <c:pt idx="26">
                  <c:v>8.6460243774154453</c:v>
                </c:pt>
                <c:pt idx="27">
                  <c:v>10.353588739491196</c:v>
                </c:pt>
                <c:pt idx="28">
                  <c:v>10.993632054898084</c:v>
                </c:pt>
                <c:pt idx="29">
                  <c:v>11.635798479672545</c:v>
                </c:pt>
                <c:pt idx="30">
                  <c:v>9.9135245686716669</c:v>
                </c:pt>
                <c:pt idx="31">
                  <c:v>9.5007412991581859</c:v>
                </c:pt>
                <c:pt idx="32">
                  <c:v>10.493241930559796</c:v>
                </c:pt>
                <c:pt idx="33">
                  <c:v>10.0607237892496</c:v>
                </c:pt>
                <c:pt idx="34">
                  <c:v>9.7771399017326086</c:v>
                </c:pt>
                <c:pt idx="35">
                  <c:v>9.5770302446932476</c:v>
                </c:pt>
                <c:pt idx="36">
                  <c:v>10.019663963534214</c:v>
                </c:pt>
                <c:pt idx="37">
                  <c:v>10.31826865345778</c:v>
                </c:pt>
                <c:pt idx="38">
                  <c:v>10.692364253393665</c:v>
                </c:pt>
                <c:pt idx="39">
                  <c:v>9.7877705291498387</c:v>
                </c:pt>
              </c:numCache>
            </c:numRef>
          </c:yVal>
          <c:smooth val="0"/>
          <c:extLst xmlns:c15="http://schemas.microsoft.com/office/drawing/2012/chart">
            <c:ext xmlns:c16="http://schemas.microsoft.com/office/drawing/2014/chart" uri="{C3380CC4-5D6E-409C-BE32-E72D297353CC}">
              <c16:uniqueId val="{00000000-388A-4094-8AF5-ABE7DA542396}"/>
            </c:ext>
          </c:extLst>
        </c:ser>
        <c:ser>
          <c:idx val="2"/>
          <c:order val="2"/>
          <c:tx>
            <c:v>10 Images</c:v>
          </c:tx>
          <c:spPr>
            <a:ln w="19050" cap="rnd">
              <a:solidFill>
                <a:schemeClr val="accent4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60000"/>
                  <a:lumOff val="40000"/>
                </a:schemeClr>
              </a:solidFill>
              <a:ln w="9525">
                <a:solidFill>
                  <a:schemeClr val="accent4">
                    <a:lumMod val="60000"/>
                    <a:lumOff val="40000"/>
                  </a:schemeClr>
                </a:solidFill>
              </a:ln>
              <a:effectLst/>
            </c:spPr>
          </c:marker>
          <c:xVal>
            <c:numRef>
              <c:f>'V4'!$F$2:$F$41</c:f>
              <c:numCache>
                <c:formatCode>General</c:formatCode>
                <c:ptCount val="4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</c:numCache>
            </c:numRef>
          </c:xVal>
          <c:yVal>
            <c:numRef>
              <c:f>'V4'!$J$2:$J$41</c:f>
              <c:numCache>
                <c:formatCode>General</c:formatCode>
                <c:ptCount val="40"/>
                <c:pt idx="0">
                  <c:v>1</c:v>
                </c:pt>
                <c:pt idx="1">
                  <c:v>1.9172455530457384</c:v>
                </c:pt>
                <c:pt idx="2">
                  <c:v>2.8004486520229759</c:v>
                </c:pt>
                <c:pt idx="3">
                  <c:v>3.7254451927940702</c:v>
                </c:pt>
                <c:pt idx="4">
                  <c:v>4.0746502725396558</c:v>
                </c:pt>
                <c:pt idx="5">
                  <c:v>5.1452576888590622</c:v>
                </c:pt>
                <c:pt idx="6">
                  <c:v>5.8818891695973363</c:v>
                </c:pt>
                <c:pt idx="7">
                  <c:v>6.296319046280761</c:v>
                </c:pt>
                <c:pt idx="8">
                  <c:v>6.5625674208446396</c:v>
                </c:pt>
                <c:pt idx="9">
                  <c:v>7.1041583594417546</c:v>
                </c:pt>
                <c:pt idx="10">
                  <c:v>7.6939947684031287</c:v>
                </c:pt>
                <c:pt idx="11">
                  <c:v>7.977052200221312</c:v>
                </c:pt>
                <c:pt idx="12">
                  <c:v>8.5499653787880519</c:v>
                </c:pt>
                <c:pt idx="13">
                  <c:v>8.9223829555860803</c:v>
                </c:pt>
                <c:pt idx="14">
                  <c:v>9.583345073218462</c:v>
                </c:pt>
                <c:pt idx="15">
                  <c:v>9.668437686544987</c:v>
                </c:pt>
                <c:pt idx="16">
                  <c:v>10.086172036749483</c:v>
                </c:pt>
                <c:pt idx="17">
                  <c:v>10.731581740215411</c:v>
                </c:pt>
                <c:pt idx="18">
                  <c:v>11.071571247214651</c:v>
                </c:pt>
                <c:pt idx="19">
                  <c:v>11.142860972043113</c:v>
                </c:pt>
                <c:pt idx="20">
                  <c:v>11.880795269789656</c:v>
                </c:pt>
                <c:pt idx="21">
                  <c:v>11.912646862164486</c:v>
                </c:pt>
                <c:pt idx="22">
                  <c:v>11.711250786456361</c:v>
                </c:pt>
                <c:pt idx="23">
                  <c:v>11.797626855694158</c:v>
                </c:pt>
                <c:pt idx="24">
                  <c:v>11.74798726418649</c:v>
                </c:pt>
                <c:pt idx="25">
                  <c:v>12.052058871848395</c:v>
                </c:pt>
                <c:pt idx="26">
                  <c:v>12.351091538718016</c:v>
                </c:pt>
                <c:pt idx="27">
                  <c:v>12.607298704362037</c:v>
                </c:pt>
                <c:pt idx="28">
                  <c:v>12.842277790172824</c:v>
                </c:pt>
                <c:pt idx="29">
                  <c:v>12.915559130356735</c:v>
                </c:pt>
                <c:pt idx="30">
                  <c:v>13.311245201390395</c:v>
                </c:pt>
                <c:pt idx="31">
                  <c:v>13.017521823995436</c:v>
                </c:pt>
                <c:pt idx="32">
                  <c:v>13.127045944950266</c:v>
                </c:pt>
                <c:pt idx="33">
                  <c:v>13.528121779690126</c:v>
                </c:pt>
                <c:pt idx="34">
                  <c:v>13.277092486000411</c:v>
                </c:pt>
                <c:pt idx="35">
                  <c:v>13.11089968671811</c:v>
                </c:pt>
                <c:pt idx="36">
                  <c:v>12.827395747978043</c:v>
                </c:pt>
                <c:pt idx="37">
                  <c:v>12.510591555512457</c:v>
                </c:pt>
                <c:pt idx="38">
                  <c:v>12.725131540012992</c:v>
                </c:pt>
                <c:pt idx="39">
                  <c:v>12.798873164273767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388A-4094-8AF5-ABE7DA542396}"/>
            </c:ext>
          </c:extLst>
        </c:ser>
        <c:ser>
          <c:idx val="4"/>
          <c:order val="4"/>
          <c:tx>
            <c:v>20 Images</c:v>
          </c:tx>
          <c:spPr>
            <a:ln w="19050" cap="rnd">
              <a:solidFill>
                <a:schemeClr val="accent2">
                  <a:lumMod val="7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75000"/>
                </a:schemeClr>
              </a:solidFill>
              <a:ln w="9525">
                <a:solidFill>
                  <a:schemeClr val="accent2">
                    <a:lumMod val="75000"/>
                  </a:schemeClr>
                </a:solidFill>
              </a:ln>
              <a:effectLst/>
            </c:spPr>
          </c:marker>
          <c:xVal>
            <c:numRef>
              <c:f>'V4'!$K$2:$K$41</c:f>
              <c:numCache>
                <c:formatCode>General</c:formatCode>
                <c:ptCount val="4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</c:numCache>
            </c:numRef>
          </c:xVal>
          <c:yVal>
            <c:numRef>
              <c:f>'V4'!$O$2:$O$41</c:f>
              <c:numCache>
                <c:formatCode>General</c:formatCode>
                <c:ptCount val="40"/>
                <c:pt idx="0">
                  <c:v>1</c:v>
                </c:pt>
                <c:pt idx="1">
                  <c:v>1.9359366086843062</c:v>
                </c:pt>
                <c:pt idx="2">
                  <c:v>2.6934084514226604</c:v>
                </c:pt>
                <c:pt idx="3">
                  <c:v>3.3695829765270333</c:v>
                </c:pt>
                <c:pt idx="4">
                  <c:v>4.2042086750647361</c:v>
                </c:pt>
                <c:pt idx="5">
                  <c:v>4.9902129945359821</c:v>
                </c:pt>
                <c:pt idx="6">
                  <c:v>5.6851877508140447</c:v>
                </c:pt>
                <c:pt idx="7">
                  <c:v>6.2562419359475747</c:v>
                </c:pt>
                <c:pt idx="8">
                  <c:v>6.5310981460344602</c:v>
                </c:pt>
                <c:pt idx="9">
                  <c:v>6.7662764600242342</c:v>
                </c:pt>
                <c:pt idx="10">
                  <c:v>6.9244137385736879</c:v>
                </c:pt>
                <c:pt idx="11">
                  <c:v>7.4941022266794537</c:v>
                </c:pt>
                <c:pt idx="12">
                  <c:v>8.2443074188963621</c:v>
                </c:pt>
                <c:pt idx="13">
                  <c:v>8.447224045489941</c:v>
                </c:pt>
                <c:pt idx="14">
                  <c:v>8.5387868814253398</c:v>
                </c:pt>
                <c:pt idx="15">
                  <c:v>9.3815472325682574</c:v>
                </c:pt>
                <c:pt idx="16">
                  <c:v>9.9046262785642565</c:v>
                </c:pt>
                <c:pt idx="17">
                  <c:v>10.110053498521751</c:v>
                </c:pt>
                <c:pt idx="18">
                  <c:v>10.554724967848612</c:v>
                </c:pt>
                <c:pt idx="19">
                  <c:v>10.859337053335148</c:v>
                </c:pt>
                <c:pt idx="20">
                  <c:v>11.109450465809202</c:v>
                </c:pt>
                <c:pt idx="21">
                  <c:v>11.329341364600161</c:v>
                </c:pt>
                <c:pt idx="22">
                  <c:v>11.209790264370543</c:v>
                </c:pt>
                <c:pt idx="23">
                  <c:v>11.480725757716252</c:v>
                </c:pt>
                <c:pt idx="24">
                  <c:v>11.618194231649724</c:v>
                </c:pt>
                <c:pt idx="25">
                  <c:v>11.623177498090095</c:v>
                </c:pt>
                <c:pt idx="26">
                  <c:v>11.783634904720726</c:v>
                </c:pt>
                <c:pt idx="27">
                  <c:v>12.247138678786742</c:v>
                </c:pt>
                <c:pt idx="28">
                  <c:v>12.390151953028623</c:v>
                </c:pt>
                <c:pt idx="29">
                  <c:v>12.625901734459751</c:v>
                </c:pt>
                <c:pt idx="30">
                  <c:v>12.870866042943685</c:v>
                </c:pt>
                <c:pt idx="31">
                  <c:v>13.102198730498149</c:v>
                </c:pt>
                <c:pt idx="32">
                  <c:v>12.620443190026203</c:v>
                </c:pt>
                <c:pt idx="33">
                  <c:v>12.808195551750584</c:v>
                </c:pt>
                <c:pt idx="34">
                  <c:v>12.481807863647187</c:v>
                </c:pt>
                <c:pt idx="35">
                  <c:v>12.457772781602975</c:v>
                </c:pt>
                <c:pt idx="36">
                  <c:v>12.438826714520049</c:v>
                </c:pt>
                <c:pt idx="37">
                  <c:v>12.380817000675835</c:v>
                </c:pt>
                <c:pt idx="38">
                  <c:v>12.391798243343514</c:v>
                </c:pt>
                <c:pt idx="39">
                  <c:v>12.143463975473527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388A-4094-8AF5-ABE7DA54239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0847567"/>
        <c:axId val="70848047"/>
        <c:extLst>
          <c:ext xmlns:c15="http://schemas.microsoft.com/office/drawing/2012/chart" uri="{02D57815-91ED-43cb-92C2-25804820EDAC}">
            <c15:filteredScatterSeries>
              <c15:ser>
                <c:idx val="1"/>
                <c:order val="1"/>
                <c:tx>
                  <c:v>N_IMGS = 5</c:v>
                </c:tx>
                <c:spPr>
                  <a:ln w="19050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2"/>
                    </a:solidFill>
                    <a:ln w="9525">
                      <a:solidFill>
                        <a:schemeClr val="accent2"/>
                      </a:solidFill>
                    </a:ln>
                    <a:effectLst/>
                  </c:spPr>
                </c:marker>
                <c:xVal>
                  <c:numRef>
                    <c:extLst>
                      <c:ext uri="{02D57815-91ED-43cb-92C2-25804820EDAC}">
                        <c15:formulaRef>
                          <c15:sqref>[1]V1!$F$2:$F$43</c15:sqref>
                        </c15:formulaRef>
                      </c:ext>
                    </c:extLst>
                    <c:numCache>
                      <c:formatCode>General</c:formatCode>
                      <c:ptCount val="42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[1]V1!$J$2:$J$43</c15:sqref>
                        </c15:formulaRef>
                      </c:ext>
                    </c:extLst>
                    <c:numCache>
                      <c:formatCode>General</c:formatCode>
                      <c:ptCount val="42"/>
                      <c:pt idx="0">
                        <c:v>1</c:v>
                      </c:pt>
                      <c:pt idx="1">
                        <c:v>1.944009068275206</c:v>
                      </c:pt>
                      <c:pt idx="2">
                        <c:v>2.7066540258287941</c:v>
                      </c:pt>
                      <c:pt idx="3">
                        <c:v>3.5551365197820424</c:v>
                      </c:pt>
                      <c:pt idx="4">
                        <c:v>4.2235753551167594</c:v>
                      </c:pt>
                      <c:pt idx="5">
                        <c:v>4.7864094508281037</c:v>
                      </c:pt>
                      <c:pt idx="6">
                        <c:v>5.3249817584216208</c:v>
                      </c:pt>
                      <c:pt idx="7">
                        <c:v>5.6016914749661701</c:v>
                      </c:pt>
                      <c:pt idx="8">
                        <c:v>5.5330033345546976</c:v>
                      </c:pt>
                      <c:pt idx="9">
                        <c:v>6.1970968333079526</c:v>
                      </c:pt>
                      <c:pt idx="10">
                        <c:v>6.488111419468682</c:v>
                      </c:pt>
                      <c:pt idx="11">
                        <c:v>6.5003370649628414</c:v>
                      </c:pt>
                      <c:pt idx="12">
                        <c:v>7.2103744234095712</c:v>
                      </c:pt>
                      <c:pt idx="13">
                        <c:v>7.4854546304812084</c:v>
                      </c:pt>
                      <c:pt idx="14">
                        <c:v>7.6125942460002918</c:v>
                      </c:pt>
                      <c:pt idx="15">
                        <c:v>8.1965431778457507</c:v>
                      </c:pt>
                      <c:pt idx="16">
                        <c:v>8.6703006622803525</c:v>
                      </c:pt>
                      <c:pt idx="17">
                        <c:v>8.7747720420283226</c:v>
                      </c:pt>
                      <c:pt idx="18">
                        <c:v>9.0759835792911581</c:v>
                      </c:pt>
                      <c:pt idx="19">
                        <c:v>9.5210406934784153</c:v>
                      </c:pt>
                      <c:pt idx="20">
                        <c:v>9.6583840187938463</c:v>
                      </c:pt>
                      <c:pt idx="21">
                        <c:v>10.021022888529023</c:v>
                      </c:pt>
                      <c:pt idx="22">
                        <c:v>9.4831349284715589</c:v>
                      </c:pt>
                      <c:pt idx="23">
                        <c:v>9.4708655143305691</c:v>
                      </c:pt>
                      <c:pt idx="24">
                        <c:v>10.057795743967828</c:v>
                      </c:pt>
                      <c:pt idx="25">
                        <c:v>9.8238054712241105</c:v>
                      </c:pt>
                      <c:pt idx="26">
                        <c:v>9.9414402477703163</c:v>
                      </c:pt>
                      <c:pt idx="27">
                        <c:v>10.228804280681127</c:v>
                      </c:pt>
                      <c:pt idx="28">
                        <c:v>10.038452211723389</c:v>
                      </c:pt>
                      <c:pt idx="29">
                        <c:v>10.367849694059529</c:v>
                      </c:pt>
                      <c:pt idx="30">
                        <c:v>10.739304292596088</c:v>
                      </c:pt>
                      <c:pt idx="31">
                        <c:v>10.648664591039321</c:v>
                      </c:pt>
                      <c:pt idx="32">
                        <c:v>10.946112780206704</c:v>
                      </c:pt>
                      <c:pt idx="33">
                        <c:v>10.881571552880606</c:v>
                      </c:pt>
                      <c:pt idx="34">
                        <c:v>10.357652205048122</c:v>
                      </c:pt>
                      <c:pt idx="35">
                        <c:v>10.081106613818816</c:v>
                      </c:pt>
                      <c:pt idx="36">
                        <c:v>10.30718541795453</c:v>
                      </c:pt>
                      <c:pt idx="37">
                        <c:v>10.195099891722045</c:v>
                      </c:pt>
                      <c:pt idx="38">
                        <c:v>10.387361234890502</c:v>
                      </c:pt>
                      <c:pt idx="39">
                        <c:v>10.725679569364097</c:v>
                      </c:pt>
                    </c:numCache>
                  </c:numRef>
                </c:yVal>
                <c:smooth val="0"/>
                <c:extLst>
                  <c:ext xmlns:c16="http://schemas.microsoft.com/office/drawing/2014/chart" uri="{C3380CC4-5D6E-409C-BE32-E72D297353CC}">
                    <c16:uniqueId val="{00000003-388A-4094-8AF5-ABE7DA542396}"/>
                  </c:ext>
                </c:extLst>
              </c15:ser>
            </c15:filteredScatterSeries>
            <c15:filteredScatterSeries>
              <c15:ser>
                <c:idx val="3"/>
                <c:order val="3"/>
                <c:tx>
                  <c:v>N_IMGS = 15</c:v>
                </c:tx>
                <c:spPr>
                  <a:ln w="19050" cap="rnd">
                    <a:solidFill>
                      <a:schemeClr val="accent4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4"/>
                    </a:solidFill>
                    <a:ln w="9525">
                      <a:solidFill>
                        <a:schemeClr val="accent4"/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[1]V1!$P$2:$P$43</c15:sqref>
                        </c15:formulaRef>
                      </c:ext>
                    </c:extLst>
                    <c:numCache>
                      <c:formatCode>General</c:formatCode>
                      <c:ptCount val="42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[1]V1!$T$2:$T$43</c15:sqref>
                        </c15:formulaRef>
                      </c:ext>
                    </c:extLst>
                    <c:numCache>
                      <c:formatCode>General</c:formatCode>
                      <c:ptCount val="42"/>
                      <c:pt idx="0">
                        <c:v>1</c:v>
                      </c:pt>
                      <c:pt idx="1">
                        <c:v>1.8997716053930598</c:v>
                      </c:pt>
                      <c:pt idx="2">
                        <c:v>2.7354205307959707</c:v>
                      </c:pt>
                      <c:pt idx="3">
                        <c:v>3.4700581074151406</c:v>
                      </c:pt>
                      <c:pt idx="4">
                        <c:v>4.1266551215271932</c:v>
                      </c:pt>
                      <c:pt idx="5">
                        <c:v>4.7217543663513863</c:v>
                      </c:pt>
                      <c:pt idx="6">
                        <c:v>5.3498692179063365</c:v>
                      </c:pt>
                      <c:pt idx="7">
                        <c:v>5.7764712170613075</c:v>
                      </c:pt>
                      <c:pt idx="8">
                        <c:v>5.7254592157513517</c:v>
                      </c:pt>
                      <c:pt idx="9">
                        <c:v>6.3514788204698727</c:v>
                      </c:pt>
                      <c:pt idx="10">
                        <c:v>6.6798065019278905</c:v>
                      </c:pt>
                      <c:pt idx="11">
                        <c:v>6.9883595428260605</c:v>
                      </c:pt>
                      <c:pt idx="12">
                        <c:v>7.4953475966917606</c:v>
                      </c:pt>
                      <c:pt idx="13">
                        <c:v>7.9278596633551643</c:v>
                      </c:pt>
                      <c:pt idx="14">
                        <c:v>8.1641790878964251</c:v>
                      </c:pt>
                      <c:pt idx="15">
                        <c:v>8.6346061205642588</c:v>
                      </c:pt>
                      <c:pt idx="16">
                        <c:v>8.8115096803279567</c:v>
                      </c:pt>
                      <c:pt idx="17">
                        <c:v>9.1671668824704931</c:v>
                      </c:pt>
                      <c:pt idx="18">
                        <c:v>9.0546911578438962</c:v>
                      </c:pt>
                      <c:pt idx="19">
                        <c:v>9.8826623992254063</c:v>
                      </c:pt>
                      <c:pt idx="20">
                        <c:v>10.243077566380933</c:v>
                      </c:pt>
                      <c:pt idx="21">
                        <c:v>10.490180572407395</c:v>
                      </c:pt>
                      <c:pt idx="22">
                        <c:v>9.9472324943014776</c:v>
                      </c:pt>
                      <c:pt idx="23">
                        <c:v>10.755809375498536</c:v>
                      </c:pt>
                      <c:pt idx="24">
                        <c:v>10.79110855283445</c:v>
                      </c:pt>
                      <c:pt idx="25">
                        <c:v>10.703782571332857</c:v>
                      </c:pt>
                      <c:pt idx="26">
                        <c:v>10.704437400950871</c:v>
                      </c:pt>
                      <c:pt idx="27">
                        <c:v>10.795166564329762</c:v>
                      </c:pt>
                      <c:pt idx="28">
                        <c:v>10.946428917213202</c:v>
                      </c:pt>
                      <c:pt idx="29">
                        <c:v>11.026547211965076</c:v>
                      </c:pt>
                      <c:pt idx="30">
                        <c:v>11.036400061272486</c:v>
                      </c:pt>
                      <c:pt idx="31">
                        <c:v>11.070999115693503</c:v>
                      </c:pt>
                      <c:pt idx="32">
                        <c:v>10.753794757505739</c:v>
                      </c:pt>
                      <c:pt idx="33">
                        <c:v>11.203097702638841</c:v>
                      </c:pt>
                      <c:pt idx="34">
                        <c:v>11.082118012881317</c:v>
                      </c:pt>
                      <c:pt idx="35">
                        <c:v>10.6004445643284</c:v>
                      </c:pt>
                      <c:pt idx="36">
                        <c:v>10.938135921174053</c:v>
                      </c:pt>
                      <c:pt idx="37">
                        <c:v>10.557772621809745</c:v>
                      </c:pt>
                      <c:pt idx="38">
                        <c:v>11.248556983648111</c:v>
                      </c:pt>
                      <c:pt idx="39">
                        <c:v>10.680618958548612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4-388A-4094-8AF5-ABE7DA542396}"/>
                  </c:ext>
                </c:extLst>
              </c15:ser>
            </c15:filteredScatterSeries>
          </c:ext>
        </c:extLst>
      </c:scatterChart>
      <c:valAx>
        <c:axId val="7084756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sz="1000" b="0" i="0" u="none" strike="noStrike" kern="120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rPr>
                  <a:t>Thread Number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70848047"/>
        <c:crosses val="autoZero"/>
        <c:crossBetween val="midCat"/>
      </c:valAx>
      <c:valAx>
        <c:axId val="708480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/>
                  <a:t>Speedup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70847567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/>
              <a:t>Execution Time </a:t>
            </a:r>
            <a:r>
              <a:rPr lang="it-IT" sz="1400" b="0" i="0" u="none" strike="noStrike" baseline="0">
                <a:effectLst/>
              </a:rPr>
              <a:t>at Varying Thread Amount</a:t>
            </a:r>
            <a:endParaRPr lang="it-IT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V1</c:v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'V1'!$U$2:$U$41</c:f>
              <c:numCache>
                <c:formatCode>General</c:formatCode>
                <c:ptCount val="4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</c:numCache>
            </c:numRef>
          </c:xVal>
          <c:yVal>
            <c:numRef>
              <c:f>'V1'!$W$2:$W$41</c:f>
              <c:numCache>
                <c:formatCode>General</c:formatCode>
                <c:ptCount val="40"/>
                <c:pt idx="0">
                  <c:v>10201.741</c:v>
                </c:pt>
                <c:pt idx="1">
                  <c:v>5227.9740000000002</c:v>
                </c:pt>
                <c:pt idx="2">
                  <c:v>3609.9360000000001</c:v>
                </c:pt>
                <c:pt idx="3">
                  <c:v>2806.6840000000002</c:v>
                </c:pt>
                <c:pt idx="4">
                  <c:v>2339.46</c:v>
                </c:pt>
                <c:pt idx="5">
                  <c:v>2048.3290000000002</c:v>
                </c:pt>
                <c:pt idx="6">
                  <c:v>1848.998</c:v>
                </c:pt>
                <c:pt idx="7">
                  <c:v>1693.115</c:v>
                </c:pt>
                <c:pt idx="8">
                  <c:v>1624.502</c:v>
                </c:pt>
                <c:pt idx="9">
                  <c:v>1560.7550000000001</c:v>
                </c:pt>
                <c:pt idx="10">
                  <c:v>1494.566</c:v>
                </c:pt>
                <c:pt idx="11">
                  <c:v>1368.09</c:v>
                </c:pt>
                <c:pt idx="12">
                  <c:v>1307.6030000000001</c:v>
                </c:pt>
                <c:pt idx="13">
                  <c:v>1266.0999999999999</c:v>
                </c:pt>
                <c:pt idx="14">
                  <c:v>1201.5809999999999</c:v>
                </c:pt>
                <c:pt idx="15">
                  <c:v>1135.528</c:v>
                </c:pt>
                <c:pt idx="16">
                  <c:v>1102.4259999999999</c:v>
                </c:pt>
                <c:pt idx="17">
                  <c:v>1059.8630000000001</c:v>
                </c:pt>
                <c:pt idx="18">
                  <c:v>1041.742</c:v>
                </c:pt>
                <c:pt idx="19">
                  <c:v>1022.625</c:v>
                </c:pt>
                <c:pt idx="20">
                  <c:v>991.60199999999998</c:v>
                </c:pt>
                <c:pt idx="21">
                  <c:v>968.65200000000004</c:v>
                </c:pt>
                <c:pt idx="22">
                  <c:v>960.62300000000005</c:v>
                </c:pt>
                <c:pt idx="23">
                  <c:v>983.88699999999994</c:v>
                </c:pt>
                <c:pt idx="24">
                  <c:v>972.72699999999998</c:v>
                </c:pt>
                <c:pt idx="25">
                  <c:v>983.43299999999999</c:v>
                </c:pt>
                <c:pt idx="26">
                  <c:v>968.1</c:v>
                </c:pt>
                <c:pt idx="27">
                  <c:v>968.21299999999997</c:v>
                </c:pt>
                <c:pt idx="28">
                  <c:v>914.10299999999995</c:v>
                </c:pt>
                <c:pt idx="29">
                  <c:v>890.69799999999998</c:v>
                </c:pt>
                <c:pt idx="30">
                  <c:v>897.62099999999998</c:v>
                </c:pt>
                <c:pt idx="31">
                  <c:v>892.21199999999999</c:v>
                </c:pt>
                <c:pt idx="32">
                  <c:v>870.48</c:v>
                </c:pt>
                <c:pt idx="33">
                  <c:v>894.86800000000005</c:v>
                </c:pt>
                <c:pt idx="34">
                  <c:v>892.45799999999997</c:v>
                </c:pt>
                <c:pt idx="35">
                  <c:v>973.51300000000003</c:v>
                </c:pt>
                <c:pt idx="36">
                  <c:v>941.01300000000003</c:v>
                </c:pt>
                <c:pt idx="37">
                  <c:v>939.01800000000003</c:v>
                </c:pt>
                <c:pt idx="38">
                  <c:v>896.85199999999998</c:v>
                </c:pt>
                <c:pt idx="39">
                  <c:v>900.98400000000004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BB5F-4953-B0DA-849C4E345BFC}"/>
            </c:ext>
          </c:extLst>
        </c:ser>
        <c:ser>
          <c:idx val="1"/>
          <c:order val="1"/>
          <c:tx>
            <c:v>V2</c:v>
          </c:tx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numRef>
              <c:f>'V2'!$U$2:$U$41</c:f>
              <c:numCache>
                <c:formatCode>General</c:formatCode>
                <c:ptCount val="4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</c:numCache>
            </c:numRef>
          </c:xVal>
          <c:yVal>
            <c:numRef>
              <c:f>'V2'!$W$2:$W$41</c:f>
              <c:numCache>
                <c:formatCode>General</c:formatCode>
                <c:ptCount val="40"/>
                <c:pt idx="0">
                  <c:v>7843.4930000000004</c:v>
                </c:pt>
                <c:pt idx="1">
                  <c:v>4062.6990000000001</c:v>
                </c:pt>
                <c:pt idx="2">
                  <c:v>2860.393</c:v>
                </c:pt>
                <c:pt idx="3">
                  <c:v>2216.759</c:v>
                </c:pt>
                <c:pt idx="4">
                  <c:v>1855.0419999999999</c:v>
                </c:pt>
                <c:pt idx="5">
                  <c:v>1668.37</c:v>
                </c:pt>
                <c:pt idx="6">
                  <c:v>1473.3920000000001</c:v>
                </c:pt>
                <c:pt idx="7">
                  <c:v>1360.222</c:v>
                </c:pt>
                <c:pt idx="8">
                  <c:v>1302.048</c:v>
                </c:pt>
                <c:pt idx="9">
                  <c:v>1229.4069999999999</c:v>
                </c:pt>
                <c:pt idx="10">
                  <c:v>1169.7639999999999</c:v>
                </c:pt>
                <c:pt idx="11">
                  <c:v>1091.9449999999999</c:v>
                </c:pt>
                <c:pt idx="12">
                  <c:v>1039.06</c:v>
                </c:pt>
                <c:pt idx="13">
                  <c:v>999.36099999999999</c:v>
                </c:pt>
                <c:pt idx="14">
                  <c:v>949.08199999999999</c:v>
                </c:pt>
                <c:pt idx="15">
                  <c:v>905.70299999999997</c:v>
                </c:pt>
                <c:pt idx="16">
                  <c:v>863.24800000000005</c:v>
                </c:pt>
                <c:pt idx="17">
                  <c:v>820.97500000000002</c:v>
                </c:pt>
                <c:pt idx="18">
                  <c:v>819.84100000000001</c:v>
                </c:pt>
                <c:pt idx="19">
                  <c:v>787.48900000000003</c:v>
                </c:pt>
                <c:pt idx="20">
                  <c:v>758.28899999999999</c:v>
                </c:pt>
                <c:pt idx="21">
                  <c:v>764.81100000000004</c:v>
                </c:pt>
                <c:pt idx="22">
                  <c:v>738.23699999999997</c:v>
                </c:pt>
                <c:pt idx="23">
                  <c:v>723.70100000000002</c:v>
                </c:pt>
                <c:pt idx="24">
                  <c:v>713.54</c:v>
                </c:pt>
                <c:pt idx="25">
                  <c:v>693.64499999999998</c:v>
                </c:pt>
                <c:pt idx="26">
                  <c:v>690.83900000000006</c:v>
                </c:pt>
                <c:pt idx="27">
                  <c:v>716.19299999999998</c:v>
                </c:pt>
                <c:pt idx="28">
                  <c:v>685.7</c:v>
                </c:pt>
                <c:pt idx="29">
                  <c:v>693.85500000000002</c:v>
                </c:pt>
                <c:pt idx="30">
                  <c:v>681.07</c:v>
                </c:pt>
                <c:pt idx="31">
                  <c:v>690.90899999999999</c:v>
                </c:pt>
                <c:pt idx="32">
                  <c:v>703.44</c:v>
                </c:pt>
                <c:pt idx="33">
                  <c:v>702.13199999999995</c:v>
                </c:pt>
                <c:pt idx="34">
                  <c:v>722.14</c:v>
                </c:pt>
                <c:pt idx="35">
                  <c:v>708.27300000000002</c:v>
                </c:pt>
                <c:pt idx="36">
                  <c:v>692.69799999999998</c:v>
                </c:pt>
                <c:pt idx="37">
                  <c:v>719.26700000000005</c:v>
                </c:pt>
                <c:pt idx="38">
                  <c:v>725.41099999999994</c:v>
                </c:pt>
                <c:pt idx="39">
                  <c:v>704.61800000000005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BB5F-4953-B0DA-849C4E345BFC}"/>
            </c:ext>
          </c:extLst>
        </c:ser>
        <c:ser>
          <c:idx val="2"/>
          <c:order val="2"/>
          <c:tx>
            <c:v>V3</c:v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'V3'!$U$2:$U$41</c:f>
              <c:numCache>
                <c:formatCode>General</c:formatCode>
                <c:ptCount val="4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</c:numCache>
            </c:numRef>
          </c:xVal>
          <c:yVal>
            <c:numRef>
              <c:f>'V3'!$W$2:$W$41</c:f>
              <c:numCache>
                <c:formatCode>General</c:formatCode>
                <c:ptCount val="40"/>
                <c:pt idx="0">
                  <c:v>7565.3450000000003</c:v>
                </c:pt>
                <c:pt idx="1">
                  <c:v>3939.7629999999999</c:v>
                </c:pt>
                <c:pt idx="2">
                  <c:v>2761.9349999999999</c:v>
                </c:pt>
                <c:pt idx="3">
                  <c:v>2136.857</c:v>
                </c:pt>
                <c:pt idx="4">
                  <c:v>1776.903</c:v>
                </c:pt>
                <c:pt idx="5">
                  <c:v>1563.4490000000001</c:v>
                </c:pt>
                <c:pt idx="6">
                  <c:v>1437.807</c:v>
                </c:pt>
                <c:pt idx="7">
                  <c:v>1305.258</c:v>
                </c:pt>
                <c:pt idx="8">
                  <c:v>1279.646</c:v>
                </c:pt>
                <c:pt idx="9">
                  <c:v>1170.3699999999999</c:v>
                </c:pt>
                <c:pt idx="10">
                  <c:v>1134.655</c:v>
                </c:pt>
                <c:pt idx="11">
                  <c:v>1071.123</c:v>
                </c:pt>
                <c:pt idx="12">
                  <c:v>986.85199999999998</c:v>
                </c:pt>
                <c:pt idx="13">
                  <c:v>947.42499999999995</c:v>
                </c:pt>
                <c:pt idx="14">
                  <c:v>916.56700000000001</c:v>
                </c:pt>
                <c:pt idx="15">
                  <c:v>862.94600000000003</c:v>
                </c:pt>
                <c:pt idx="16">
                  <c:v>821.94799999999998</c:v>
                </c:pt>
                <c:pt idx="17">
                  <c:v>795.03599999999994</c:v>
                </c:pt>
                <c:pt idx="18">
                  <c:v>767.62900000000002</c:v>
                </c:pt>
                <c:pt idx="19">
                  <c:v>731.346</c:v>
                </c:pt>
                <c:pt idx="20">
                  <c:v>721.34299999999996</c:v>
                </c:pt>
                <c:pt idx="21">
                  <c:v>698.77300000000002</c:v>
                </c:pt>
                <c:pt idx="22">
                  <c:v>673.96199999999999</c:v>
                </c:pt>
                <c:pt idx="23">
                  <c:v>674.505</c:v>
                </c:pt>
                <c:pt idx="24">
                  <c:v>655.45600000000002</c:v>
                </c:pt>
                <c:pt idx="25">
                  <c:v>662.04100000000005</c:v>
                </c:pt>
                <c:pt idx="26">
                  <c:v>636.66600000000005</c:v>
                </c:pt>
                <c:pt idx="27">
                  <c:v>646.55799999999999</c:v>
                </c:pt>
                <c:pt idx="28">
                  <c:v>659.97500000000002</c:v>
                </c:pt>
                <c:pt idx="29">
                  <c:v>642.81799999999998</c:v>
                </c:pt>
                <c:pt idx="30">
                  <c:v>618.81899999999996</c:v>
                </c:pt>
                <c:pt idx="31">
                  <c:v>635.86099999999999</c:v>
                </c:pt>
                <c:pt idx="32">
                  <c:v>655.71100000000001</c:v>
                </c:pt>
                <c:pt idx="33">
                  <c:v>628.04100000000005</c:v>
                </c:pt>
                <c:pt idx="34">
                  <c:v>642.596</c:v>
                </c:pt>
                <c:pt idx="35">
                  <c:v>646.59799999999996</c:v>
                </c:pt>
                <c:pt idx="36">
                  <c:v>687.77499999999998</c:v>
                </c:pt>
                <c:pt idx="37">
                  <c:v>647.35799999999995</c:v>
                </c:pt>
                <c:pt idx="38">
                  <c:v>648.08000000000004</c:v>
                </c:pt>
                <c:pt idx="39">
                  <c:v>661.30399999999997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BB5F-4953-B0DA-849C4E345BFC}"/>
            </c:ext>
          </c:extLst>
        </c:ser>
        <c:ser>
          <c:idx val="3"/>
          <c:order val="3"/>
          <c:tx>
            <c:v>V4</c:v>
          </c:tx>
          <c:spPr>
            <a:ln w="19050" cap="rnd">
              <a:solidFill>
                <a:schemeClr val="accent2">
                  <a:lumMod val="7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75000"/>
                </a:schemeClr>
              </a:solidFill>
              <a:ln w="9525">
                <a:solidFill>
                  <a:schemeClr val="accent2">
                    <a:lumMod val="75000"/>
                  </a:schemeClr>
                </a:solidFill>
              </a:ln>
              <a:effectLst/>
            </c:spPr>
          </c:marker>
          <c:xVal>
            <c:numRef>
              <c:f>'V4'!$K$2:$K$41</c:f>
              <c:numCache>
                <c:formatCode>General</c:formatCode>
                <c:ptCount val="4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</c:numCache>
            </c:numRef>
          </c:xVal>
          <c:yVal>
            <c:numRef>
              <c:f>'V4'!$M$2:$M$41</c:f>
              <c:numCache>
                <c:formatCode>General</c:formatCode>
                <c:ptCount val="40"/>
                <c:pt idx="0">
                  <c:v>7181.1710000000003</c:v>
                </c:pt>
                <c:pt idx="1">
                  <c:v>3709.404</c:v>
                </c:pt>
                <c:pt idx="2">
                  <c:v>2666.2020000000002</c:v>
                </c:pt>
                <c:pt idx="3">
                  <c:v>2131.1750000000002</c:v>
                </c:pt>
                <c:pt idx="4">
                  <c:v>1708.0909999999999</c:v>
                </c:pt>
                <c:pt idx="5">
                  <c:v>1439.0509999999999</c:v>
                </c:pt>
                <c:pt idx="6">
                  <c:v>1263.1369999999999</c:v>
                </c:pt>
                <c:pt idx="7">
                  <c:v>1147.8409999999999</c:v>
                </c:pt>
                <c:pt idx="8">
                  <c:v>1099.5350000000001</c:v>
                </c:pt>
                <c:pt idx="9">
                  <c:v>1061.318</c:v>
                </c:pt>
                <c:pt idx="10">
                  <c:v>1037.08</c:v>
                </c:pt>
                <c:pt idx="11">
                  <c:v>958.24300000000005</c:v>
                </c:pt>
                <c:pt idx="12">
                  <c:v>871.04600000000005</c:v>
                </c:pt>
                <c:pt idx="13">
                  <c:v>850.12199999999996</c:v>
                </c:pt>
                <c:pt idx="14">
                  <c:v>841.00599999999997</c:v>
                </c:pt>
                <c:pt idx="15">
                  <c:v>765.45699999999999</c:v>
                </c:pt>
                <c:pt idx="16">
                  <c:v>725.03200000000004</c:v>
                </c:pt>
                <c:pt idx="17">
                  <c:v>710.3</c:v>
                </c:pt>
                <c:pt idx="18">
                  <c:v>680.375</c:v>
                </c:pt>
                <c:pt idx="19">
                  <c:v>661.29</c:v>
                </c:pt>
                <c:pt idx="20">
                  <c:v>646.40200000000004</c:v>
                </c:pt>
                <c:pt idx="21">
                  <c:v>633.85599999999999</c:v>
                </c:pt>
                <c:pt idx="22">
                  <c:v>640.61599999999999</c:v>
                </c:pt>
                <c:pt idx="23">
                  <c:v>625.49800000000005</c:v>
                </c:pt>
                <c:pt idx="24">
                  <c:v>618.09699999999998</c:v>
                </c:pt>
                <c:pt idx="25">
                  <c:v>617.83199999999999</c:v>
                </c:pt>
                <c:pt idx="26">
                  <c:v>609.41899999999998</c:v>
                </c:pt>
                <c:pt idx="27">
                  <c:v>586.35500000000002</c:v>
                </c:pt>
                <c:pt idx="28">
                  <c:v>579.58699999999999</c:v>
                </c:pt>
                <c:pt idx="29">
                  <c:v>568.76499999999999</c:v>
                </c:pt>
                <c:pt idx="30">
                  <c:v>557.94000000000005</c:v>
                </c:pt>
                <c:pt idx="31">
                  <c:v>548.08900000000006</c:v>
                </c:pt>
                <c:pt idx="32">
                  <c:v>569.01099999999997</c:v>
                </c:pt>
                <c:pt idx="33">
                  <c:v>560.66999999999996</c:v>
                </c:pt>
                <c:pt idx="34">
                  <c:v>575.33100000000002</c:v>
                </c:pt>
                <c:pt idx="35">
                  <c:v>576.44100000000003</c:v>
                </c:pt>
                <c:pt idx="36">
                  <c:v>577.31899999999996</c:v>
                </c:pt>
                <c:pt idx="37">
                  <c:v>580.024</c:v>
                </c:pt>
                <c:pt idx="38">
                  <c:v>579.51</c:v>
                </c:pt>
                <c:pt idx="39">
                  <c:v>591.36099999999999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BB5F-4953-B0DA-849C4E345BF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05001663"/>
        <c:axId val="1004999263"/>
      </c:scatterChart>
      <c:valAx>
        <c:axId val="100500166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/>
                  <a:t>Thread</a:t>
                </a:r>
                <a:r>
                  <a:rPr lang="it-IT" baseline="0"/>
                  <a:t> number</a:t>
                </a:r>
                <a:endParaRPr lang="it-IT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004999263"/>
        <c:crosses val="autoZero"/>
        <c:crossBetween val="midCat"/>
      </c:valAx>
      <c:valAx>
        <c:axId val="1004999263"/>
        <c:scaling>
          <c:orientation val="minMax"/>
          <c:max val="103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/>
                  <a:t>Execution time [ms]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005001663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262B25-06AB-45EA-AE8A-46B09F09FE54}" type="datetimeFigureOut">
              <a:rPr lang="it-IT" smtClean="0"/>
              <a:t>26/04/2025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07AAF2-D9B8-4697-A36C-9B5DBB9D0C6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586667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7AAF2-D9B8-4697-A36C-9B5DBB9D0C6E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619743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✅ Even small changes in control flow can lead to meaningful improvements in performance-critical code.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7AAF2-D9B8-4697-A36C-9B5DBB9D0C6E}" type="slidenum">
              <a:rPr lang="it-IT" smtClean="0"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961892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7873D74-4734-4EDB-84E2-72C129CC70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9CBB7B3-8197-4F98-935E-BD4B67219C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242C4B9-3E73-4FB5-8E68-15DAC5739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32C00-6103-468E-A411-B25F54D2EB90}" type="datetime1">
              <a:rPr lang="it-IT" smtClean="0"/>
              <a:t>26/04/2025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3CE945A-FD89-425E-B5E5-E885EC9FF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Università di Pisa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5582A0E-4ED5-4CAF-98B2-B202F8353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ACD41-855B-4622-A8AC-8074C7552D1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19263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5EDE7F6-B04C-4C3E-8908-431759962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4065120-E05A-4609-A187-9BC2C58E8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FEEF0B3-F039-46B2-B60E-9423BF834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BBF04-99E9-4DA4-886B-A8B6BCEF9DD1}" type="datetime1">
              <a:rPr lang="it-IT" smtClean="0"/>
              <a:t>26/04/2025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47E405A-0070-401A-A57F-CEF95473A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Università di Pisa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F58E380-C6FD-4AB2-A4EE-88F999251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ACD41-855B-4622-A8AC-8074C7552D1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08464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E19F4523-167B-4512-BBDA-699D14E275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AB83F31F-D604-4CD9-A189-AFFF52CFEC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90BF1AC-187E-4AEF-B341-AE19DF774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DFE74-D2B1-4E21-B7D0-8B0D7470701C}" type="datetime1">
              <a:rPr lang="it-IT" smtClean="0"/>
              <a:t>26/04/2025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0F98838-2B23-4360-8100-01195A83B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Università di Pisa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564552B-6404-4FAB-9B67-00D88ACE9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ACD41-855B-4622-A8AC-8074C7552D1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10786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CDD4A52-2473-4786-8239-35E3AF948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610AF61-DE49-4CE9-8636-EEA339CF1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F097FF3-E634-4241-9C58-F53644C02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81D39-5464-49D3-A6DA-F1E750E3B350}" type="datetime1">
              <a:rPr lang="it-IT" smtClean="0"/>
              <a:t>26/04/2025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58AAE12-2C8B-4B09-B8F7-A4712C4A3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Università di Pisa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5F9B70A-C62C-4E6C-8C5F-4C61ABE7E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ACD41-855B-4622-A8AC-8074C7552D1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30805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D43DBBC-FADB-4219-A763-711D4AD4B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C619F70-8331-4F12-AF15-95A218C82A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E499078-4128-4049-8BB5-83D69B6D4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4C97F-201C-439A-91E1-2103A0C01E51}" type="datetime1">
              <a:rPr lang="it-IT" smtClean="0"/>
              <a:t>26/04/2025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C26ADFE-4282-4E17-8E00-99EE33371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Università di Pisa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01CB467-B80B-4AA0-AEDB-78505C2E2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ACD41-855B-4622-A8AC-8074C7552D1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90309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E44430F-91E1-4B5D-970B-C3C90678C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03268DC-0BF7-455A-ACD1-A968F51EDA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F70A967-26AB-455A-9694-5E6CBC1D7B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1CF28B6-5109-444B-97E0-7FAF9445C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66263-3063-44DE-B09B-3B5B9BFC0008}" type="datetime1">
              <a:rPr lang="it-IT" smtClean="0"/>
              <a:t>26/04/2025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E7CA3E0-064B-4FF9-9838-E77D7C0EE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Università di Pisa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08EDF48-33AE-45F8-892B-5E85A29BD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ACD41-855B-4622-A8AC-8074C7552D1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1767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A310FD2-E9CC-4BFE-A50B-9C4C2BFD8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09DC155-81D1-4B61-9894-3DB2B98BB7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6299AC3-0942-4C0B-BB3A-095AA16977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EDF06AFC-09A6-4D51-9E3C-220374CB68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0A91789-5105-4A06-BFC8-7D214AF296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BAD4ACFD-83B3-45B6-A750-10531FB84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219BA-A835-43AD-A0F3-5BF958406EBA}" type="datetime1">
              <a:rPr lang="it-IT" smtClean="0"/>
              <a:t>26/04/2025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4157E3FD-F91E-41C7-9FB0-2F6FAA63E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Università di Pisa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B9E6A8B0-BACC-404C-88BC-C4452F403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ACD41-855B-4622-A8AC-8074C7552D1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54133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01FBB10-9375-4033-8800-5F8DD59B4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FEDD295-2A56-4FA0-AD3E-93F1BDA53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8B77A-1806-47B7-8D9F-5BDE60713236}" type="datetime1">
              <a:rPr lang="it-IT" smtClean="0"/>
              <a:t>26/04/2025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110ABB4-B15F-4BD9-9B6C-2944C51A1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Università di Pisa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D447179-493D-4851-A05D-9B72E6078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ACD41-855B-4622-A8AC-8074C7552D1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04170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C55752CE-5CC7-4B00-8340-8EDFD0E8E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73FC2-1618-44C5-B8EB-4C5C277ABEAF}" type="datetime1">
              <a:rPr lang="it-IT" smtClean="0"/>
              <a:t>26/04/2025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7A8D3373-01A4-46E6-B9B8-2B0A39F51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Università di Pisa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FC2DB60-4637-457D-AC91-3FC5F9117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ACD41-855B-4622-A8AC-8074C7552D1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05939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229AB44-57C4-47D9-800D-68BBB0F03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E0639F0-6B3E-43AB-BD26-BDCA4359AD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894228D-AEDD-4DC3-81C0-2D295816DB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B98AF18-36FF-4CFC-AB1F-43C04466E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86FEB-A492-470B-8127-28242EEF70D1}" type="datetime1">
              <a:rPr lang="it-IT" smtClean="0"/>
              <a:t>26/04/2025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EF4B17D-E438-416C-A706-4F1C71256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Università di Pisa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B877221-08D0-4BA7-AB76-B6EE55403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ACD41-855B-4622-A8AC-8074C7552D1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29648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2B80C8C-705B-48A1-A41A-E4BD2259D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F7656334-345F-4DC8-BEFD-1761F5E8AE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A345AC6-D01C-478B-8B75-7C9F13B68B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B50A903-8ED4-4D34-9EC7-9D3A6B24D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18F32-9C5C-48EF-A99A-613B7132F81E}" type="datetime1">
              <a:rPr lang="it-IT" smtClean="0"/>
              <a:t>26/04/2025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C9C5A67-DC2D-4284-9AF4-E2BB14015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Università di Pisa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CE2C2DF-68D8-44D7-ADA9-057CD46A3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ACD41-855B-4622-A8AC-8074C7552D1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39297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8337884D-3553-46CA-A588-CA0B06952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97762AF-6B4D-4D10-82A5-38BBEF972D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305386D-4739-461C-971A-3AEE3305E8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4FBE6A-4113-4178-8339-88291E942827}" type="datetime1">
              <a:rPr lang="it-IT" smtClean="0"/>
              <a:t>26/04/2025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1A5D6DE-823F-49A0-A6CB-13351EE03E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/>
              <a:t>Università di Pisa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FE483FA-3AB8-401B-B776-6A3DC7FE91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4ACD41-855B-4622-A8AC-8074C7552D1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4834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jp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jpg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jp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gi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2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10.xml"/><Relationship Id="rId4" Type="http://schemas.openxmlformats.org/officeDocument/2006/relationships/chart" Target="../charts/char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jpg"/><Relationship Id="rId5" Type="http://schemas.openxmlformats.org/officeDocument/2006/relationships/image" Target="../media/image9.png"/><Relationship Id="rId4" Type="http://schemas.openxmlformats.org/officeDocument/2006/relationships/image" Target="../media/image2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con un angolo in alto arrotondato e l'altro ritagliato 7">
            <a:extLst>
              <a:ext uri="{FF2B5EF4-FFF2-40B4-BE49-F238E27FC236}">
                <a16:creationId xmlns:a16="http://schemas.microsoft.com/office/drawing/2014/main" id="{011717E5-7BF2-464B-9215-AF8C51E0CE38}"/>
              </a:ext>
            </a:extLst>
          </p:cNvPr>
          <p:cNvSpPr/>
          <p:nvPr/>
        </p:nvSpPr>
        <p:spPr>
          <a:xfrm flipV="1">
            <a:off x="10534390" y="6325643"/>
            <a:ext cx="678492" cy="532357"/>
          </a:xfrm>
          <a:custGeom>
            <a:avLst/>
            <a:gdLst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1186841 h 2373682"/>
              <a:gd name="connsiteX3" fmla="*/ 4265112 w 4265112"/>
              <a:gd name="connsiteY3" fmla="*/ 2373682 h 2373682"/>
              <a:gd name="connsiteX4" fmla="*/ 0 w 4265112"/>
              <a:gd name="connsiteY4" fmla="*/ 2373682 h 2373682"/>
              <a:gd name="connsiteX5" fmla="*/ 0 w 4265112"/>
              <a:gd name="connsiteY5" fmla="*/ 0 h 2373682"/>
              <a:gd name="connsiteX6" fmla="*/ 0 w 4265112"/>
              <a:gd name="connsiteY6" fmla="*/ 0 h 2373682"/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2373682 h 2373682"/>
              <a:gd name="connsiteX3" fmla="*/ 0 w 4265112"/>
              <a:gd name="connsiteY3" fmla="*/ 2373682 h 2373682"/>
              <a:gd name="connsiteX4" fmla="*/ 0 w 4265112"/>
              <a:gd name="connsiteY4" fmla="*/ 0 h 2373682"/>
              <a:gd name="connsiteX5" fmla="*/ 0 w 4265112"/>
              <a:gd name="connsiteY5" fmla="*/ 0 h 2373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65112" h="2373682">
                <a:moveTo>
                  <a:pt x="0" y="0"/>
                </a:moveTo>
                <a:lnTo>
                  <a:pt x="3078271" y="0"/>
                </a:lnTo>
                <a:lnTo>
                  <a:pt x="4265112" y="2373682"/>
                </a:lnTo>
                <a:lnTo>
                  <a:pt x="0" y="237368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F406B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937A4F61-6DC9-4F23-85D5-F06BD43FDEEF}"/>
              </a:ext>
            </a:extLst>
          </p:cNvPr>
          <p:cNvSpPr/>
          <p:nvPr/>
        </p:nvSpPr>
        <p:spPr>
          <a:xfrm>
            <a:off x="-1" y="6325643"/>
            <a:ext cx="10796955" cy="532357"/>
          </a:xfrm>
          <a:prstGeom prst="rect">
            <a:avLst/>
          </a:prstGeom>
          <a:solidFill>
            <a:srgbClr val="0F40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t-IT" sz="2000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Università di Pisa</a:t>
            </a:r>
          </a:p>
        </p:txBody>
      </p:sp>
      <p:pic>
        <p:nvPicPr>
          <p:cNvPr id="11" name="Elemento grafico 10">
            <a:extLst>
              <a:ext uri="{FF2B5EF4-FFF2-40B4-BE49-F238E27FC236}">
                <a16:creationId xmlns:a16="http://schemas.microsoft.com/office/drawing/2014/main" id="{6FCEED8B-619A-4AF9-8638-B0E4D5DCB0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4963" y="307731"/>
            <a:ext cx="1623646" cy="1623646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9CA0111-6699-4A05-93E4-F380E6BCEBDC}"/>
              </a:ext>
            </a:extLst>
          </p:cNvPr>
          <p:cNvSpPr txBox="1"/>
          <p:nvPr/>
        </p:nvSpPr>
        <p:spPr>
          <a:xfrm>
            <a:off x="61781" y="6437933"/>
            <a:ext cx="79128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Carlo Mazzanti | Andrea Migliore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139906C6-3D94-414E-99D1-BBC80DE39511}"/>
              </a:ext>
            </a:extLst>
          </p:cNvPr>
          <p:cNvSpPr txBox="1"/>
          <p:nvPr/>
        </p:nvSpPr>
        <p:spPr>
          <a:xfrm>
            <a:off x="2856394" y="3136604"/>
            <a:ext cx="647921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400" b="1" dirty="0" err="1"/>
              <a:t>Bidimensional</a:t>
            </a:r>
            <a:r>
              <a:rPr lang="it-IT" sz="4400" b="1" dirty="0"/>
              <a:t> </a:t>
            </a:r>
            <a:r>
              <a:rPr lang="it-IT" sz="4400" b="1" dirty="0" err="1"/>
              <a:t>Convolution</a:t>
            </a:r>
            <a:endParaRPr lang="it-IT" sz="4400" b="1" dirty="0"/>
          </a:p>
        </p:txBody>
      </p:sp>
      <p:pic>
        <p:nvPicPr>
          <p:cNvPr id="15" name="Elemento grafico 14">
            <a:extLst>
              <a:ext uri="{FF2B5EF4-FFF2-40B4-BE49-F238E27FC236}">
                <a16:creationId xmlns:a16="http://schemas.microsoft.com/office/drawing/2014/main" id="{187B2B7B-BBC9-452E-BAFF-74650AE5FD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57860" y="6385223"/>
            <a:ext cx="420548" cy="420548"/>
          </a:xfrm>
          <a:prstGeom prst="rect">
            <a:avLst/>
          </a:prstGeom>
        </p:spPr>
      </p:pic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54A7F878-2D42-42B7-9F7B-CE80FCF79FB3}"/>
              </a:ext>
            </a:extLst>
          </p:cNvPr>
          <p:cNvCxnSpPr>
            <a:cxnSpLocks/>
          </p:cNvCxnSpPr>
          <p:nvPr/>
        </p:nvCxnSpPr>
        <p:spPr>
          <a:xfrm flipV="1">
            <a:off x="2224453" y="307731"/>
            <a:ext cx="228600" cy="1623646"/>
          </a:xfrm>
          <a:prstGeom prst="line">
            <a:avLst/>
          </a:prstGeom>
          <a:ln w="38100">
            <a:solidFill>
              <a:srgbClr val="0F406B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08EB3A31-EAC8-4AB8-BDFD-E7DC673FDB6C}"/>
              </a:ext>
            </a:extLst>
          </p:cNvPr>
          <p:cNvSpPr txBox="1"/>
          <p:nvPr/>
        </p:nvSpPr>
        <p:spPr>
          <a:xfrm>
            <a:off x="2561487" y="457834"/>
            <a:ext cx="35345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cap="small" dirty="0">
                <a:solidFill>
                  <a:srgbClr val="0F406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Università</a:t>
            </a:r>
          </a:p>
          <a:p>
            <a:r>
              <a:rPr lang="it-IT" sz="4000" cap="small" dirty="0">
                <a:solidFill>
                  <a:srgbClr val="0F406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 Pisa</a:t>
            </a:r>
          </a:p>
        </p:txBody>
      </p:sp>
    </p:spTree>
    <p:extLst>
      <p:ext uri="{BB962C8B-B14F-4D97-AF65-F5344CB8AC3E}">
        <p14:creationId xmlns:p14="http://schemas.microsoft.com/office/powerpoint/2010/main" val="29873625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Grafico 9">
            <a:extLst>
              <a:ext uri="{FF2B5EF4-FFF2-40B4-BE49-F238E27FC236}">
                <a16:creationId xmlns:a16="http://schemas.microsoft.com/office/drawing/2014/main" id="{5CBA61CE-53DF-4DAA-B06E-D06EADA6779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99131327"/>
              </p:ext>
            </p:extLst>
          </p:nvPr>
        </p:nvGraphicFramePr>
        <p:xfrm>
          <a:off x="5258937" y="1408043"/>
          <a:ext cx="5953945" cy="42727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Rettangolo con un angolo in alto arrotondato e l'altro ritagliato 7">
            <a:extLst>
              <a:ext uri="{FF2B5EF4-FFF2-40B4-BE49-F238E27FC236}">
                <a16:creationId xmlns:a16="http://schemas.microsoft.com/office/drawing/2014/main" id="{011717E5-7BF2-464B-9215-AF8C51E0CE38}"/>
              </a:ext>
            </a:extLst>
          </p:cNvPr>
          <p:cNvSpPr/>
          <p:nvPr/>
        </p:nvSpPr>
        <p:spPr>
          <a:xfrm flipV="1">
            <a:off x="10534390" y="6325643"/>
            <a:ext cx="678492" cy="532357"/>
          </a:xfrm>
          <a:custGeom>
            <a:avLst/>
            <a:gdLst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1186841 h 2373682"/>
              <a:gd name="connsiteX3" fmla="*/ 4265112 w 4265112"/>
              <a:gd name="connsiteY3" fmla="*/ 2373682 h 2373682"/>
              <a:gd name="connsiteX4" fmla="*/ 0 w 4265112"/>
              <a:gd name="connsiteY4" fmla="*/ 2373682 h 2373682"/>
              <a:gd name="connsiteX5" fmla="*/ 0 w 4265112"/>
              <a:gd name="connsiteY5" fmla="*/ 0 h 2373682"/>
              <a:gd name="connsiteX6" fmla="*/ 0 w 4265112"/>
              <a:gd name="connsiteY6" fmla="*/ 0 h 2373682"/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2373682 h 2373682"/>
              <a:gd name="connsiteX3" fmla="*/ 0 w 4265112"/>
              <a:gd name="connsiteY3" fmla="*/ 2373682 h 2373682"/>
              <a:gd name="connsiteX4" fmla="*/ 0 w 4265112"/>
              <a:gd name="connsiteY4" fmla="*/ 0 h 2373682"/>
              <a:gd name="connsiteX5" fmla="*/ 0 w 4265112"/>
              <a:gd name="connsiteY5" fmla="*/ 0 h 2373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65112" h="2373682">
                <a:moveTo>
                  <a:pt x="0" y="0"/>
                </a:moveTo>
                <a:lnTo>
                  <a:pt x="3078271" y="0"/>
                </a:lnTo>
                <a:lnTo>
                  <a:pt x="4265112" y="2373682"/>
                </a:lnTo>
                <a:lnTo>
                  <a:pt x="0" y="237368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F406B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937A4F61-6DC9-4F23-85D5-F06BD43FDEEF}"/>
              </a:ext>
            </a:extLst>
          </p:cNvPr>
          <p:cNvSpPr/>
          <p:nvPr/>
        </p:nvSpPr>
        <p:spPr>
          <a:xfrm>
            <a:off x="-1" y="6325643"/>
            <a:ext cx="10796955" cy="532357"/>
          </a:xfrm>
          <a:prstGeom prst="rect">
            <a:avLst/>
          </a:prstGeom>
          <a:solidFill>
            <a:srgbClr val="0F40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t-IT" sz="2000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Università di Pisa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9CA0111-6699-4A05-93E4-F380E6BCEBDC}"/>
              </a:ext>
            </a:extLst>
          </p:cNvPr>
          <p:cNvSpPr txBox="1"/>
          <p:nvPr/>
        </p:nvSpPr>
        <p:spPr>
          <a:xfrm>
            <a:off x="61781" y="6437933"/>
            <a:ext cx="79128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Carlo Mazzanti | Andrea Migliore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139906C6-3D94-414E-99D1-BBC80DE39511}"/>
              </a:ext>
            </a:extLst>
          </p:cNvPr>
          <p:cNvSpPr txBox="1"/>
          <p:nvPr/>
        </p:nvSpPr>
        <p:spPr>
          <a:xfrm>
            <a:off x="4392819" y="301524"/>
            <a:ext cx="34063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2400" b="1" dirty="0"/>
              <a:t>2nd Version Performance</a:t>
            </a:r>
          </a:p>
        </p:txBody>
      </p:sp>
      <p:pic>
        <p:nvPicPr>
          <p:cNvPr id="15" name="Elemento grafico 14">
            <a:extLst>
              <a:ext uri="{FF2B5EF4-FFF2-40B4-BE49-F238E27FC236}">
                <a16:creationId xmlns:a16="http://schemas.microsoft.com/office/drawing/2014/main" id="{187B2B7B-BBC9-452E-BAFF-74650AE5FD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57860" y="6385223"/>
            <a:ext cx="420548" cy="420548"/>
          </a:xfrm>
          <a:prstGeom prst="rect">
            <a:avLst/>
          </a:prstGeom>
        </p:spPr>
      </p:pic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1E656911-6BC9-478F-ABB6-AE4B06165066}"/>
              </a:ext>
            </a:extLst>
          </p:cNvPr>
          <p:cNvSpPr txBox="1"/>
          <p:nvPr/>
        </p:nvSpPr>
        <p:spPr>
          <a:xfrm>
            <a:off x="369276" y="2070459"/>
            <a:ext cx="60974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🟨 Observations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762967A5-8045-4EBC-9A9E-33AF3301FCEF}"/>
              </a:ext>
            </a:extLst>
          </p:cNvPr>
          <p:cNvSpPr txBox="1"/>
          <p:nvPr/>
        </p:nvSpPr>
        <p:spPr>
          <a:xfrm>
            <a:off x="494712" y="2439791"/>
            <a:ext cx="440310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Single-threaded time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10,201.74 </a:t>
            </a:r>
            <a:r>
              <a:rPr lang="en-US" dirty="0" err="1"/>
              <a:t>ms</a:t>
            </a:r>
            <a:r>
              <a:rPr lang="en-US" dirty="0"/>
              <a:t> → 7,843.49 </a:t>
            </a:r>
            <a:r>
              <a:rPr lang="en-US" dirty="0" err="1"/>
              <a:t>ms</a:t>
            </a:r>
            <a:r>
              <a:rPr lang="en-US" dirty="0"/>
              <a:t> </a:t>
            </a:r>
            <a:endParaRPr lang="it-IT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32-thread time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892.21 </a:t>
            </a:r>
            <a:r>
              <a:rPr lang="en-US" dirty="0" err="1"/>
              <a:t>ms</a:t>
            </a:r>
            <a:r>
              <a:rPr lang="en-US" dirty="0"/>
              <a:t> → 690.91 </a:t>
            </a:r>
            <a:r>
              <a:rPr lang="en-US" dirty="0" err="1"/>
              <a:t>ms</a:t>
            </a:r>
            <a:endParaRPr lang="en-US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Optimization yields improvement </a:t>
            </a:r>
            <a:r>
              <a:rPr lang="en-US" b="1" dirty="0"/>
              <a:t>across all thread counts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7121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Grafico 9">
            <a:extLst>
              <a:ext uri="{FF2B5EF4-FFF2-40B4-BE49-F238E27FC236}">
                <a16:creationId xmlns:a16="http://schemas.microsoft.com/office/drawing/2014/main" id="{B090DEEE-676A-4FA8-899C-ADEBCB11D4F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76292203"/>
              </p:ext>
            </p:extLst>
          </p:nvPr>
        </p:nvGraphicFramePr>
        <p:xfrm>
          <a:off x="2001296" y="1157939"/>
          <a:ext cx="8189410" cy="45421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Rettangolo con un angolo in alto arrotondato e l'altro ritagliato 7">
            <a:extLst>
              <a:ext uri="{FF2B5EF4-FFF2-40B4-BE49-F238E27FC236}">
                <a16:creationId xmlns:a16="http://schemas.microsoft.com/office/drawing/2014/main" id="{011717E5-7BF2-464B-9215-AF8C51E0CE38}"/>
              </a:ext>
            </a:extLst>
          </p:cNvPr>
          <p:cNvSpPr/>
          <p:nvPr/>
        </p:nvSpPr>
        <p:spPr>
          <a:xfrm flipV="1">
            <a:off x="10534390" y="6325643"/>
            <a:ext cx="678492" cy="532357"/>
          </a:xfrm>
          <a:custGeom>
            <a:avLst/>
            <a:gdLst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1186841 h 2373682"/>
              <a:gd name="connsiteX3" fmla="*/ 4265112 w 4265112"/>
              <a:gd name="connsiteY3" fmla="*/ 2373682 h 2373682"/>
              <a:gd name="connsiteX4" fmla="*/ 0 w 4265112"/>
              <a:gd name="connsiteY4" fmla="*/ 2373682 h 2373682"/>
              <a:gd name="connsiteX5" fmla="*/ 0 w 4265112"/>
              <a:gd name="connsiteY5" fmla="*/ 0 h 2373682"/>
              <a:gd name="connsiteX6" fmla="*/ 0 w 4265112"/>
              <a:gd name="connsiteY6" fmla="*/ 0 h 2373682"/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2373682 h 2373682"/>
              <a:gd name="connsiteX3" fmla="*/ 0 w 4265112"/>
              <a:gd name="connsiteY3" fmla="*/ 2373682 h 2373682"/>
              <a:gd name="connsiteX4" fmla="*/ 0 w 4265112"/>
              <a:gd name="connsiteY4" fmla="*/ 0 h 2373682"/>
              <a:gd name="connsiteX5" fmla="*/ 0 w 4265112"/>
              <a:gd name="connsiteY5" fmla="*/ 0 h 2373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65112" h="2373682">
                <a:moveTo>
                  <a:pt x="0" y="0"/>
                </a:moveTo>
                <a:lnTo>
                  <a:pt x="3078271" y="0"/>
                </a:lnTo>
                <a:lnTo>
                  <a:pt x="4265112" y="2373682"/>
                </a:lnTo>
                <a:lnTo>
                  <a:pt x="0" y="237368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F406B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937A4F61-6DC9-4F23-85D5-F06BD43FDEEF}"/>
              </a:ext>
            </a:extLst>
          </p:cNvPr>
          <p:cNvSpPr/>
          <p:nvPr/>
        </p:nvSpPr>
        <p:spPr>
          <a:xfrm>
            <a:off x="-1" y="6325643"/>
            <a:ext cx="10796955" cy="532357"/>
          </a:xfrm>
          <a:prstGeom prst="rect">
            <a:avLst/>
          </a:prstGeom>
          <a:solidFill>
            <a:srgbClr val="0F40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t-IT" sz="2000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Università di Pisa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9CA0111-6699-4A05-93E4-F380E6BCEBDC}"/>
              </a:ext>
            </a:extLst>
          </p:cNvPr>
          <p:cNvSpPr txBox="1"/>
          <p:nvPr/>
        </p:nvSpPr>
        <p:spPr>
          <a:xfrm>
            <a:off x="61781" y="6437933"/>
            <a:ext cx="79128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Carlo Mazzanti | Andrea Migliore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139906C6-3D94-414E-99D1-BBC80DE39511}"/>
              </a:ext>
            </a:extLst>
          </p:cNvPr>
          <p:cNvSpPr txBox="1"/>
          <p:nvPr/>
        </p:nvSpPr>
        <p:spPr>
          <a:xfrm>
            <a:off x="4392819" y="301524"/>
            <a:ext cx="34063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2400" b="1" dirty="0"/>
              <a:t>2nd Version Performance</a:t>
            </a:r>
          </a:p>
        </p:txBody>
      </p:sp>
      <p:pic>
        <p:nvPicPr>
          <p:cNvPr id="15" name="Elemento grafico 14">
            <a:extLst>
              <a:ext uri="{FF2B5EF4-FFF2-40B4-BE49-F238E27FC236}">
                <a16:creationId xmlns:a16="http://schemas.microsoft.com/office/drawing/2014/main" id="{187B2B7B-BBC9-452E-BAFF-74650AE5FD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57860" y="6385223"/>
            <a:ext cx="420548" cy="420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0956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con un angolo in alto arrotondato e l'altro ritagliato 7">
            <a:extLst>
              <a:ext uri="{FF2B5EF4-FFF2-40B4-BE49-F238E27FC236}">
                <a16:creationId xmlns:a16="http://schemas.microsoft.com/office/drawing/2014/main" id="{011717E5-7BF2-464B-9215-AF8C51E0CE38}"/>
              </a:ext>
            </a:extLst>
          </p:cNvPr>
          <p:cNvSpPr/>
          <p:nvPr/>
        </p:nvSpPr>
        <p:spPr>
          <a:xfrm flipV="1">
            <a:off x="10534390" y="6325643"/>
            <a:ext cx="678492" cy="532357"/>
          </a:xfrm>
          <a:custGeom>
            <a:avLst/>
            <a:gdLst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1186841 h 2373682"/>
              <a:gd name="connsiteX3" fmla="*/ 4265112 w 4265112"/>
              <a:gd name="connsiteY3" fmla="*/ 2373682 h 2373682"/>
              <a:gd name="connsiteX4" fmla="*/ 0 w 4265112"/>
              <a:gd name="connsiteY4" fmla="*/ 2373682 h 2373682"/>
              <a:gd name="connsiteX5" fmla="*/ 0 w 4265112"/>
              <a:gd name="connsiteY5" fmla="*/ 0 h 2373682"/>
              <a:gd name="connsiteX6" fmla="*/ 0 w 4265112"/>
              <a:gd name="connsiteY6" fmla="*/ 0 h 2373682"/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2373682 h 2373682"/>
              <a:gd name="connsiteX3" fmla="*/ 0 w 4265112"/>
              <a:gd name="connsiteY3" fmla="*/ 2373682 h 2373682"/>
              <a:gd name="connsiteX4" fmla="*/ 0 w 4265112"/>
              <a:gd name="connsiteY4" fmla="*/ 0 h 2373682"/>
              <a:gd name="connsiteX5" fmla="*/ 0 w 4265112"/>
              <a:gd name="connsiteY5" fmla="*/ 0 h 2373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65112" h="2373682">
                <a:moveTo>
                  <a:pt x="0" y="0"/>
                </a:moveTo>
                <a:lnTo>
                  <a:pt x="3078271" y="0"/>
                </a:lnTo>
                <a:lnTo>
                  <a:pt x="4265112" y="2373682"/>
                </a:lnTo>
                <a:lnTo>
                  <a:pt x="0" y="237368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F406B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937A4F61-6DC9-4F23-85D5-F06BD43FDEEF}"/>
              </a:ext>
            </a:extLst>
          </p:cNvPr>
          <p:cNvSpPr/>
          <p:nvPr/>
        </p:nvSpPr>
        <p:spPr>
          <a:xfrm>
            <a:off x="-1" y="6325643"/>
            <a:ext cx="10796955" cy="532357"/>
          </a:xfrm>
          <a:prstGeom prst="rect">
            <a:avLst/>
          </a:prstGeom>
          <a:solidFill>
            <a:srgbClr val="0F40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t-IT" sz="2000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Università di Pisa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9CA0111-6699-4A05-93E4-F380E6BCEBDC}"/>
              </a:ext>
            </a:extLst>
          </p:cNvPr>
          <p:cNvSpPr txBox="1"/>
          <p:nvPr/>
        </p:nvSpPr>
        <p:spPr>
          <a:xfrm>
            <a:off x="61781" y="6437933"/>
            <a:ext cx="79128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Carlo Mazzanti | Andrea Migliore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139906C6-3D94-414E-99D1-BBC80DE39511}"/>
              </a:ext>
            </a:extLst>
          </p:cNvPr>
          <p:cNvSpPr txBox="1"/>
          <p:nvPr/>
        </p:nvSpPr>
        <p:spPr>
          <a:xfrm>
            <a:off x="4392819" y="301524"/>
            <a:ext cx="34063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2400" b="1" dirty="0"/>
              <a:t>2nd Version Performance</a:t>
            </a:r>
          </a:p>
        </p:txBody>
      </p:sp>
      <p:pic>
        <p:nvPicPr>
          <p:cNvPr id="15" name="Elemento grafico 14">
            <a:extLst>
              <a:ext uri="{FF2B5EF4-FFF2-40B4-BE49-F238E27FC236}">
                <a16:creationId xmlns:a16="http://schemas.microsoft.com/office/drawing/2014/main" id="{187B2B7B-BBC9-452E-BAFF-74650AE5FD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57860" y="6385223"/>
            <a:ext cx="420548" cy="420548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2DBD1303-54A1-49B6-8AF8-FB166FD39CBE}"/>
              </a:ext>
            </a:extLst>
          </p:cNvPr>
          <p:cNvSpPr txBox="1"/>
          <p:nvPr/>
        </p:nvSpPr>
        <p:spPr>
          <a:xfrm>
            <a:off x="2225389" y="2705725"/>
            <a:ext cx="774122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400" b="1" dirty="0"/>
              <a:t>Image Throughput </a:t>
            </a:r>
            <a:r>
              <a:rPr lang="it-IT" sz="4400" dirty="0" err="1"/>
              <a:t>at</a:t>
            </a:r>
            <a:r>
              <a:rPr lang="it-IT" sz="4400" dirty="0"/>
              <a:t> 32 </a:t>
            </a:r>
            <a:r>
              <a:rPr lang="it-IT" sz="4400" dirty="0" err="1"/>
              <a:t>Threads</a:t>
            </a:r>
            <a:endParaRPr lang="it-IT" sz="4400" dirty="0"/>
          </a:p>
          <a:p>
            <a:pPr algn="ctr"/>
            <a:r>
              <a:rPr lang="it-IT" sz="4400" dirty="0">
                <a:highlight>
                  <a:srgbClr val="F8F8F8"/>
                </a:highlight>
              </a:rPr>
              <a:t> ≈ </a:t>
            </a:r>
            <a:r>
              <a:rPr lang="it-IT" sz="4400" b="1" dirty="0">
                <a:solidFill>
                  <a:srgbClr val="FF0000"/>
                </a:solidFill>
                <a:highlight>
                  <a:srgbClr val="F8F8F8"/>
                </a:highlight>
              </a:rPr>
              <a:t>28</a:t>
            </a:r>
            <a:r>
              <a:rPr lang="it-IT" sz="4400" dirty="0">
                <a:highlight>
                  <a:srgbClr val="F8F8F8"/>
                </a:highlight>
              </a:rPr>
              <a:t> </a:t>
            </a:r>
            <a:r>
              <a:rPr lang="it-IT" sz="4400" dirty="0" err="1">
                <a:highlight>
                  <a:srgbClr val="F8F8F8"/>
                </a:highlight>
              </a:rPr>
              <a:t>img</a:t>
            </a:r>
            <a:r>
              <a:rPr lang="it-IT" sz="4400" dirty="0">
                <a:highlight>
                  <a:srgbClr val="F8F8F8"/>
                </a:highlight>
              </a:rPr>
              <a:t>/sec</a:t>
            </a:r>
            <a:endParaRPr lang="it-IT" sz="4400" b="1" dirty="0">
              <a:highlight>
                <a:srgbClr val="F8F8F8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4590202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con un angolo in alto arrotondato e l'altro ritagliato 7">
            <a:extLst>
              <a:ext uri="{FF2B5EF4-FFF2-40B4-BE49-F238E27FC236}">
                <a16:creationId xmlns:a16="http://schemas.microsoft.com/office/drawing/2014/main" id="{011717E5-7BF2-464B-9215-AF8C51E0CE38}"/>
              </a:ext>
            </a:extLst>
          </p:cNvPr>
          <p:cNvSpPr/>
          <p:nvPr/>
        </p:nvSpPr>
        <p:spPr>
          <a:xfrm flipV="1">
            <a:off x="10534390" y="6325643"/>
            <a:ext cx="678492" cy="532357"/>
          </a:xfrm>
          <a:custGeom>
            <a:avLst/>
            <a:gdLst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1186841 h 2373682"/>
              <a:gd name="connsiteX3" fmla="*/ 4265112 w 4265112"/>
              <a:gd name="connsiteY3" fmla="*/ 2373682 h 2373682"/>
              <a:gd name="connsiteX4" fmla="*/ 0 w 4265112"/>
              <a:gd name="connsiteY4" fmla="*/ 2373682 h 2373682"/>
              <a:gd name="connsiteX5" fmla="*/ 0 w 4265112"/>
              <a:gd name="connsiteY5" fmla="*/ 0 h 2373682"/>
              <a:gd name="connsiteX6" fmla="*/ 0 w 4265112"/>
              <a:gd name="connsiteY6" fmla="*/ 0 h 2373682"/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2373682 h 2373682"/>
              <a:gd name="connsiteX3" fmla="*/ 0 w 4265112"/>
              <a:gd name="connsiteY3" fmla="*/ 2373682 h 2373682"/>
              <a:gd name="connsiteX4" fmla="*/ 0 w 4265112"/>
              <a:gd name="connsiteY4" fmla="*/ 0 h 2373682"/>
              <a:gd name="connsiteX5" fmla="*/ 0 w 4265112"/>
              <a:gd name="connsiteY5" fmla="*/ 0 h 2373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65112" h="2373682">
                <a:moveTo>
                  <a:pt x="0" y="0"/>
                </a:moveTo>
                <a:lnTo>
                  <a:pt x="3078271" y="0"/>
                </a:lnTo>
                <a:lnTo>
                  <a:pt x="4265112" y="2373682"/>
                </a:lnTo>
                <a:lnTo>
                  <a:pt x="0" y="237368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F406B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937A4F61-6DC9-4F23-85D5-F06BD43FDEEF}"/>
              </a:ext>
            </a:extLst>
          </p:cNvPr>
          <p:cNvSpPr/>
          <p:nvPr/>
        </p:nvSpPr>
        <p:spPr>
          <a:xfrm>
            <a:off x="-1" y="6325643"/>
            <a:ext cx="10796955" cy="532357"/>
          </a:xfrm>
          <a:prstGeom prst="rect">
            <a:avLst/>
          </a:prstGeom>
          <a:solidFill>
            <a:srgbClr val="0F40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t-IT" sz="2000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Università di Pisa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9CA0111-6699-4A05-93E4-F380E6BCEBDC}"/>
              </a:ext>
            </a:extLst>
          </p:cNvPr>
          <p:cNvSpPr txBox="1"/>
          <p:nvPr/>
        </p:nvSpPr>
        <p:spPr>
          <a:xfrm>
            <a:off x="61781" y="6437933"/>
            <a:ext cx="79128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Carlo Mazzanti | Andrea Migliore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139906C6-3D94-414E-99D1-BBC80DE39511}"/>
              </a:ext>
            </a:extLst>
          </p:cNvPr>
          <p:cNvSpPr txBox="1"/>
          <p:nvPr/>
        </p:nvSpPr>
        <p:spPr>
          <a:xfrm>
            <a:off x="4896004" y="301524"/>
            <a:ext cx="24000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2400" b="1" dirty="0"/>
              <a:t>2nd </a:t>
            </a:r>
            <a:r>
              <a:rPr lang="it-IT" sz="2400" b="1" dirty="0" err="1"/>
              <a:t>Optimization</a:t>
            </a:r>
            <a:endParaRPr lang="it-IT" sz="2400" b="1" dirty="0"/>
          </a:p>
        </p:txBody>
      </p:sp>
      <p:pic>
        <p:nvPicPr>
          <p:cNvPr id="15" name="Elemento grafico 14">
            <a:extLst>
              <a:ext uri="{FF2B5EF4-FFF2-40B4-BE49-F238E27FC236}">
                <a16:creationId xmlns:a16="http://schemas.microsoft.com/office/drawing/2014/main" id="{187B2B7B-BBC9-452E-BAFF-74650AE5FD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57860" y="6385223"/>
            <a:ext cx="420548" cy="420548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B7B7EDC0-3D7C-4F14-96EF-CF2B3FAF9B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427" y="190762"/>
            <a:ext cx="568570" cy="568570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2246BECF-F2EA-4C27-AD31-63D675574A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35" y="1089250"/>
            <a:ext cx="10229547" cy="3279328"/>
          </a:xfrm>
          <a:prstGeom prst="rect">
            <a:avLst/>
          </a:prstGeom>
        </p:spPr>
      </p:pic>
      <p:sp>
        <p:nvSpPr>
          <p:cNvPr id="19" name="Rettangolo 18">
            <a:extLst>
              <a:ext uri="{FF2B5EF4-FFF2-40B4-BE49-F238E27FC236}">
                <a16:creationId xmlns:a16="http://schemas.microsoft.com/office/drawing/2014/main" id="{95C00C3C-E63B-4795-B3F3-2784D78C410E}"/>
              </a:ext>
            </a:extLst>
          </p:cNvPr>
          <p:cNvSpPr/>
          <p:nvPr/>
        </p:nvSpPr>
        <p:spPr>
          <a:xfrm>
            <a:off x="969786" y="3447662"/>
            <a:ext cx="10229547" cy="167952"/>
          </a:xfrm>
          <a:prstGeom prst="rect">
            <a:avLst/>
          </a:prstGeom>
          <a:noFill/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014F83F5-9EE5-4E82-B731-8715D5344086}"/>
              </a:ext>
            </a:extLst>
          </p:cNvPr>
          <p:cNvSpPr txBox="1"/>
          <p:nvPr/>
        </p:nvSpPr>
        <p:spPr>
          <a:xfrm>
            <a:off x="969786" y="4703969"/>
            <a:ext cx="60974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🟨 Problem Identified</a:t>
            </a: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A6D54501-1387-465C-AA08-6D70E6F54024}"/>
              </a:ext>
            </a:extLst>
          </p:cNvPr>
          <p:cNvSpPr txBox="1"/>
          <p:nvPr/>
        </p:nvSpPr>
        <p:spPr>
          <a:xfrm>
            <a:off x="1095222" y="5073301"/>
            <a:ext cx="50816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VTune</a:t>
            </a:r>
            <a:r>
              <a:rPr lang="en-US" dirty="0"/>
              <a:t> highlighted that the most time-consuming operation is still the convolution core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D0530EBC-4FB1-43C0-973B-BE5A0C8027BB}"/>
              </a:ext>
            </a:extLst>
          </p:cNvPr>
          <p:cNvSpPr txBox="1"/>
          <p:nvPr/>
        </p:nvSpPr>
        <p:spPr>
          <a:xfrm>
            <a:off x="6302301" y="4703969"/>
            <a:ext cx="53329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🟨 Optimization Approach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B79607D7-E4D4-41C6-9060-72AABBEBFA94}"/>
              </a:ext>
            </a:extLst>
          </p:cNvPr>
          <p:cNvSpPr txBox="1"/>
          <p:nvPr/>
        </p:nvSpPr>
        <p:spPr>
          <a:xfrm>
            <a:off x="6427737" y="5073301"/>
            <a:ext cx="50816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Focused on improving control flow by </a:t>
            </a:r>
            <a:r>
              <a:rPr lang="en-US" b="1" dirty="0"/>
              <a:t>removing "if" statements</a:t>
            </a:r>
            <a:r>
              <a:rPr lang="en-US" dirty="0"/>
              <a:t> inside the loops</a:t>
            </a:r>
          </a:p>
        </p:txBody>
      </p:sp>
    </p:spTree>
    <p:extLst>
      <p:ext uri="{BB962C8B-B14F-4D97-AF65-F5344CB8AC3E}">
        <p14:creationId xmlns:p14="http://schemas.microsoft.com/office/powerpoint/2010/main" val="26131739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con un angolo in alto arrotondato e l'altro ritagliato 7">
            <a:extLst>
              <a:ext uri="{FF2B5EF4-FFF2-40B4-BE49-F238E27FC236}">
                <a16:creationId xmlns:a16="http://schemas.microsoft.com/office/drawing/2014/main" id="{011717E5-7BF2-464B-9215-AF8C51E0CE38}"/>
              </a:ext>
            </a:extLst>
          </p:cNvPr>
          <p:cNvSpPr/>
          <p:nvPr/>
        </p:nvSpPr>
        <p:spPr>
          <a:xfrm flipV="1">
            <a:off x="10534390" y="6325643"/>
            <a:ext cx="678492" cy="532357"/>
          </a:xfrm>
          <a:custGeom>
            <a:avLst/>
            <a:gdLst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1186841 h 2373682"/>
              <a:gd name="connsiteX3" fmla="*/ 4265112 w 4265112"/>
              <a:gd name="connsiteY3" fmla="*/ 2373682 h 2373682"/>
              <a:gd name="connsiteX4" fmla="*/ 0 w 4265112"/>
              <a:gd name="connsiteY4" fmla="*/ 2373682 h 2373682"/>
              <a:gd name="connsiteX5" fmla="*/ 0 w 4265112"/>
              <a:gd name="connsiteY5" fmla="*/ 0 h 2373682"/>
              <a:gd name="connsiteX6" fmla="*/ 0 w 4265112"/>
              <a:gd name="connsiteY6" fmla="*/ 0 h 2373682"/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2373682 h 2373682"/>
              <a:gd name="connsiteX3" fmla="*/ 0 w 4265112"/>
              <a:gd name="connsiteY3" fmla="*/ 2373682 h 2373682"/>
              <a:gd name="connsiteX4" fmla="*/ 0 w 4265112"/>
              <a:gd name="connsiteY4" fmla="*/ 0 h 2373682"/>
              <a:gd name="connsiteX5" fmla="*/ 0 w 4265112"/>
              <a:gd name="connsiteY5" fmla="*/ 0 h 2373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65112" h="2373682">
                <a:moveTo>
                  <a:pt x="0" y="0"/>
                </a:moveTo>
                <a:lnTo>
                  <a:pt x="3078271" y="0"/>
                </a:lnTo>
                <a:lnTo>
                  <a:pt x="4265112" y="2373682"/>
                </a:lnTo>
                <a:lnTo>
                  <a:pt x="0" y="237368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F406B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937A4F61-6DC9-4F23-85D5-F06BD43FDEEF}"/>
              </a:ext>
            </a:extLst>
          </p:cNvPr>
          <p:cNvSpPr/>
          <p:nvPr/>
        </p:nvSpPr>
        <p:spPr>
          <a:xfrm>
            <a:off x="-1" y="6325643"/>
            <a:ext cx="10796955" cy="532357"/>
          </a:xfrm>
          <a:prstGeom prst="rect">
            <a:avLst/>
          </a:prstGeom>
          <a:solidFill>
            <a:srgbClr val="0F40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t-IT" sz="2000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Università di Pisa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9CA0111-6699-4A05-93E4-F380E6BCEBDC}"/>
              </a:ext>
            </a:extLst>
          </p:cNvPr>
          <p:cNvSpPr txBox="1"/>
          <p:nvPr/>
        </p:nvSpPr>
        <p:spPr>
          <a:xfrm>
            <a:off x="61781" y="6437933"/>
            <a:ext cx="79128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Carlo Mazzanti | Andrea Migliore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139906C6-3D94-414E-99D1-BBC80DE39511}"/>
              </a:ext>
            </a:extLst>
          </p:cNvPr>
          <p:cNvSpPr txBox="1"/>
          <p:nvPr/>
        </p:nvSpPr>
        <p:spPr>
          <a:xfrm>
            <a:off x="4861540" y="301524"/>
            <a:ext cx="24689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2400" b="1" dirty="0"/>
              <a:t>2nd </a:t>
            </a:r>
            <a:r>
              <a:rPr lang="it-IT" sz="2400" b="1" dirty="0" err="1"/>
              <a:t>Optimization</a:t>
            </a:r>
            <a:endParaRPr lang="it-IT" sz="2400" b="1" dirty="0"/>
          </a:p>
        </p:txBody>
      </p:sp>
      <p:pic>
        <p:nvPicPr>
          <p:cNvPr id="15" name="Elemento grafico 14">
            <a:extLst>
              <a:ext uri="{FF2B5EF4-FFF2-40B4-BE49-F238E27FC236}">
                <a16:creationId xmlns:a16="http://schemas.microsoft.com/office/drawing/2014/main" id="{187B2B7B-BBC9-452E-BAFF-74650AE5FD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57860" y="6385223"/>
            <a:ext cx="420548" cy="420548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B7B7EDC0-3D7C-4F14-96EF-CF2B3FAF9B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427" y="190762"/>
            <a:ext cx="568570" cy="568570"/>
          </a:xfrm>
          <a:prstGeom prst="rect">
            <a:avLst/>
          </a:prstGeom>
        </p:spPr>
      </p:pic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E7C4E2C2-16A6-422F-B9D1-DC355BF2D74B}"/>
              </a:ext>
            </a:extLst>
          </p:cNvPr>
          <p:cNvSpPr txBox="1"/>
          <p:nvPr/>
        </p:nvSpPr>
        <p:spPr>
          <a:xfrm>
            <a:off x="6497804" y="1074508"/>
            <a:ext cx="5146668" cy="4708981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A7B3B1"/>
            </a:solidFill>
          </a:ln>
        </p:spPr>
        <p:txBody>
          <a:bodyPr wrap="square">
            <a:spAutoFit/>
          </a:bodyPr>
          <a:lstStyle/>
          <a:p>
            <a:r>
              <a:rPr lang="it-IT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int8_t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applyFilter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…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int8_t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uint16_t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i, j;</a:t>
            </a:r>
          </a:p>
          <a:p>
            <a:b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uint16_t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startX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uint16_t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startY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1200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(x 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it-IT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startX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1200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(y 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it-IT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startY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uint16_t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endX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ROWS_FILTER;</a:t>
            </a:r>
          </a:p>
          <a:p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uint16_t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endY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COLUMNS_FILTER;</a:t>
            </a:r>
          </a:p>
          <a:p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1200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(x 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ROWS_MATRIX 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it-IT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endX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ROWS_FILTER 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1200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(y 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COLUMNS_MATRIX 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it-IT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endY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COLUMNS_FILTER 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k 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x 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startX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(i 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startX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 i 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endX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 i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h 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y 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startY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(j 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startY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 j 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endY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it-IT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it-IT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it-IT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[k][h] 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[i][j];</a:t>
            </a:r>
          </a:p>
          <a:p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h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k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1200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77F78886-0637-41AF-AF61-9D3CFB95E839}"/>
              </a:ext>
            </a:extLst>
          </p:cNvPr>
          <p:cNvSpPr txBox="1"/>
          <p:nvPr/>
        </p:nvSpPr>
        <p:spPr>
          <a:xfrm>
            <a:off x="550696" y="1720838"/>
            <a:ext cx="4395314" cy="341632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A7B3B1"/>
            </a:solidFill>
          </a:ln>
        </p:spPr>
        <p:txBody>
          <a:bodyPr wrap="square">
            <a:spAutoFit/>
          </a:bodyPr>
          <a:lstStyle/>
          <a:p>
            <a:r>
              <a:rPr lang="it-IT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int16_t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applyFilter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…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int16_t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uint16_t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i, j;</a:t>
            </a:r>
          </a:p>
          <a:p>
            <a:b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(i 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 i 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ROWS_FILTER; i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k 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x 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i;</a:t>
            </a:r>
          </a:p>
          <a:p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1200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(k 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||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k 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ROWS_MATRIX)</a:t>
            </a:r>
          </a:p>
          <a:p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it-IT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continue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(j 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 j 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COLUMNS_FILTER; </a:t>
            </a:r>
            <a:r>
              <a:rPr lang="it-IT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it-IT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it-IT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h 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y 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j;</a:t>
            </a:r>
          </a:p>
          <a:p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it-IT" sz="1200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(h 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||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h 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COLUMNS_MATRIX)</a:t>
            </a:r>
          </a:p>
          <a:p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it-IT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continue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it-IT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[k][h] 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[i][j];</a:t>
            </a:r>
          </a:p>
          <a:p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1200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Freccia a destra 4">
            <a:extLst>
              <a:ext uri="{FF2B5EF4-FFF2-40B4-BE49-F238E27FC236}">
                <a16:creationId xmlns:a16="http://schemas.microsoft.com/office/drawing/2014/main" id="{42E09465-9A6B-4BC8-B47D-02BA0946CAE2}"/>
              </a:ext>
            </a:extLst>
          </p:cNvPr>
          <p:cNvSpPr/>
          <p:nvPr/>
        </p:nvSpPr>
        <p:spPr>
          <a:xfrm>
            <a:off x="5326942" y="3121088"/>
            <a:ext cx="825042" cy="615820"/>
          </a:xfrm>
          <a:prstGeom prst="rightArrow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033781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Grafico 10">
            <a:extLst>
              <a:ext uri="{FF2B5EF4-FFF2-40B4-BE49-F238E27FC236}">
                <a16:creationId xmlns:a16="http://schemas.microsoft.com/office/drawing/2014/main" id="{4778907A-AF73-45F0-81A7-B78B722A755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12252208"/>
              </p:ext>
            </p:extLst>
          </p:nvPr>
        </p:nvGraphicFramePr>
        <p:xfrm>
          <a:off x="5258936" y="1408043"/>
          <a:ext cx="5953946" cy="42727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Rettangolo con un angolo in alto arrotondato e l'altro ritagliato 7">
            <a:extLst>
              <a:ext uri="{FF2B5EF4-FFF2-40B4-BE49-F238E27FC236}">
                <a16:creationId xmlns:a16="http://schemas.microsoft.com/office/drawing/2014/main" id="{011717E5-7BF2-464B-9215-AF8C51E0CE38}"/>
              </a:ext>
            </a:extLst>
          </p:cNvPr>
          <p:cNvSpPr/>
          <p:nvPr/>
        </p:nvSpPr>
        <p:spPr>
          <a:xfrm flipV="1">
            <a:off x="10534390" y="6325643"/>
            <a:ext cx="678492" cy="532357"/>
          </a:xfrm>
          <a:custGeom>
            <a:avLst/>
            <a:gdLst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1186841 h 2373682"/>
              <a:gd name="connsiteX3" fmla="*/ 4265112 w 4265112"/>
              <a:gd name="connsiteY3" fmla="*/ 2373682 h 2373682"/>
              <a:gd name="connsiteX4" fmla="*/ 0 w 4265112"/>
              <a:gd name="connsiteY4" fmla="*/ 2373682 h 2373682"/>
              <a:gd name="connsiteX5" fmla="*/ 0 w 4265112"/>
              <a:gd name="connsiteY5" fmla="*/ 0 h 2373682"/>
              <a:gd name="connsiteX6" fmla="*/ 0 w 4265112"/>
              <a:gd name="connsiteY6" fmla="*/ 0 h 2373682"/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2373682 h 2373682"/>
              <a:gd name="connsiteX3" fmla="*/ 0 w 4265112"/>
              <a:gd name="connsiteY3" fmla="*/ 2373682 h 2373682"/>
              <a:gd name="connsiteX4" fmla="*/ 0 w 4265112"/>
              <a:gd name="connsiteY4" fmla="*/ 0 h 2373682"/>
              <a:gd name="connsiteX5" fmla="*/ 0 w 4265112"/>
              <a:gd name="connsiteY5" fmla="*/ 0 h 2373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65112" h="2373682">
                <a:moveTo>
                  <a:pt x="0" y="0"/>
                </a:moveTo>
                <a:lnTo>
                  <a:pt x="3078271" y="0"/>
                </a:lnTo>
                <a:lnTo>
                  <a:pt x="4265112" y="2373682"/>
                </a:lnTo>
                <a:lnTo>
                  <a:pt x="0" y="237368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F406B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937A4F61-6DC9-4F23-85D5-F06BD43FDEEF}"/>
              </a:ext>
            </a:extLst>
          </p:cNvPr>
          <p:cNvSpPr/>
          <p:nvPr/>
        </p:nvSpPr>
        <p:spPr>
          <a:xfrm>
            <a:off x="-1" y="6325643"/>
            <a:ext cx="10796955" cy="532357"/>
          </a:xfrm>
          <a:prstGeom prst="rect">
            <a:avLst/>
          </a:prstGeom>
          <a:solidFill>
            <a:srgbClr val="0F40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t-IT" sz="2000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Università di Pisa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9CA0111-6699-4A05-93E4-F380E6BCEBDC}"/>
              </a:ext>
            </a:extLst>
          </p:cNvPr>
          <p:cNvSpPr txBox="1"/>
          <p:nvPr/>
        </p:nvSpPr>
        <p:spPr>
          <a:xfrm>
            <a:off x="61781" y="6437933"/>
            <a:ext cx="79128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Carlo Mazzanti | Andrea Migliore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139906C6-3D94-414E-99D1-BBC80DE39511}"/>
              </a:ext>
            </a:extLst>
          </p:cNvPr>
          <p:cNvSpPr txBox="1"/>
          <p:nvPr/>
        </p:nvSpPr>
        <p:spPr>
          <a:xfrm>
            <a:off x="4422763" y="301524"/>
            <a:ext cx="33464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2400" b="1" dirty="0"/>
              <a:t>3rd Version Performance</a:t>
            </a:r>
          </a:p>
        </p:txBody>
      </p:sp>
      <p:pic>
        <p:nvPicPr>
          <p:cNvPr id="15" name="Elemento grafico 14">
            <a:extLst>
              <a:ext uri="{FF2B5EF4-FFF2-40B4-BE49-F238E27FC236}">
                <a16:creationId xmlns:a16="http://schemas.microsoft.com/office/drawing/2014/main" id="{187B2B7B-BBC9-452E-BAFF-74650AE5FD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457860" y="6385223"/>
            <a:ext cx="420548" cy="420548"/>
          </a:xfrm>
          <a:prstGeom prst="rect">
            <a:avLst/>
          </a:prstGeom>
        </p:spPr>
      </p:pic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1E656911-6BC9-478F-ABB6-AE4B06165066}"/>
              </a:ext>
            </a:extLst>
          </p:cNvPr>
          <p:cNvSpPr txBox="1"/>
          <p:nvPr/>
        </p:nvSpPr>
        <p:spPr>
          <a:xfrm>
            <a:off x="369276" y="2070459"/>
            <a:ext cx="60974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🟨 Observations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762967A5-8045-4EBC-9A9E-33AF3301FCEF}"/>
              </a:ext>
            </a:extLst>
          </p:cNvPr>
          <p:cNvSpPr txBox="1"/>
          <p:nvPr/>
        </p:nvSpPr>
        <p:spPr>
          <a:xfrm>
            <a:off x="494712" y="2439791"/>
            <a:ext cx="440310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Single-threaded time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7,843.49 </a:t>
            </a:r>
            <a:r>
              <a:rPr lang="en-US" dirty="0" err="1"/>
              <a:t>ms</a:t>
            </a:r>
            <a:r>
              <a:rPr lang="en-US" dirty="0"/>
              <a:t> → </a:t>
            </a:r>
            <a:r>
              <a:rPr lang="it-IT" dirty="0"/>
              <a:t>5,642.19</a:t>
            </a:r>
            <a:r>
              <a:rPr lang="en-US" dirty="0"/>
              <a:t> </a:t>
            </a:r>
            <a:r>
              <a:rPr lang="en-US" dirty="0" err="1"/>
              <a:t>ms</a:t>
            </a:r>
            <a:r>
              <a:rPr lang="en-US" dirty="0"/>
              <a:t> </a:t>
            </a:r>
            <a:endParaRPr lang="it-IT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32-thread time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it-IT" dirty="0"/>
              <a:t>690.91</a:t>
            </a:r>
            <a:r>
              <a:rPr lang="en-US" dirty="0"/>
              <a:t> </a:t>
            </a:r>
            <a:r>
              <a:rPr lang="en-US" dirty="0" err="1"/>
              <a:t>ms</a:t>
            </a:r>
            <a:r>
              <a:rPr lang="en-US" dirty="0"/>
              <a:t> → </a:t>
            </a:r>
            <a:r>
              <a:rPr lang="it-IT" dirty="0"/>
              <a:t>477.68</a:t>
            </a:r>
            <a:r>
              <a:rPr lang="en-US" dirty="0"/>
              <a:t> </a:t>
            </a:r>
            <a:r>
              <a:rPr lang="en-US" dirty="0" err="1"/>
              <a:t>ms</a:t>
            </a:r>
            <a:endParaRPr lang="en-US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The gain is modest but consistent </a:t>
            </a:r>
            <a:r>
              <a:rPr lang="en-US" b="1" dirty="0"/>
              <a:t>across thread counts</a:t>
            </a:r>
          </a:p>
        </p:txBody>
      </p:sp>
    </p:spTree>
    <p:extLst>
      <p:ext uri="{BB962C8B-B14F-4D97-AF65-F5344CB8AC3E}">
        <p14:creationId xmlns:p14="http://schemas.microsoft.com/office/powerpoint/2010/main" val="35984015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Grafico 10">
            <a:extLst>
              <a:ext uri="{FF2B5EF4-FFF2-40B4-BE49-F238E27FC236}">
                <a16:creationId xmlns:a16="http://schemas.microsoft.com/office/drawing/2014/main" id="{2785A194-D4F1-4433-A4F3-9D85FC35AAB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47258863"/>
              </p:ext>
            </p:extLst>
          </p:nvPr>
        </p:nvGraphicFramePr>
        <p:xfrm>
          <a:off x="2001294" y="1157939"/>
          <a:ext cx="8189410" cy="45421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Rettangolo con un angolo in alto arrotondato e l'altro ritagliato 7">
            <a:extLst>
              <a:ext uri="{FF2B5EF4-FFF2-40B4-BE49-F238E27FC236}">
                <a16:creationId xmlns:a16="http://schemas.microsoft.com/office/drawing/2014/main" id="{011717E5-7BF2-464B-9215-AF8C51E0CE38}"/>
              </a:ext>
            </a:extLst>
          </p:cNvPr>
          <p:cNvSpPr/>
          <p:nvPr/>
        </p:nvSpPr>
        <p:spPr>
          <a:xfrm flipV="1">
            <a:off x="10534390" y="6325643"/>
            <a:ext cx="678492" cy="532357"/>
          </a:xfrm>
          <a:custGeom>
            <a:avLst/>
            <a:gdLst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1186841 h 2373682"/>
              <a:gd name="connsiteX3" fmla="*/ 4265112 w 4265112"/>
              <a:gd name="connsiteY3" fmla="*/ 2373682 h 2373682"/>
              <a:gd name="connsiteX4" fmla="*/ 0 w 4265112"/>
              <a:gd name="connsiteY4" fmla="*/ 2373682 h 2373682"/>
              <a:gd name="connsiteX5" fmla="*/ 0 w 4265112"/>
              <a:gd name="connsiteY5" fmla="*/ 0 h 2373682"/>
              <a:gd name="connsiteX6" fmla="*/ 0 w 4265112"/>
              <a:gd name="connsiteY6" fmla="*/ 0 h 2373682"/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2373682 h 2373682"/>
              <a:gd name="connsiteX3" fmla="*/ 0 w 4265112"/>
              <a:gd name="connsiteY3" fmla="*/ 2373682 h 2373682"/>
              <a:gd name="connsiteX4" fmla="*/ 0 w 4265112"/>
              <a:gd name="connsiteY4" fmla="*/ 0 h 2373682"/>
              <a:gd name="connsiteX5" fmla="*/ 0 w 4265112"/>
              <a:gd name="connsiteY5" fmla="*/ 0 h 2373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65112" h="2373682">
                <a:moveTo>
                  <a:pt x="0" y="0"/>
                </a:moveTo>
                <a:lnTo>
                  <a:pt x="3078271" y="0"/>
                </a:lnTo>
                <a:lnTo>
                  <a:pt x="4265112" y="2373682"/>
                </a:lnTo>
                <a:lnTo>
                  <a:pt x="0" y="237368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F406B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937A4F61-6DC9-4F23-85D5-F06BD43FDEEF}"/>
              </a:ext>
            </a:extLst>
          </p:cNvPr>
          <p:cNvSpPr/>
          <p:nvPr/>
        </p:nvSpPr>
        <p:spPr>
          <a:xfrm>
            <a:off x="-1" y="6325643"/>
            <a:ext cx="10796955" cy="532357"/>
          </a:xfrm>
          <a:prstGeom prst="rect">
            <a:avLst/>
          </a:prstGeom>
          <a:solidFill>
            <a:srgbClr val="0F40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t-IT" sz="2000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Università di Pisa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9CA0111-6699-4A05-93E4-F380E6BCEBDC}"/>
              </a:ext>
            </a:extLst>
          </p:cNvPr>
          <p:cNvSpPr txBox="1"/>
          <p:nvPr/>
        </p:nvSpPr>
        <p:spPr>
          <a:xfrm>
            <a:off x="61781" y="6437933"/>
            <a:ext cx="79128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Carlo Mazzanti | Andrea Migliore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139906C6-3D94-414E-99D1-BBC80DE39511}"/>
              </a:ext>
            </a:extLst>
          </p:cNvPr>
          <p:cNvSpPr txBox="1"/>
          <p:nvPr/>
        </p:nvSpPr>
        <p:spPr>
          <a:xfrm>
            <a:off x="4422763" y="301524"/>
            <a:ext cx="33464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2400" b="1" dirty="0"/>
              <a:t>3rd Version Performance</a:t>
            </a:r>
          </a:p>
        </p:txBody>
      </p:sp>
      <p:pic>
        <p:nvPicPr>
          <p:cNvPr id="15" name="Elemento grafico 14">
            <a:extLst>
              <a:ext uri="{FF2B5EF4-FFF2-40B4-BE49-F238E27FC236}">
                <a16:creationId xmlns:a16="http://schemas.microsoft.com/office/drawing/2014/main" id="{187B2B7B-BBC9-452E-BAFF-74650AE5FD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57860" y="6385223"/>
            <a:ext cx="420548" cy="420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090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con un angolo in alto arrotondato e l'altro ritagliato 7">
            <a:extLst>
              <a:ext uri="{FF2B5EF4-FFF2-40B4-BE49-F238E27FC236}">
                <a16:creationId xmlns:a16="http://schemas.microsoft.com/office/drawing/2014/main" id="{011717E5-7BF2-464B-9215-AF8C51E0CE38}"/>
              </a:ext>
            </a:extLst>
          </p:cNvPr>
          <p:cNvSpPr/>
          <p:nvPr/>
        </p:nvSpPr>
        <p:spPr>
          <a:xfrm flipV="1">
            <a:off x="10534390" y="6325643"/>
            <a:ext cx="678492" cy="532357"/>
          </a:xfrm>
          <a:custGeom>
            <a:avLst/>
            <a:gdLst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1186841 h 2373682"/>
              <a:gd name="connsiteX3" fmla="*/ 4265112 w 4265112"/>
              <a:gd name="connsiteY3" fmla="*/ 2373682 h 2373682"/>
              <a:gd name="connsiteX4" fmla="*/ 0 w 4265112"/>
              <a:gd name="connsiteY4" fmla="*/ 2373682 h 2373682"/>
              <a:gd name="connsiteX5" fmla="*/ 0 w 4265112"/>
              <a:gd name="connsiteY5" fmla="*/ 0 h 2373682"/>
              <a:gd name="connsiteX6" fmla="*/ 0 w 4265112"/>
              <a:gd name="connsiteY6" fmla="*/ 0 h 2373682"/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2373682 h 2373682"/>
              <a:gd name="connsiteX3" fmla="*/ 0 w 4265112"/>
              <a:gd name="connsiteY3" fmla="*/ 2373682 h 2373682"/>
              <a:gd name="connsiteX4" fmla="*/ 0 w 4265112"/>
              <a:gd name="connsiteY4" fmla="*/ 0 h 2373682"/>
              <a:gd name="connsiteX5" fmla="*/ 0 w 4265112"/>
              <a:gd name="connsiteY5" fmla="*/ 0 h 2373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65112" h="2373682">
                <a:moveTo>
                  <a:pt x="0" y="0"/>
                </a:moveTo>
                <a:lnTo>
                  <a:pt x="3078271" y="0"/>
                </a:lnTo>
                <a:lnTo>
                  <a:pt x="4265112" y="2373682"/>
                </a:lnTo>
                <a:lnTo>
                  <a:pt x="0" y="237368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F406B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937A4F61-6DC9-4F23-85D5-F06BD43FDEEF}"/>
              </a:ext>
            </a:extLst>
          </p:cNvPr>
          <p:cNvSpPr/>
          <p:nvPr/>
        </p:nvSpPr>
        <p:spPr>
          <a:xfrm>
            <a:off x="-1" y="6325643"/>
            <a:ext cx="10796955" cy="532357"/>
          </a:xfrm>
          <a:prstGeom prst="rect">
            <a:avLst/>
          </a:prstGeom>
          <a:solidFill>
            <a:srgbClr val="0F40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t-IT" sz="2000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Università di Pisa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9CA0111-6699-4A05-93E4-F380E6BCEBDC}"/>
              </a:ext>
            </a:extLst>
          </p:cNvPr>
          <p:cNvSpPr txBox="1"/>
          <p:nvPr/>
        </p:nvSpPr>
        <p:spPr>
          <a:xfrm>
            <a:off x="61781" y="6437933"/>
            <a:ext cx="79128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Carlo Mazzanti | Andrea Migliore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139906C6-3D94-414E-99D1-BBC80DE39511}"/>
              </a:ext>
            </a:extLst>
          </p:cNvPr>
          <p:cNvSpPr txBox="1"/>
          <p:nvPr/>
        </p:nvSpPr>
        <p:spPr>
          <a:xfrm>
            <a:off x="4422763" y="301524"/>
            <a:ext cx="33464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2400" b="1" dirty="0"/>
              <a:t>3rd Version Performance</a:t>
            </a:r>
          </a:p>
        </p:txBody>
      </p:sp>
      <p:pic>
        <p:nvPicPr>
          <p:cNvPr id="15" name="Elemento grafico 14">
            <a:extLst>
              <a:ext uri="{FF2B5EF4-FFF2-40B4-BE49-F238E27FC236}">
                <a16:creationId xmlns:a16="http://schemas.microsoft.com/office/drawing/2014/main" id="{187B2B7B-BBC9-452E-BAFF-74650AE5FD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57860" y="6385223"/>
            <a:ext cx="420548" cy="420548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2DBD1303-54A1-49B6-8AF8-FB166FD39CBE}"/>
              </a:ext>
            </a:extLst>
          </p:cNvPr>
          <p:cNvSpPr txBox="1"/>
          <p:nvPr/>
        </p:nvSpPr>
        <p:spPr>
          <a:xfrm>
            <a:off x="2225389" y="2705725"/>
            <a:ext cx="774122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400" b="1" dirty="0"/>
              <a:t>Image Throughput </a:t>
            </a:r>
            <a:r>
              <a:rPr lang="it-IT" sz="4400" dirty="0" err="1"/>
              <a:t>at</a:t>
            </a:r>
            <a:r>
              <a:rPr lang="it-IT" sz="4400" dirty="0"/>
              <a:t> 32 </a:t>
            </a:r>
            <a:r>
              <a:rPr lang="it-IT" sz="4400" dirty="0" err="1"/>
              <a:t>Threads</a:t>
            </a:r>
            <a:endParaRPr lang="it-IT" sz="4400" dirty="0"/>
          </a:p>
          <a:p>
            <a:pPr algn="ctr"/>
            <a:r>
              <a:rPr lang="it-IT" sz="4400" dirty="0">
                <a:highlight>
                  <a:srgbClr val="F8F8F8"/>
                </a:highlight>
              </a:rPr>
              <a:t> ≈ </a:t>
            </a:r>
            <a:r>
              <a:rPr lang="it-IT" sz="4400" b="1" dirty="0">
                <a:solidFill>
                  <a:srgbClr val="FF0000"/>
                </a:solidFill>
                <a:highlight>
                  <a:srgbClr val="F8F8F8"/>
                </a:highlight>
              </a:rPr>
              <a:t>31</a:t>
            </a:r>
            <a:r>
              <a:rPr lang="it-IT" sz="4400" dirty="0">
                <a:highlight>
                  <a:srgbClr val="F8F8F8"/>
                </a:highlight>
              </a:rPr>
              <a:t> </a:t>
            </a:r>
            <a:r>
              <a:rPr lang="it-IT" sz="4400" dirty="0" err="1">
                <a:highlight>
                  <a:srgbClr val="F8F8F8"/>
                </a:highlight>
              </a:rPr>
              <a:t>img</a:t>
            </a:r>
            <a:r>
              <a:rPr lang="it-IT" sz="4400" dirty="0">
                <a:highlight>
                  <a:srgbClr val="F8F8F8"/>
                </a:highlight>
              </a:rPr>
              <a:t>/sec</a:t>
            </a:r>
            <a:endParaRPr lang="it-IT" sz="4400" b="1" dirty="0">
              <a:highlight>
                <a:srgbClr val="F8F8F8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9714033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con un angolo in alto arrotondato e l'altro ritagliato 7">
            <a:extLst>
              <a:ext uri="{FF2B5EF4-FFF2-40B4-BE49-F238E27FC236}">
                <a16:creationId xmlns:a16="http://schemas.microsoft.com/office/drawing/2014/main" id="{011717E5-7BF2-464B-9215-AF8C51E0CE38}"/>
              </a:ext>
            </a:extLst>
          </p:cNvPr>
          <p:cNvSpPr/>
          <p:nvPr/>
        </p:nvSpPr>
        <p:spPr>
          <a:xfrm flipV="1">
            <a:off x="10534390" y="6325643"/>
            <a:ext cx="678492" cy="532357"/>
          </a:xfrm>
          <a:custGeom>
            <a:avLst/>
            <a:gdLst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1186841 h 2373682"/>
              <a:gd name="connsiteX3" fmla="*/ 4265112 w 4265112"/>
              <a:gd name="connsiteY3" fmla="*/ 2373682 h 2373682"/>
              <a:gd name="connsiteX4" fmla="*/ 0 w 4265112"/>
              <a:gd name="connsiteY4" fmla="*/ 2373682 h 2373682"/>
              <a:gd name="connsiteX5" fmla="*/ 0 w 4265112"/>
              <a:gd name="connsiteY5" fmla="*/ 0 h 2373682"/>
              <a:gd name="connsiteX6" fmla="*/ 0 w 4265112"/>
              <a:gd name="connsiteY6" fmla="*/ 0 h 2373682"/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2373682 h 2373682"/>
              <a:gd name="connsiteX3" fmla="*/ 0 w 4265112"/>
              <a:gd name="connsiteY3" fmla="*/ 2373682 h 2373682"/>
              <a:gd name="connsiteX4" fmla="*/ 0 w 4265112"/>
              <a:gd name="connsiteY4" fmla="*/ 0 h 2373682"/>
              <a:gd name="connsiteX5" fmla="*/ 0 w 4265112"/>
              <a:gd name="connsiteY5" fmla="*/ 0 h 2373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65112" h="2373682">
                <a:moveTo>
                  <a:pt x="0" y="0"/>
                </a:moveTo>
                <a:lnTo>
                  <a:pt x="3078271" y="0"/>
                </a:lnTo>
                <a:lnTo>
                  <a:pt x="4265112" y="2373682"/>
                </a:lnTo>
                <a:lnTo>
                  <a:pt x="0" y="237368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F406B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937A4F61-6DC9-4F23-85D5-F06BD43FDEEF}"/>
              </a:ext>
            </a:extLst>
          </p:cNvPr>
          <p:cNvSpPr/>
          <p:nvPr/>
        </p:nvSpPr>
        <p:spPr>
          <a:xfrm>
            <a:off x="-1" y="6325643"/>
            <a:ext cx="10796955" cy="532357"/>
          </a:xfrm>
          <a:prstGeom prst="rect">
            <a:avLst/>
          </a:prstGeom>
          <a:solidFill>
            <a:srgbClr val="0F40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t-IT" sz="2000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Università di Pisa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9CA0111-6699-4A05-93E4-F380E6BCEBDC}"/>
              </a:ext>
            </a:extLst>
          </p:cNvPr>
          <p:cNvSpPr txBox="1"/>
          <p:nvPr/>
        </p:nvSpPr>
        <p:spPr>
          <a:xfrm>
            <a:off x="61781" y="6437933"/>
            <a:ext cx="79128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Carlo Mazzanti | Andrea Migliore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139906C6-3D94-414E-99D1-BBC80DE39511}"/>
              </a:ext>
            </a:extLst>
          </p:cNvPr>
          <p:cNvSpPr txBox="1"/>
          <p:nvPr/>
        </p:nvSpPr>
        <p:spPr>
          <a:xfrm>
            <a:off x="4925948" y="301524"/>
            <a:ext cx="23401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2400" b="1" dirty="0"/>
              <a:t>3rd </a:t>
            </a:r>
            <a:r>
              <a:rPr lang="it-IT" sz="2400" b="1" dirty="0" err="1"/>
              <a:t>Optimization</a:t>
            </a:r>
            <a:endParaRPr lang="it-IT" sz="2400" b="1" dirty="0"/>
          </a:p>
        </p:txBody>
      </p:sp>
      <p:pic>
        <p:nvPicPr>
          <p:cNvPr id="15" name="Elemento grafico 14">
            <a:extLst>
              <a:ext uri="{FF2B5EF4-FFF2-40B4-BE49-F238E27FC236}">
                <a16:creationId xmlns:a16="http://schemas.microsoft.com/office/drawing/2014/main" id="{187B2B7B-BBC9-452E-BAFF-74650AE5FD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57860" y="6385223"/>
            <a:ext cx="420548" cy="420548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B7B7EDC0-3D7C-4F14-96EF-CF2B3FAF9B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427" y="190762"/>
            <a:ext cx="568570" cy="568570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2246BECF-F2EA-4C27-AD31-63D675574A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97185" y="876832"/>
            <a:ext cx="8401848" cy="3704164"/>
          </a:xfrm>
          <a:prstGeom prst="rect">
            <a:avLst/>
          </a:prstGeom>
        </p:spPr>
      </p:pic>
      <p:sp>
        <p:nvSpPr>
          <p:cNvPr id="19" name="Rettangolo 18">
            <a:extLst>
              <a:ext uri="{FF2B5EF4-FFF2-40B4-BE49-F238E27FC236}">
                <a16:creationId xmlns:a16="http://schemas.microsoft.com/office/drawing/2014/main" id="{95C00C3C-E63B-4795-B3F3-2784D78C410E}"/>
              </a:ext>
            </a:extLst>
          </p:cNvPr>
          <p:cNvSpPr/>
          <p:nvPr/>
        </p:nvSpPr>
        <p:spPr>
          <a:xfrm>
            <a:off x="1892967" y="3543914"/>
            <a:ext cx="8401848" cy="145770"/>
          </a:xfrm>
          <a:prstGeom prst="rect">
            <a:avLst/>
          </a:prstGeom>
          <a:noFill/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014F83F5-9EE5-4E82-B731-8715D5344086}"/>
              </a:ext>
            </a:extLst>
          </p:cNvPr>
          <p:cNvSpPr txBox="1"/>
          <p:nvPr/>
        </p:nvSpPr>
        <p:spPr>
          <a:xfrm>
            <a:off x="969786" y="4703969"/>
            <a:ext cx="60974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🟨 Observation</a:t>
            </a: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A6D54501-1387-465C-AA08-6D70E6F54024}"/>
              </a:ext>
            </a:extLst>
          </p:cNvPr>
          <p:cNvSpPr txBox="1"/>
          <p:nvPr/>
        </p:nvSpPr>
        <p:spPr>
          <a:xfrm>
            <a:off x="1095222" y="5073301"/>
            <a:ext cx="50816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The only significant time consumption remains in the core convolution operation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D0530EBC-4FB1-43C0-973B-BE5A0C8027BB}"/>
              </a:ext>
            </a:extLst>
          </p:cNvPr>
          <p:cNvSpPr txBox="1"/>
          <p:nvPr/>
        </p:nvSpPr>
        <p:spPr>
          <a:xfrm>
            <a:off x="6302301" y="4703969"/>
            <a:ext cx="53329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🟨 </a:t>
            </a:r>
            <a:r>
              <a:rPr lang="en-US" b="1" dirty="0" err="1"/>
              <a:t>Hypotesis</a:t>
            </a:r>
            <a:endParaRPr lang="en-US" b="1" dirty="0"/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B79607D7-E4D4-41C6-9060-72AABBEBFA94}"/>
              </a:ext>
            </a:extLst>
          </p:cNvPr>
          <p:cNvSpPr txBox="1"/>
          <p:nvPr/>
        </p:nvSpPr>
        <p:spPr>
          <a:xfrm>
            <a:off x="6427737" y="5073301"/>
            <a:ext cx="43692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High cache miss rate and/or thread inactivity </a:t>
            </a:r>
            <a:r>
              <a:rPr lang="it-IT" dirty="0" err="1"/>
              <a:t>during</a:t>
            </a:r>
            <a:r>
              <a:rPr lang="it-IT" dirty="0"/>
              <a:t> </a:t>
            </a:r>
            <a:r>
              <a:rPr lang="it-IT" dirty="0" err="1"/>
              <a:t>execution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0643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con un angolo in alto arrotondato e l'altro ritagliato 7">
            <a:extLst>
              <a:ext uri="{FF2B5EF4-FFF2-40B4-BE49-F238E27FC236}">
                <a16:creationId xmlns:a16="http://schemas.microsoft.com/office/drawing/2014/main" id="{011717E5-7BF2-464B-9215-AF8C51E0CE38}"/>
              </a:ext>
            </a:extLst>
          </p:cNvPr>
          <p:cNvSpPr/>
          <p:nvPr/>
        </p:nvSpPr>
        <p:spPr>
          <a:xfrm flipV="1">
            <a:off x="10534390" y="6325643"/>
            <a:ext cx="678492" cy="532357"/>
          </a:xfrm>
          <a:custGeom>
            <a:avLst/>
            <a:gdLst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1186841 h 2373682"/>
              <a:gd name="connsiteX3" fmla="*/ 4265112 w 4265112"/>
              <a:gd name="connsiteY3" fmla="*/ 2373682 h 2373682"/>
              <a:gd name="connsiteX4" fmla="*/ 0 w 4265112"/>
              <a:gd name="connsiteY4" fmla="*/ 2373682 h 2373682"/>
              <a:gd name="connsiteX5" fmla="*/ 0 w 4265112"/>
              <a:gd name="connsiteY5" fmla="*/ 0 h 2373682"/>
              <a:gd name="connsiteX6" fmla="*/ 0 w 4265112"/>
              <a:gd name="connsiteY6" fmla="*/ 0 h 2373682"/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2373682 h 2373682"/>
              <a:gd name="connsiteX3" fmla="*/ 0 w 4265112"/>
              <a:gd name="connsiteY3" fmla="*/ 2373682 h 2373682"/>
              <a:gd name="connsiteX4" fmla="*/ 0 w 4265112"/>
              <a:gd name="connsiteY4" fmla="*/ 0 h 2373682"/>
              <a:gd name="connsiteX5" fmla="*/ 0 w 4265112"/>
              <a:gd name="connsiteY5" fmla="*/ 0 h 2373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65112" h="2373682">
                <a:moveTo>
                  <a:pt x="0" y="0"/>
                </a:moveTo>
                <a:lnTo>
                  <a:pt x="3078271" y="0"/>
                </a:lnTo>
                <a:lnTo>
                  <a:pt x="4265112" y="2373682"/>
                </a:lnTo>
                <a:lnTo>
                  <a:pt x="0" y="237368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F406B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937A4F61-6DC9-4F23-85D5-F06BD43FDEEF}"/>
              </a:ext>
            </a:extLst>
          </p:cNvPr>
          <p:cNvSpPr/>
          <p:nvPr/>
        </p:nvSpPr>
        <p:spPr>
          <a:xfrm>
            <a:off x="-1" y="6325643"/>
            <a:ext cx="10796955" cy="532357"/>
          </a:xfrm>
          <a:prstGeom prst="rect">
            <a:avLst/>
          </a:prstGeom>
          <a:solidFill>
            <a:srgbClr val="0F40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t-IT" sz="2000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Università di Pisa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9CA0111-6699-4A05-93E4-F380E6BCEBDC}"/>
              </a:ext>
            </a:extLst>
          </p:cNvPr>
          <p:cNvSpPr txBox="1"/>
          <p:nvPr/>
        </p:nvSpPr>
        <p:spPr>
          <a:xfrm>
            <a:off x="61781" y="6437933"/>
            <a:ext cx="79128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Carlo Mazzanti | Andrea Migliore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139906C6-3D94-414E-99D1-BBC80DE39511}"/>
              </a:ext>
            </a:extLst>
          </p:cNvPr>
          <p:cNvSpPr txBox="1"/>
          <p:nvPr/>
        </p:nvSpPr>
        <p:spPr>
          <a:xfrm>
            <a:off x="3933530" y="301524"/>
            <a:ext cx="43249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2400" b="1" dirty="0"/>
              <a:t>3rd </a:t>
            </a:r>
            <a:r>
              <a:rPr lang="it-IT" sz="2400" b="1" dirty="0" err="1"/>
              <a:t>Optimization</a:t>
            </a:r>
            <a:r>
              <a:rPr lang="it-IT" sz="2400" b="1" dirty="0"/>
              <a:t>: </a:t>
            </a:r>
            <a:r>
              <a:rPr lang="it-IT" sz="2400" dirty="0"/>
              <a:t>Cache Analysis</a:t>
            </a:r>
            <a:endParaRPr lang="it-IT" sz="2400" b="1" dirty="0"/>
          </a:p>
        </p:txBody>
      </p:sp>
      <p:pic>
        <p:nvPicPr>
          <p:cNvPr id="15" name="Elemento grafico 14">
            <a:extLst>
              <a:ext uri="{FF2B5EF4-FFF2-40B4-BE49-F238E27FC236}">
                <a16:creationId xmlns:a16="http://schemas.microsoft.com/office/drawing/2014/main" id="{187B2B7B-BBC9-452E-BAFF-74650AE5FD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57860" y="6385223"/>
            <a:ext cx="420548" cy="420548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B7B7EDC0-3D7C-4F14-96EF-CF2B3FAF9B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427" y="190762"/>
            <a:ext cx="568570" cy="568570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2246BECF-F2EA-4C27-AD31-63D675574A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47871" y="1249515"/>
            <a:ext cx="5300476" cy="2958798"/>
          </a:xfrm>
          <a:prstGeom prst="rect">
            <a:avLst/>
          </a:prstGeom>
          <a:ln w="12700">
            <a:solidFill>
              <a:srgbClr val="C5C5C5"/>
            </a:solidFill>
          </a:ln>
        </p:spPr>
      </p:pic>
      <p:sp>
        <p:nvSpPr>
          <p:cNvPr id="19" name="Rettangolo 18">
            <a:extLst>
              <a:ext uri="{FF2B5EF4-FFF2-40B4-BE49-F238E27FC236}">
                <a16:creationId xmlns:a16="http://schemas.microsoft.com/office/drawing/2014/main" id="{95C00C3C-E63B-4795-B3F3-2784D78C410E}"/>
              </a:ext>
            </a:extLst>
          </p:cNvPr>
          <p:cNvSpPr/>
          <p:nvPr/>
        </p:nvSpPr>
        <p:spPr>
          <a:xfrm>
            <a:off x="4044462" y="3569678"/>
            <a:ext cx="3341076" cy="202222"/>
          </a:xfrm>
          <a:prstGeom prst="rect">
            <a:avLst/>
          </a:prstGeom>
          <a:noFill/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014F83F5-9EE5-4E82-B731-8715D5344086}"/>
              </a:ext>
            </a:extLst>
          </p:cNvPr>
          <p:cNvSpPr txBox="1"/>
          <p:nvPr/>
        </p:nvSpPr>
        <p:spPr>
          <a:xfrm>
            <a:off x="969786" y="4703969"/>
            <a:ext cx="60974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🟨 Observation</a:t>
            </a: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A6D54501-1387-465C-AA08-6D70E6F54024}"/>
              </a:ext>
            </a:extLst>
          </p:cNvPr>
          <p:cNvSpPr txBox="1"/>
          <p:nvPr/>
        </p:nvSpPr>
        <p:spPr>
          <a:xfrm>
            <a:off x="1095222" y="5073301"/>
            <a:ext cx="50816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VTune</a:t>
            </a:r>
            <a:r>
              <a:rPr lang="en-US" dirty="0"/>
              <a:t> analysis shows 0 Last Level Cache (LLC) misses</a:t>
            </a:r>
            <a:endParaRPr lang="it-IT" dirty="0"/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D0530EBC-4FB1-43C0-973B-BE5A0C8027BB}"/>
              </a:ext>
            </a:extLst>
          </p:cNvPr>
          <p:cNvSpPr txBox="1"/>
          <p:nvPr/>
        </p:nvSpPr>
        <p:spPr>
          <a:xfrm>
            <a:off x="6302301" y="4703969"/>
            <a:ext cx="53329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🟨 Conclusion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B79607D7-E4D4-41C6-9060-72AABBEBFA94}"/>
              </a:ext>
            </a:extLst>
          </p:cNvPr>
          <p:cNvSpPr txBox="1"/>
          <p:nvPr/>
        </p:nvSpPr>
        <p:spPr>
          <a:xfrm>
            <a:off x="6427737" y="5073301"/>
            <a:ext cx="5207536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Cache usage is already optimal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No cache-related optimizations are necessary</a:t>
            </a:r>
          </a:p>
        </p:txBody>
      </p:sp>
    </p:spTree>
    <p:extLst>
      <p:ext uri="{BB962C8B-B14F-4D97-AF65-F5344CB8AC3E}">
        <p14:creationId xmlns:p14="http://schemas.microsoft.com/office/powerpoint/2010/main" val="1806639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con un angolo in alto arrotondato e l'altro ritagliato 7">
            <a:extLst>
              <a:ext uri="{FF2B5EF4-FFF2-40B4-BE49-F238E27FC236}">
                <a16:creationId xmlns:a16="http://schemas.microsoft.com/office/drawing/2014/main" id="{011717E5-7BF2-464B-9215-AF8C51E0CE38}"/>
              </a:ext>
            </a:extLst>
          </p:cNvPr>
          <p:cNvSpPr/>
          <p:nvPr/>
        </p:nvSpPr>
        <p:spPr>
          <a:xfrm flipV="1">
            <a:off x="10534390" y="6325643"/>
            <a:ext cx="678492" cy="532357"/>
          </a:xfrm>
          <a:custGeom>
            <a:avLst/>
            <a:gdLst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1186841 h 2373682"/>
              <a:gd name="connsiteX3" fmla="*/ 4265112 w 4265112"/>
              <a:gd name="connsiteY3" fmla="*/ 2373682 h 2373682"/>
              <a:gd name="connsiteX4" fmla="*/ 0 w 4265112"/>
              <a:gd name="connsiteY4" fmla="*/ 2373682 h 2373682"/>
              <a:gd name="connsiteX5" fmla="*/ 0 w 4265112"/>
              <a:gd name="connsiteY5" fmla="*/ 0 h 2373682"/>
              <a:gd name="connsiteX6" fmla="*/ 0 w 4265112"/>
              <a:gd name="connsiteY6" fmla="*/ 0 h 2373682"/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2373682 h 2373682"/>
              <a:gd name="connsiteX3" fmla="*/ 0 w 4265112"/>
              <a:gd name="connsiteY3" fmla="*/ 2373682 h 2373682"/>
              <a:gd name="connsiteX4" fmla="*/ 0 w 4265112"/>
              <a:gd name="connsiteY4" fmla="*/ 0 h 2373682"/>
              <a:gd name="connsiteX5" fmla="*/ 0 w 4265112"/>
              <a:gd name="connsiteY5" fmla="*/ 0 h 2373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65112" h="2373682">
                <a:moveTo>
                  <a:pt x="0" y="0"/>
                </a:moveTo>
                <a:lnTo>
                  <a:pt x="3078271" y="0"/>
                </a:lnTo>
                <a:lnTo>
                  <a:pt x="4265112" y="2373682"/>
                </a:lnTo>
                <a:lnTo>
                  <a:pt x="0" y="237368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F406B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937A4F61-6DC9-4F23-85D5-F06BD43FDEEF}"/>
              </a:ext>
            </a:extLst>
          </p:cNvPr>
          <p:cNvSpPr/>
          <p:nvPr/>
        </p:nvSpPr>
        <p:spPr>
          <a:xfrm>
            <a:off x="-1" y="6325643"/>
            <a:ext cx="10796955" cy="532357"/>
          </a:xfrm>
          <a:prstGeom prst="rect">
            <a:avLst/>
          </a:prstGeom>
          <a:solidFill>
            <a:srgbClr val="0F40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t-IT" sz="2000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Università di Pisa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9CA0111-6699-4A05-93E4-F380E6BCEBDC}"/>
              </a:ext>
            </a:extLst>
          </p:cNvPr>
          <p:cNvSpPr txBox="1"/>
          <p:nvPr/>
        </p:nvSpPr>
        <p:spPr>
          <a:xfrm>
            <a:off x="61781" y="6437933"/>
            <a:ext cx="79128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Carlo Mazzanti | Andrea Migliore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139906C6-3D94-414E-99D1-BBC80DE39511}"/>
              </a:ext>
            </a:extLst>
          </p:cNvPr>
          <p:cNvSpPr txBox="1"/>
          <p:nvPr/>
        </p:nvSpPr>
        <p:spPr>
          <a:xfrm>
            <a:off x="4500307" y="301524"/>
            <a:ext cx="31913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2400" b="1" dirty="0" err="1"/>
              <a:t>What</a:t>
            </a:r>
            <a:r>
              <a:rPr lang="it-IT" sz="2400" b="1" dirty="0"/>
              <a:t> </a:t>
            </a:r>
            <a:r>
              <a:rPr lang="it-IT" sz="2400" b="1" dirty="0" err="1"/>
              <a:t>is</a:t>
            </a:r>
            <a:r>
              <a:rPr lang="it-IT" sz="2400" b="1" dirty="0"/>
              <a:t> 2D </a:t>
            </a:r>
            <a:r>
              <a:rPr lang="it-IT" sz="2400" b="1" dirty="0" err="1"/>
              <a:t>Convolution</a:t>
            </a:r>
            <a:endParaRPr lang="it-IT" sz="2400" b="1" dirty="0"/>
          </a:p>
        </p:txBody>
      </p:sp>
      <p:pic>
        <p:nvPicPr>
          <p:cNvPr id="15" name="Elemento grafico 14">
            <a:extLst>
              <a:ext uri="{FF2B5EF4-FFF2-40B4-BE49-F238E27FC236}">
                <a16:creationId xmlns:a16="http://schemas.microsoft.com/office/drawing/2014/main" id="{187B2B7B-BBC9-452E-BAFF-74650AE5FD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57860" y="6385223"/>
            <a:ext cx="420548" cy="420548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FB3FCBC6-8F84-4F2D-AA57-27E2DA211F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9372" y="1601975"/>
            <a:ext cx="4129576" cy="3654050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C6E5E3E7-3FA0-452A-8631-3D0CF016E9AA}"/>
              </a:ext>
            </a:extLst>
          </p:cNvPr>
          <p:cNvSpPr txBox="1"/>
          <p:nvPr/>
        </p:nvSpPr>
        <p:spPr>
          <a:xfrm>
            <a:off x="369276" y="1091034"/>
            <a:ext cx="502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🟨 </a:t>
            </a:r>
            <a:r>
              <a:rPr lang="en-US" b="1" dirty="0"/>
              <a:t>What it is and what it's used for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25686481-F578-4D9F-B102-2F01EC517639}"/>
              </a:ext>
            </a:extLst>
          </p:cNvPr>
          <p:cNvSpPr txBox="1"/>
          <p:nvPr/>
        </p:nvSpPr>
        <p:spPr>
          <a:xfrm>
            <a:off x="494712" y="1460366"/>
            <a:ext cx="5601288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A mathematical operation used in </a:t>
            </a:r>
            <a:r>
              <a:rPr lang="en-US" b="1" dirty="0"/>
              <a:t>image processing</a:t>
            </a:r>
            <a:endParaRPr lang="it-IT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It combines an image with a small </a:t>
            </a:r>
            <a:r>
              <a:rPr lang="en-US" b="1" dirty="0"/>
              <a:t>filter (kernel)</a:t>
            </a:r>
            <a:endParaRPr lang="en-US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Common applications: 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Edge detection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Blurring / Sharpening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Feature extraction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FF5ECB0D-1A03-4E4A-93F9-4F12E41D1F62}"/>
              </a:ext>
            </a:extLst>
          </p:cNvPr>
          <p:cNvSpPr txBox="1"/>
          <p:nvPr/>
        </p:nvSpPr>
        <p:spPr>
          <a:xfrm>
            <a:off x="369276" y="3674320"/>
            <a:ext cx="60974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🟨 How it works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CCCD1421-E58C-4074-9FD3-0AEFDF493245}"/>
              </a:ext>
            </a:extLst>
          </p:cNvPr>
          <p:cNvSpPr txBox="1"/>
          <p:nvPr/>
        </p:nvSpPr>
        <p:spPr>
          <a:xfrm>
            <a:off x="494712" y="4043652"/>
            <a:ext cx="5601288" cy="198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The kernel slides across the image</a:t>
            </a:r>
            <a:endParaRPr lang="it-IT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it-IT" dirty="0"/>
              <a:t>At </a:t>
            </a:r>
            <a:r>
              <a:rPr lang="it-IT" dirty="0" err="1"/>
              <a:t>each</a:t>
            </a:r>
            <a:r>
              <a:rPr lang="it-IT" dirty="0"/>
              <a:t> position: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Multiply each kernel value with the corresponding image pixel</a:t>
            </a:r>
            <a:endParaRPr lang="en-US" b="1" dirty="0"/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Sum the results → this becomes </a:t>
            </a:r>
            <a:r>
              <a:rPr lang="en-US" b="1" dirty="0"/>
              <a:t>one pixel</a:t>
            </a:r>
            <a:r>
              <a:rPr lang="en-US" dirty="0"/>
              <a:t> in the output image</a:t>
            </a:r>
          </a:p>
        </p:txBody>
      </p:sp>
    </p:spTree>
    <p:extLst>
      <p:ext uri="{BB962C8B-B14F-4D97-AF65-F5344CB8AC3E}">
        <p14:creationId xmlns:p14="http://schemas.microsoft.com/office/powerpoint/2010/main" val="18103025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2246BECF-F2EA-4C27-AD31-63D675574A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15887" y="971803"/>
            <a:ext cx="7164444" cy="3514222"/>
          </a:xfrm>
          <a:prstGeom prst="rect">
            <a:avLst/>
          </a:prstGeom>
          <a:ln w="12700">
            <a:noFill/>
          </a:ln>
        </p:spPr>
      </p:pic>
      <p:sp>
        <p:nvSpPr>
          <p:cNvPr id="8" name="Rettangolo con un angolo in alto arrotondato e l'altro ritagliato 7">
            <a:extLst>
              <a:ext uri="{FF2B5EF4-FFF2-40B4-BE49-F238E27FC236}">
                <a16:creationId xmlns:a16="http://schemas.microsoft.com/office/drawing/2014/main" id="{011717E5-7BF2-464B-9215-AF8C51E0CE38}"/>
              </a:ext>
            </a:extLst>
          </p:cNvPr>
          <p:cNvSpPr/>
          <p:nvPr/>
        </p:nvSpPr>
        <p:spPr>
          <a:xfrm flipV="1">
            <a:off x="10534390" y="6325643"/>
            <a:ext cx="678492" cy="532357"/>
          </a:xfrm>
          <a:custGeom>
            <a:avLst/>
            <a:gdLst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1186841 h 2373682"/>
              <a:gd name="connsiteX3" fmla="*/ 4265112 w 4265112"/>
              <a:gd name="connsiteY3" fmla="*/ 2373682 h 2373682"/>
              <a:gd name="connsiteX4" fmla="*/ 0 w 4265112"/>
              <a:gd name="connsiteY4" fmla="*/ 2373682 h 2373682"/>
              <a:gd name="connsiteX5" fmla="*/ 0 w 4265112"/>
              <a:gd name="connsiteY5" fmla="*/ 0 h 2373682"/>
              <a:gd name="connsiteX6" fmla="*/ 0 w 4265112"/>
              <a:gd name="connsiteY6" fmla="*/ 0 h 2373682"/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2373682 h 2373682"/>
              <a:gd name="connsiteX3" fmla="*/ 0 w 4265112"/>
              <a:gd name="connsiteY3" fmla="*/ 2373682 h 2373682"/>
              <a:gd name="connsiteX4" fmla="*/ 0 w 4265112"/>
              <a:gd name="connsiteY4" fmla="*/ 0 h 2373682"/>
              <a:gd name="connsiteX5" fmla="*/ 0 w 4265112"/>
              <a:gd name="connsiteY5" fmla="*/ 0 h 2373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65112" h="2373682">
                <a:moveTo>
                  <a:pt x="0" y="0"/>
                </a:moveTo>
                <a:lnTo>
                  <a:pt x="3078271" y="0"/>
                </a:lnTo>
                <a:lnTo>
                  <a:pt x="4265112" y="2373682"/>
                </a:lnTo>
                <a:lnTo>
                  <a:pt x="0" y="237368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F406B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937A4F61-6DC9-4F23-85D5-F06BD43FDEEF}"/>
              </a:ext>
            </a:extLst>
          </p:cNvPr>
          <p:cNvSpPr/>
          <p:nvPr/>
        </p:nvSpPr>
        <p:spPr>
          <a:xfrm>
            <a:off x="-1" y="6325643"/>
            <a:ext cx="10796955" cy="532357"/>
          </a:xfrm>
          <a:prstGeom prst="rect">
            <a:avLst/>
          </a:prstGeom>
          <a:solidFill>
            <a:srgbClr val="0F40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t-IT" sz="2000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Università di Pisa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9CA0111-6699-4A05-93E4-F380E6BCEBDC}"/>
              </a:ext>
            </a:extLst>
          </p:cNvPr>
          <p:cNvSpPr txBox="1"/>
          <p:nvPr/>
        </p:nvSpPr>
        <p:spPr>
          <a:xfrm>
            <a:off x="61781" y="6437933"/>
            <a:ext cx="79128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Carlo Mazzanti | Andrea Migliore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139906C6-3D94-414E-99D1-BBC80DE39511}"/>
              </a:ext>
            </a:extLst>
          </p:cNvPr>
          <p:cNvSpPr txBox="1"/>
          <p:nvPr/>
        </p:nvSpPr>
        <p:spPr>
          <a:xfrm>
            <a:off x="3872231" y="301524"/>
            <a:ext cx="44475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2400" b="1" dirty="0"/>
              <a:t>3rd </a:t>
            </a:r>
            <a:r>
              <a:rPr lang="it-IT" sz="2400" b="1" dirty="0" err="1"/>
              <a:t>Optimization</a:t>
            </a:r>
            <a:r>
              <a:rPr lang="it-IT" sz="2400" b="1" dirty="0"/>
              <a:t>: </a:t>
            </a:r>
            <a:r>
              <a:rPr lang="it-IT" sz="2400" dirty="0" err="1"/>
              <a:t>Thread</a:t>
            </a:r>
            <a:r>
              <a:rPr lang="it-IT" sz="2400" dirty="0"/>
              <a:t> Analysis</a:t>
            </a:r>
            <a:endParaRPr lang="it-IT" sz="2400" b="1" dirty="0"/>
          </a:p>
        </p:txBody>
      </p:sp>
      <p:pic>
        <p:nvPicPr>
          <p:cNvPr id="15" name="Elemento grafico 14">
            <a:extLst>
              <a:ext uri="{FF2B5EF4-FFF2-40B4-BE49-F238E27FC236}">
                <a16:creationId xmlns:a16="http://schemas.microsoft.com/office/drawing/2014/main" id="{187B2B7B-BBC9-452E-BAFF-74650AE5FD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57860" y="6385223"/>
            <a:ext cx="420548" cy="420548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B7B7EDC0-3D7C-4F14-96EF-CF2B3FAF9BF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427" y="190762"/>
            <a:ext cx="568570" cy="568570"/>
          </a:xfrm>
          <a:prstGeom prst="rect">
            <a:avLst/>
          </a:prstGeom>
        </p:spPr>
      </p:pic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014F83F5-9EE5-4E82-B731-8715D5344086}"/>
              </a:ext>
            </a:extLst>
          </p:cNvPr>
          <p:cNvSpPr txBox="1"/>
          <p:nvPr/>
        </p:nvSpPr>
        <p:spPr>
          <a:xfrm>
            <a:off x="969786" y="4703969"/>
            <a:ext cx="60974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🟨 Problem Identified</a:t>
            </a: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A6D54501-1387-465C-AA08-6D70E6F54024}"/>
              </a:ext>
            </a:extLst>
          </p:cNvPr>
          <p:cNvSpPr txBox="1"/>
          <p:nvPr/>
        </p:nvSpPr>
        <p:spPr>
          <a:xfrm>
            <a:off x="1095222" y="5073301"/>
            <a:ext cx="50816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Threads experience an idle period during convolution processing</a:t>
            </a:r>
            <a:endParaRPr lang="it-IT" dirty="0"/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D0530EBC-4FB1-43C0-973B-BE5A0C8027BB}"/>
              </a:ext>
            </a:extLst>
          </p:cNvPr>
          <p:cNvSpPr txBox="1"/>
          <p:nvPr/>
        </p:nvSpPr>
        <p:spPr>
          <a:xfrm>
            <a:off x="6302301" y="4703969"/>
            <a:ext cx="53329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🟨 Solution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B79607D7-E4D4-41C6-9060-72AABBEBFA94}"/>
              </a:ext>
            </a:extLst>
          </p:cNvPr>
          <p:cNvSpPr txBox="1"/>
          <p:nvPr/>
        </p:nvSpPr>
        <p:spPr>
          <a:xfrm>
            <a:off x="6427737" y="5073301"/>
            <a:ext cx="5207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it-IT" dirty="0" err="1"/>
              <a:t>Increase</a:t>
            </a:r>
            <a:r>
              <a:rPr lang="it-IT" dirty="0"/>
              <a:t> </a:t>
            </a:r>
            <a:r>
              <a:rPr lang="it-IT" dirty="0" err="1"/>
              <a:t>thread</a:t>
            </a:r>
            <a:r>
              <a:rPr lang="it-IT" dirty="0"/>
              <a:t> scheduling </a:t>
            </a:r>
            <a:r>
              <a:rPr lang="it-IT" dirty="0" err="1"/>
              <a:t>priority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2031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con un angolo in alto arrotondato e l'altro ritagliato 7">
            <a:extLst>
              <a:ext uri="{FF2B5EF4-FFF2-40B4-BE49-F238E27FC236}">
                <a16:creationId xmlns:a16="http://schemas.microsoft.com/office/drawing/2014/main" id="{011717E5-7BF2-464B-9215-AF8C51E0CE38}"/>
              </a:ext>
            </a:extLst>
          </p:cNvPr>
          <p:cNvSpPr/>
          <p:nvPr/>
        </p:nvSpPr>
        <p:spPr>
          <a:xfrm flipV="1">
            <a:off x="10534390" y="6325643"/>
            <a:ext cx="678492" cy="532357"/>
          </a:xfrm>
          <a:custGeom>
            <a:avLst/>
            <a:gdLst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1186841 h 2373682"/>
              <a:gd name="connsiteX3" fmla="*/ 4265112 w 4265112"/>
              <a:gd name="connsiteY3" fmla="*/ 2373682 h 2373682"/>
              <a:gd name="connsiteX4" fmla="*/ 0 w 4265112"/>
              <a:gd name="connsiteY4" fmla="*/ 2373682 h 2373682"/>
              <a:gd name="connsiteX5" fmla="*/ 0 w 4265112"/>
              <a:gd name="connsiteY5" fmla="*/ 0 h 2373682"/>
              <a:gd name="connsiteX6" fmla="*/ 0 w 4265112"/>
              <a:gd name="connsiteY6" fmla="*/ 0 h 2373682"/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2373682 h 2373682"/>
              <a:gd name="connsiteX3" fmla="*/ 0 w 4265112"/>
              <a:gd name="connsiteY3" fmla="*/ 2373682 h 2373682"/>
              <a:gd name="connsiteX4" fmla="*/ 0 w 4265112"/>
              <a:gd name="connsiteY4" fmla="*/ 0 h 2373682"/>
              <a:gd name="connsiteX5" fmla="*/ 0 w 4265112"/>
              <a:gd name="connsiteY5" fmla="*/ 0 h 2373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65112" h="2373682">
                <a:moveTo>
                  <a:pt x="0" y="0"/>
                </a:moveTo>
                <a:lnTo>
                  <a:pt x="3078271" y="0"/>
                </a:lnTo>
                <a:lnTo>
                  <a:pt x="4265112" y="2373682"/>
                </a:lnTo>
                <a:lnTo>
                  <a:pt x="0" y="237368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F406B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937A4F61-6DC9-4F23-85D5-F06BD43FDEEF}"/>
              </a:ext>
            </a:extLst>
          </p:cNvPr>
          <p:cNvSpPr/>
          <p:nvPr/>
        </p:nvSpPr>
        <p:spPr>
          <a:xfrm>
            <a:off x="-1" y="6325643"/>
            <a:ext cx="10796955" cy="532357"/>
          </a:xfrm>
          <a:prstGeom prst="rect">
            <a:avLst/>
          </a:prstGeom>
          <a:solidFill>
            <a:srgbClr val="0F40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t-IT" sz="2000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Università di Pisa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9CA0111-6699-4A05-93E4-F380E6BCEBDC}"/>
              </a:ext>
            </a:extLst>
          </p:cNvPr>
          <p:cNvSpPr txBox="1"/>
          <p:nvPr/>
        </p:nvSpPr>
        <p:spPr>
          <a:xfrm>
            <a:off x="61781" y="6437933"/>
            <a:ext cx="79128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Carlo Mazzanti | Andrea Migliore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139906C6-3D94-414E-99D1-BBC80DE39511}"/>
              </a:ext>
            </a:extLst>
          </p:cNvPr>
          <p:cNvSpPr txBox="1"/>
          <p:nvPr/>
        </p:nvSpPr>
        <p:spPr>
          <a:xfrm>
            <a:off x="3872230" y="301524"/>
            <a:ext cx="44475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2400" b="1" dirty="0"/>
              <a:t>3rd </a:t>
            </a:r>
            <a:r>
              <a:rPr lang="it-IT" sz="2400" b="1" dirty="0" err="1"/>
              <a:t>Optimization</a:t>
            </a:r>
            <a:r>
              <a:rPr lang="it-IT" sz="2400" b="1" dirty="0"/>
              <a:t>: </a:t>
            </a:r>
            <a:r>
              <a:rPr lang="it-IT" sz="2400" dirty="0" err="1"/>
              <a:t>Thread</a:t>
            </a:r>
            <a:r>
              <a:rPr lang="it-IT" sz="2400" dirty="0"/>
              <a:t> Analysis</a:t>
            </a:r>
            <a:endParaRPr lang="it-IT" sz="2400" b="1" dirty="0"/>
          </a:p>
        </p:txBody>
      </p:sp>
      <p:pic>
        <p:nvPicPr>
          <p:cNvPr id="15" name="Elemento grafico 14">
            <a:extLst>
              <a:ext uri="{FF2B5EF4-FFF2-40B4-BE49-F238E27FC236}">
                <a16:creationId xmlns:a16="http://schemas.microsoft.com/office/drawing/2014/main" id="{187B2B7B-BBC9-452E-BAFF-74650AE5FD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57860" y="6385223"/>
            <a:ext cx="420548" cy="420548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B7B7EDC0-3D7C-4F14-96EF-CF2B3FAF9B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427" y="190762"/>
            <a:ext cx="568570" cy="568570"/>
          </a:xfrm>
          <a:prstGeom prst="rect">
            <a:avLst/>
          </a:prstGeom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77F78886-0637-41AF-AF61-9D3CFB95E839}"/>
              </a:ext>
            </a:extLst>
          </p:cNvPr>
          <p:cNvSpPr txBox="1"/>
          <p:nvPr/>
        </p:nvSpPr>
        <p:spPr>
          <a:xfrm>
            <a:off x="210427" y="1166435"/>
            <a:ext cx="5823727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A7B3B1"/>
            </a:solidFill>
          </a:ln>
        </p:spPr>
        <p:txBody>
          <a:bodyPr wrap="square">
            <a:spAutoFit/>
          </a:bodyPr>
          <a:lstStyle/>
          <a:p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DWORD WINAPI </a:t>
            </a:r>
            <a:r>
              <a:rPr lang="it-IT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threadFun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(LPVOID </a:t>
            </a:r>
            <a:r>
              <a:rPr lang="it-IT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lpParam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uint16_t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i, j, k;</a:t>
            </a:r>
          </a:p>
          <a:p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parameters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params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it-IT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parameters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it-IT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lpParam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SetThreadPriority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GetCurrentThread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(), REALTIME_PRIORITY_CLASS);</a:t>
            </a:r>
          </a:p>
          <a:p>
            <a:b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(i 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 i 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LAYERS_NUM; i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(j 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params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it-IT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startIndex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 j 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params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it-IT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endIndex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it-IT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it-IT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it-IT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(k 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 k 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COLUMNS_MATRIX; k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it-IT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results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[i][j][k] 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applyFilter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(...);</a:t>
            </a:r>
          </a:p>
          <a:p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}</a:t>
            </a:r>
          </a:p>
          <a:p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1200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82A80823-724C-4C58-90DF-34E37683233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6762" y="2071569"/>
            <a:ext cx="5604811" cy="3914376"/>
          </a:xfrm>
          <a:prstGeom prst="rect">
            <a:avLst/>
          </a:prstGeom>
        </p:spPr>
      </p:pic>
      <p:sp>
        <p:nvSpPr>
          <p:cNvPr id="18" name="Freccia angolare in su 17">
            <a:extLst>
              <a:ext uri="{FF2B5EF4-FFF2-40B4-BE49-F238E27FC236}">
                <a16:creationId xmlns:a16="http://schemas.microsoft.com/office/drawing/2014/main" id="{7F5D3307-E49F-4A0F-BF17-BCEF0079DB1F}"/>
              </a:ext>
            </a:extLst>
          </p:cNvPr>
          <p:cNvSpPr/>
          <p:nvPr/>
        </p:nvSpPr>
        <p:spPr>
          <a:xfrm rot="5400000">
            <a:off x="4732671" y="4312144"/>
            <a:ext cx="1412630" cy="1314028"/>
          </a:xfrm>
          <a:prstGeom prst="bentUpArrow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8AF83B4F-1BAC-4583-879D-F22267EA6CB7}"/>
              </a:ext>
            </a:extLst>
          </p:cNvPr>
          <p:cNvSpPr/>
          <p:nvPr/>
        </p:nvSpPr>
        <p:spPr>
          <a:xfrm>
            <a:off x="589087" y="1925515"/>
            <a:ext cx="5380890" cy="246183"/>
          </a:xfrm>
          <a:prstGeom prst="rect">
            <a:avLst/>
          </a:prstGeom>
          <a:noFill/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223998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Grafico 11">
            <a:extLst>
              <a:ext uri="{FF2B5EF4-FFF2-40B4-BE49-F238E27FC236}">
                <a16:creationId xmlns:a16="http://schemas.microsoft.com/office/drawing/2014/main" id="{C2F9CDD0-8A79-8BD8-366A-F183FC55148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9608111"/>
              </p:ext>
            </p:extLst>
          </p:nvPr>
        </p:nvGraphicFramePr>
        <p:xfrm>
          <a:off x="5318760" y="1408042"/>
          <a:ext cx="5894122" cy="42727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Rettangolo con un angolo in alto arrotondato e l'altro ritagliato 7">
            <a:extLst>
              <a:ext uri="{FF2B5EF4-FFF2-40B4-BE49-F238E27FC236}">
                <a16:creationId xmlns:a16="http://schemas.microsoft.com/office/drawing/2014/main" id="{011717E5-7BF2-464B-9215-AF8C51E0CE38}"/>
              </a:ext>
            </a:extLst>
          </p:cNvPr>
          <p:cNvSpPr/>
          <p:nvPr/>
        </p:nvSpPr>
        <p:spPr>
          <a:xfrm flipV="1">
            <a:off x="10534390" y="6325643"/>
            <a:ext cx="678492" cy="532357"/>
          </a:xfrm>
          <a:custGeom>
            <a:avLst/>
            <a:gdLst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1186841 h 2373682"/>
              <a:gd name="connsiteX3" fmla="*/ 4265112 w 4265112"/>
              <a:gd name="connsiteY3" fmla="*/ 2373682 h 2373682"/>
              <a:gd name="connsiteX4" fmla="*/ 0 w 4265112"/>
              <a:gd name="connsiteY4" fmla="*/ 2373682 h 2373682"/>
              <a:gd name="connsiteX5" fmla="*/ 0 w 4265112"/>
              <a:gd name="connsiteY5" fmla="*/ 0 h 2373682"/>
              <a:gd name="connsiteX6" fmla="*/ 0 w 4265112"/>
              <a:gd name="connsiteY6" fmla="*/ 0 h 2373682"/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2373682 h 2373682"/>
              <a:gd name="connsiteX3" fmla="*/ 0 w 4265112"/>
              <a:gd name="connsiteY3" fmla="*/ 2373682 h 2373682"/>
              <a:gd name="connsiteX4" fmla="*/ 0 w 4265112"/>
              <a:gd name="connsiteY4" fmla="*/ 0 h 2373682"/>
              <a:gd name="connsiteX5" fmla="*/ 0 w 4265112"/>
              <a:gd name="connsiteY5" fmla="*/ 0 h 2373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65112" h="2373682">
                <a:moveTo>
                  <a:pt x="0" y="0"/>
                </a:moveTo>
                <a:lnTo>
                  <a:pt x="3078271" y="0"/>
                </a:lnTo>
                <a:lnTo>
                  <a:pt x="4265112" y="2373682"/>
                </a:lnTo>
                <a:lnTo>
                  <a:pt x="0" y="237368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F406B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937A4F61-6DC9-4F23-85D5-F06BD43FDEEF}"/>
              </a:ext>
            </a:extLst>
          </p:cNvPr>
          <p:cNvSpPr/>
          <p:nvPr/>
        </p:nvSpPr>
        <p:spPr>
          <a:xfrm>
            <a:off x="-1" y="6325643"/>
            <a:ext cx="10796955" cy="532357"/>
          </a:xfrm>
          <a:prstGeom prst="rect">
            <a:avLst/>
          </a:prstGeom>
          <a:solidFill>
            <a:srgbClr val="0F40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t-IT" sz="2000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Università di Pisa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9CA0111-6699-4A05-93E4-F380E6BCEBDC}"/>
              </a:ext>
            </a:extLst>
          </p:cNvPr>
          <p:cNvSpPr txBox="1"/>
          <p:nvPr/>
        </p:nvSpPr>
        <p:spPr>
          <a:xfrm>
            <a:off x="61781" y="6437933"/>
            <a:ext cx="79128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Carlo Mazzanti | Andrea Migliore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139906C6-3D94-414E-99D1-BBC80DE39511}"/>
              </a:ext>
            </a:extLst>
          </p:cNvPr>
          <p:cNvSpPr txBox="1"/>
          <p:nvPr/>
        </p:nvSpPr>
        <p:spPr>
          <a:xfrm>
            <a:off x="4421673" y="301524"/>
            <a:ext cx="33486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2400" b="1" dirty="0"/>
              <a:t>4th Version Performance</a:t>
            </a:r>
          </a:p>
        </p:txBody>
      </p:sp>
      <p:pic>
        <p:nvPicPr>
          <p:cNvPr id="15" name="Elemento grafico 14">
            <a:extLst>
              <a:ext uri="{FF2B5EF4-FFF2-40B4-BE49-F238E27FC236}">
                <a16:creationId xmlns:a16="http://schemas.microsoft.com/office/drawing/2014/main" id="{187B2B7B-BBC9-452E-BAFF-74650AE5FD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57860" y="6385223"/>
            <a:ext cx="420548" cy="420548"/>
          </a:xfrm>
          <a:prstGeom prst="rect">
            <a:avLst/>
          </a:prstGeom>
        </p:spPr>
      </p:pic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1E656911-6BC9-478F-ABB6-AE4B06165066}"/>
              </a:ext>
            </a:extLst>
          </p:cNvPr>
          <p:cNvSpPr txBox="1"/>
          <p:nvPr/>
        </p:nvSpPr>
        <p:spPr>
          <a:xfrm>
            <a:off x="369276" y="2070459"/>
            <a:ext cx="60974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🟨 Observations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762967A5-8045-4EBC-9A9E-33AF3301FCEF}"/>
              </a:ext>
            </a:extLst>
          </p:cNvPr>
          <p:cNvSpPr txBox="1"/>
          <p:nvPr/>
        </p:nvSpPr>
        <p:spPr>
          <a:xfrm>
            <a:off x="494712" y="2439791"/>
            <a:ext cx="440310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Single-threaded time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7,565.34 </a:t>
            </a:r>
            <a:r>
              <a:rPr lang="en-US" dirty="0" err="1"/>
              <a:t>ms</a:t>
            </a:r>
            <a:r>
              <a:rPr lang="en-US" dirty="0"/>
              <a:t> → 7,181.17 </a:t>
            </a:r>
            <a:r>
              <a:rPr lang="en-US" dirty="0" err="1"/>
              <a:t>ms</a:t>
            </a:r>
            <a:r>
              <a:rPr lang="en-US" dirty="0"/>
              <a:t> </a:t>
            </a:r>
            <a:endParaRPr lang="it-IT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32-thread time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635.86 </a:t>
            </a:r>
            <a:r>
              <a:rPr lang="en-US" dirty="0" err="1"/>
              <a:t>ms</a:t>
            </a:r>
            <a:r>
              <a:rPr lang="en-US" dirty="0"/>
              <a:t> → 548.09 </a:t>
            </a:r>
            <a:r>
              <a:rPr lang="en-US" dirty="0" err="1"/>
              <a:t>ms</a:t>
            </a:r>
            <a:endParaRPr lang="en-US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The gain is modest but consistent </a:t>
            </a:r>
            <a:r>
              <a:rPr lang="en-US" b="1" dirty="0"/>
              <a:t>across thread counts</a:t>
            </a:r>
          </a:p>
        </p:txBody>
      </p:sp>
    </p:spTree>
    <p:extLst>
      <p:ext uri="{BB962C8B-B14F-4D97-AF65-F5344CB8AC3E}">
        <p14:creationId xmlns:p14="http://schemas.microsoft.com/office/powerpoint/2010/main" val="19655238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Grafico 11">
            <a:extLst>
              <a:ext uri="{FF2B5EF4-FFF2-40B4-BE49-F238E27FC236}">
                <a16:creationId xmlns:a16="http://schemas.microsoft.com/office/drawing/2014/main" id="{3E3246F9-4BB7-4DC7-B9A8-FF08B52971C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64809299"/>
              </p:ext>
            </p:extLst>
          </p:nvPr>
        </p:nvGraphicFramePr>
        <p:xfrm>
          <a:off x="2001295" y="1157939"/>
          <a:ext cx="8189409" cy="45421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Rettangolo con un angolo in alto arrotondato e l'altro ritagliato 7">
            <a:extLst>
              <a:ext uri="{FF2B5EF4-FFF2-40B4-BE49-F238E27FC236}">
                <a16:creationId xmlns:a16="http://schemas.microsoft.com/office/drawing/2014/main" id="{011717E5-7BF2-464B-9215-AF8C51E0CE38}"/>
              </a:ext>
            </a:extLst>
          </p:cNvPr>
          <p:cNvSpPr/>
          <p:nvPr/>
        </p:nvSpPr>
        <p:spPr>
          <a:xfrm flipV="1">
            <a:off x="10534390" y="6325643"/>
            <a:ext cx="678492" cy="532357"/>
          </a:xfrm>
          <a:custGeom>
            <a:avLst/>
            <a:gdLst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1186841 h 2373682"/>
              <a:gd name="connsiteX3" fmla="*/ 4265112 w 4265112"/>
              <a:gd name="connsiteY3" fmla="*/ 2373682 h 2373682"/>
              <a:gd name="connsiteX4" fmla="*/ 0 w 4265112"/>
              <a:gd name="connsiteY4" fmla="*/ 2373682 h 2373682"/>
              <a:gd name="connsiteX5" fmla="*/ 0 w 4265112"/>
              <a:gd name="connsiteY5" fmla="*/ 0 h 2373682"/>
              <a:gd name="connsiteX6" fmla="*/ 0 w 4265112"/>
              <a:gd name="connsiteY6" fmla="*/ 0 h 2373682"/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2373682 h 2373682"/>
              <a:gd name="connsiteX3" fmla="*/ 0 w 4265112"/>
              <a:gd name="connsiteY3" fmla="*/ 2373682 h 2373682"/>
              <a:gd name="connsiteX4" fmla="*/ 0 w 4265112"/>
              <a:gd name="connsiteY4" fmla="*/ 0 h 2373682"/>
              <a:gd name="connsiteX5" fmla="*/ 0 w 4265112"/>
              <a:gd name="connsiteY5" fmla="*/ 0 h 2373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65112" h="2373682">
                <a:moveTo>
                  <a:pt x="0" y="0"/>
                </a:moveTo>
                <a:lnTo>
                  <a:pt x="3078271" y="0"/>
                </a:lnTo>
                <a:lnTo>
                  <a:pt x="4265112" y="2373682"/>
                </a:lnTo>
                <a:lnTo>
                  <a:pt x="0" y="237368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F406B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937A4F61-6DC9-4F23-85D5-F06BD43FDEEF}"/>
              </a:ext>
            </a:extLst>
          </p:cNvPr>
          <p:cNvSpPr/>
          <p:nvPr/>
        </p:nvSpPr>
        <p:spPr>
          <a:xfrm>
            <a:off x="-1" y="6325643"/>
            <a:ext cx="10796955" cy="532357"/>
          </a:xfrm>
          <a:prstGeom prst="rect">
            <a:avLst/>
          </a:prstGeom>
          <a:solidFill>
            <a:srgbClr val="0F40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t-IT" sz="2000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Università di Pisa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9CA0111-6699-4A05-93E4-F380E6BCEBDC}"/>
              </a:ext>
            </a:extLst>
          </p:cNvPr>
          <p:cNvSpPr txBox="1"/>
          <p:nvPr/>
        </p:nvSpPr>
        <p:spPr>
          <a:xfrm>
            <a:off x="61781" y="6437933"/>
            <a:ext cx="79128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Carlo Mazzanti | Andrea Migliore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139906C6-3D94-414E-99D1-BBC80DE39511}"/>
              </a:ext>
            </a:extLst>
          </p:cNvPr>
          <p:cNvSpPr txBox="1"/>
          <p:nvPr/>
        </p:nvSpPr>
        <p:spPr>
          <a:xfrm>
            <a:off x="4421673" y="301524"/>
            <a:ext cx="33486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2400" b="1" dirty="0"/>
              <a:t>4th Version Performance</a:t>
            </a:r>
          </a:p>
        </p:txBody>
      </p:sp>
      <p:pic>
        <p:nvPicPr>
          <p:cNvPr id="15" name="Elemento grafico 14">
            <a:extLst>
              <a:ext uri="{FF2B5EF4-FFF2-40B4-BE49-F238E27FC236}">
                <a16:creationId xmlns:a16="http://schemas.microsoft.com/office/drawing/2014/main" id="{187B2B7B-BBC9-452E-BAFF-74650AE5FD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57860" y="6385223"/>
            <a:ext cx="420548" cy="420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6601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con un angolo in alto arrotondato e l'altro ritagliato 7">
            <a:extLst>
              <a:ext uri="{FF2B5EF4-FFF2-40B4-BE49-F238E27FC236}">
                <a16:creationId xmlns:a16="http://schemas.microsoft.com/office/drawing/2014/main" id="{011717E5-7BF2-464B-9215-AF8C51E0CE38}"/>
              </a:ext>
            </a:extLst>
          </p:cNvPr>
          <p:cNvSpPr/>
          <p:nvPr/>
        </p:nvSpPr>
        <p:spPr>
          <a:xfrm flipV="1">
            <a:off x="10534390" y="6325643"/>
            <a:ext cx="678492" cy="532357"/>
          </a:xfrm>
          <a:custGeom>
            <a:avLst/>
            <a:gdLst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1186841 h 2373682"/>
              <a:gd name="connsiteX3" fmla="*/ 4265112 w 4265112"/>
              <a:gd name="connsiteY3" fmla="*/ 2373682 h 2373682"/>
              <a:gd name="connsiteX4" fmla="*/ 0 w 4265112"/>
              <a:gd name="connsiteY4" fmla="*/ 2373682 h 2373682"/>
              <a:gd name="connsiteX5" fmla="*/ 0 w 4265112"/>
              <a:gd name="connsiteY5" fmla="*/ 0 h 2373682"/>
              <a:gd name="connsiteX6" fmla="*/ 0 w 4265112"/>
              <a:gd name="connsiteY6" fmla="*/ 0 h 2373682"/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2373682 h 2373682"/>
              <a:gd name="connsiteX3" fmla="*/ 0 w 4265112"/>
              <a:gd name="connsiteY3" fmla="*/ 2373682 h 2373682"/>
              <a:gd name="connsiteX4" fmla="*/ 0 w 4265112"/>
              <a:gd name="connsiteY4" fmla="*/ 0 h 2373682"/>
              <a:gd name="connsiteX5" fmla="*/ 0 w 4265112"/>
              <a:gd name="connsiteY5" fmla="*/ 0 h 2373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65112" h="2373682">
                <a:moveTo>
                  <a:pt x="0" y="0"/>
                </a:moveTo>
                <a:lnTo>
                  <a:pt x="3078271" y="0"/>
                </a:lnTo>
                <a:lnTo>
                  <a:pt x="4265112" y="2373682"/>
                </a:lnTo>
                <a:lnTo>
                  <a:pt x="0" y="237368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F406B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937A4F61-6DC9-4F23-85D5-F06BD43FDEEF}"/>
              </a:ext>
            </a:extLst>
          </p:cNvPr>
          <p:cNvSpPr/>
          <p:nvPr/>
        </p:nvSpPr>
        <p:spPr>
          <a:xfrm>
            <a:off x="-1" y="6325643"/>
            <a:ext cx="10796955" cy="532357"/>
          </a:xfrm>
          <a:prstGeom prst="rect">
            <a:avLst/>
          </a:prstGeom>
          <a:solidFill>
            <a:srgbClr val="0F40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t-IT" sz="2000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Università di Pisa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9CA0111-6699-4A05-93E4-F380E6BCEBDC}"/>
              </a:ext>
            </a:extLst>
          </p:cNvPr>
          <p:cNvSpPr txBox="1"/>
          <p:nvPr/>
        </p:nvSpPr>
        <p:spPr>
          <a:xfrm>
            <a:off x="61781" y="6437933"/>
            <a:ext cx="79128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Carlo Mazzanti | Andrea Migliore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139906C6-3D94-414E-99D1-BBC80DE39511}"/>
              </a:ext>
            </a:extLst>
          </p:cNvPr>
          <p:cNvSpPr txBox="1"/>
          <p:nvPr/>
        </p:nvSpPr>
        <p:spPr>
          <a:xfrm>
            <a:off x="4421673" y="301524"/>
            <a:ext cx="33486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2400" b="1" dirty="0"/>
              <a:t>4th Version Performance</a:t>
            </a:r>
          </a:p>
        </p:txBody>
      </p:sp>
      <p:pic>
        <p:nvPicPr>
          <p:cNvPr id="15" name="Elemento grafico 14">
            <a:extLst>
              <a:ext uri="{FF2B5EF4-FFF2-40B4-BE49-F238E27FC236}">
                <a16:creationId xmlns:a16="http://schemas.microsoft.com/office/drawing/2014/main" id="{187B2B7B-BBC9-452E-BAFF-74650AE5FD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57860" y="6385223"/>
            <a:ext cx="420548" cy="420548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2DBD1303-54A1-49B6-8AF8-FB166FD39CBE}"/>
              </a:ext>
            </a:extLst>
          </p:cNvPr>
          <p:cNvSpPr txBox="1"/>
          <p:nvPr/>
        </p:nvSpPr>
        <p:spPr>
          <a:xfrm>
            <a:off x="2225389" y="2705725"/>
            <a:ext cx="774122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400" b="1" dirty="0"/>
              <a:t>Image Throughput </a:t>
            </a:r>
            <a:r>
              <a:rPr lang="it-IT" sz="4400" dirty="0" err="1"/>
              <a:t>at</a:t>
            </a:r>
            <a:r>
              <a:rPr lang="it-IT" sz="4400" dirty="0"/>
              <a:t> 32 </a:t>
            </a:r>
            <a:r>
              <a:rPr lang="it-IT" sz="4400" dirty="0" err="1"/>
              <a:t>Threads</a:t>
            </a:r>
            <a:endParaRPr lang="it-IT" sz="4400" dirty="0"/>
          </a:p>
          <a:p>
            <a:pPr algn="ctr"/>
            <a:r>
              <a:rPr lang="it-IT" sz="4400" dirty="0">
                <a:highlight>
                  <a:srgbClr val="F8F8F8"/>
                </a:highlight>
              </a:rPr>
              <a:t> ≈ </a:t>
            </a:r>
            <a:r>
              <a:rPr lang="it-IT" sz="4400" b="1" dirty="0">
                <a:solidFill>
                  <a:srgbClr val="FF0000"/>
                </a:solidFill>
                <a:highlight>
                  <a:srgbClr val="F8F8F8"/>
                </a:highlight>
              </a:rPr>
              <a:t>36</a:t>
            </a:r>
            <a:r>
              <a:rPr lang="it-IT" sz="4400" dirty="0">
                <a:highlight>
                  <a:srgbClr val="F8F8F8"/>
                </a:highlight>
              </a:rPr>
              <a:t> </a:t>
            </a:r>
            <a:r>
              <a:rPr lang="it-IT" sz="4400" dirty="0" err="1">
                <a:highlight>
                  <a:srgbClr val="F8F8F8"/>
                </a:highlight>
              </a:rPr>
              <a:t>img</a:t>
            </a:r>
            <a:r>
              <a:rPr lang="it-IT" sz="4400" dirty="0">
                <a:highlight>
                  <a:srgbClr val="F8F8F8"/>
                </a:highlight>
              </a:rPr>
              <a:t>/sec</a:t>
            </a:r>
            <a:endParaRPr lang="it-IT" sz="4400" b="1" dirty="0">
              <a:highlight>
                <a:srgbClr val="F8F8F8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9917726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con un angolo in alto arrotondato e l'altro ritagliato 7">
            <a:extLst>
              <a:ext uri="{FF2B5EF4-FFF2-40B4-BE49-F238E27FC236}">
                <a16:creationId xmlns:a16="http://schemas.microsoft.com/office/drawing/2014/main" id="{011717E5-7BF2-464B-9215-AF8C51E0CE38}"/>
              </a:ext>
            </a:extLst>
          </p:cNvPr>
          <p:cNvSpPr/>
          <p:nvPr/>
        </p:nvSpPr>
        <p:spPr>
          <a:xfrm flipV="1">
            <a:off x="10534390" y="6325643"/>
            <a:ext cx="678492" cy="532357"/>
          </a:xfrm>
          <a:custGeom>
            <a:avLst/>
            <a:gdLst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1186841 h 2373682"/>
              <a:gd name="connsiteX3" fmla="*/ 4265112 w 4265112"/>
              <a:gd name="connsiteY3" fmla="*/ 2373682 h 2373682"/>
              <a:gd name="connsiteX4" fmla="*/ 0 w 4265112"/>
              <a:gd name="connsiteY4" fmla="*/ 2373682 h 2373682"/>
              <a:gd name="connsiteX5" fmla="*/ 0 w 4265112"/>
              <a:gd name="connsiteY5" fmla="*/ 0 h 2373682"/>
              <a:gd name="connsiteX6" fmla="*/ 0 w 4265112"/>
              <a:gd name="connsiteY6" fmla="*/ 0 h 2373682"/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2373682 h 2373682"/>
              <a:gd name="connsiteX3" fmla="*/ 0 w 4265112"/>
              <a:gd name="connsiteY3" fmla="*/ 2373682 h 2373682"/>
              <a:gd name="connsiteX4" fmla="*/ 0 w 4265112"/>
              <a:gd name="connsiteY4" fmla="*/ 0 h 2373682"/>
              <a:gd name="connsiteX5" fmla="*/ 0 w 4265112"/>
              <a:gd name="connsiteY5" fmla="*/ 0 h 2373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65112" h="2373682">
                <a:moveTo>
                  <a:pt x="0" y="0"/>
                </a:moveTo>
                <a:lnTo>
                  <a:pt x="3078271" y="0"/>
                </a:lnTo>
                <a:lnTo>
                  <a:pt x="4265112" y="2373682"/>
                </a:lnTo>
                <a:lnTo>
                  <a:pt x="0" y="237368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F406B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937A4F61-6DC9-4F23-85D5-F06BD43FDEEF}"/>
              </a:ext>
            </a:extLst>
          </p:cNvPr>
          <p:cNvSpPr/>
          <p:nvPr/>
        </p:nvSpPr>
        <p:spPr>
          <a:xfrm>
            <a:off x="-1" y="6325643"/>
            <a:ext cx="10796955" cy="532357"/>
          </a:xfrm>
          <a:prstGeom prst="rect">
            <a:avLst/>
          </a:prstGeom>
          <a:solidFill>
            <a:srgbClr val="0F40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t-IT" sz="2000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Università di Pisa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9CA0111-6699-4A05-93E4-F380E6BCEBDC}"/>
              </a:ext>
            </a:extLst>
          </p:cNvPr>
          <p:cNvSpPr txBox="1"/>
          <p:nvPr/>
        </p:nvSpPr>
        <p:spPr>
          <a:xfrm>
            <a:off x="61781" y="6437933"/>
            <a:ext cx="79128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Carlo Mazzanti | Andrea Migliore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139906C6-3D94-414E-99D1-BBC80DE39511}"/>
              </a:ext>
            </a:extLst>
          </p:cNvPr>
          <p:cNvSpPr txBox="1"/>
          <p:nvPr/>
        </p:nvSpPr>
        <p:spPr>
          <a:xfrm>
            <a:off x="4764492" y="301524"/>
            <a:ext cx="26630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2400" b="1" dirty="0"/>
              <a:t>Performance </a:t>
            </a:r>
            <a:r>
              <a:rPr lang="it-IT" sz="2400" b="1" dirty="0" err="1"/>
              <a:t>Recap</a:t>
            </a:r>
            <a:endParaRPr lang="it-IT" sz="2400" b="1" dirty="0"/>
          </a:p>
        </p:txBody>
      </p:sp>
      <p:pic>
        <p:nvPicPr>
          <p:cNvPr id="15" name="Elemento grafico 14">
            <a:extLst>
              <a:ext uri="{FF2B5EF4-FFF2-40B4-BE49-F238E27FC236}">
                <a16:creationId xmlns:a16="http://schemas.microsoft.com/office/drawing/2014/main" id="{187B2B7B-BBC9-452E-BAFF-74650AE5FD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57860" y="6385223"/>
            <a:ext cx="420548" cy="420548"/>
          </a:xfrm>
          <a:prstGeom prst="rect">
            <a:avLst/>
          </a:prstGeom>
        </p:spPr>
      </p:pic>
      <p:graphicFrame>
        <p:nvGraphicFramePr>
          <p:cNvPr id="10" name="Grafico 9">
            <a:extLst>
              <a:ext uri="{FF2B5EF4-FFF2-40B4-BE49-F238E27FC236}">
                <a16:creationId xmlns:a16="http://schemas.microsoft.com/office/drawing/2014/main" id="{3DC71844-3F05-B866-C3B5-6D00859C6F1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02232368"/>
              </p:ext>
            </p:extLst>
          </p:nvPr>
        </p:nvGraphicFramePr>
        <p:xfrm>
          <a:off x="464820" y="875478"/>
          <a:ext cx="5554980" cy="35635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2D54B11C-8C36-4D67-B568-9881214BAC4A}"/>
              </a:ext>
            </a:extLst>
          </p:cNvPr>
          <p:cNvSpPr txBox="1"/>
          <p:nvPr/>
        </p:nvSpPr>
        <p:spPr>
          <a:xfrm>
            <a:off x="887436" y="4551308"/>
            <a:ext cx="60974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🟨 1st Version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953CE3A2-806C-47A0-BFBA-93D61B844037}"/>
              </a:ext>
            </a:extLst>
          </p:cNvPr>
          <p:cNvSpPr txBox="1"/>
          <p:nvPr/>
        </p:nvSpPr>
        <p:spPr>
          <a:xfrm>
            <a:off x="1012872" y="4920640"/>
            <a:ext cx="5972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Throughput at 32 Threads ≈ 22 </a:t>
            </a:r>
            <a:r>
              <a:rPr lang="en-US" dirty="0" err="1"/>
              <a:t>img</a:t>
            </a:r>
            <a:r>
              <a:rPr lang="en-US" dirty="0"/>
              <a:t>/sec</a:t>
            </a: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478C9BAA-6051-4E43-B152-D553C39F8FD0}"/>
              </a:ext>
            </a:extLst>
          </p:cNvPr>
          <p:cNvSpPr txBox="1"/>
          <p:nvPr/>
        </p:nvSpPr>
        <p:spPr>
          <a:xfrm>
            <a:off x="887436" y="5422587"/>
            <a:ext cx="60974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🟨 2nd Version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05EEBF95-13A1-4741-98ED-259CB3990B26}"/>
              </a:ext>
            </a:extLst>
          </p:cNvPr>
          <p:cNvSpPr txBox="1"/>
          <p:nvPr/>
        </p:nvSpPr>
        <p:spPr>
          <a:xfrm>
            <a:off x="1012872" y="5791919"/>
            <a:ext cx="5972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Throughput at 32 Threads ≈ 28 </a:t>
            </a:r>
            <a:r>
              <a:rPr lang="en-US" dirty="0" err="1"/>
              <a:t>img</a:t>
            </a:r>
            <a:r>
              <a:rPr lang="en-US" dirty="0"/>
              <a:t>/sec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353B68B4-0F94-46F4-B33B-F7830CA2C81D}"/>
              </a:ext>
            </a:extLst>
          </p:cNvPr>
          <p:cNvSpPr txBox="1"/>
          <p:nvPr/>
        </p:nvSpPr>
        <p:spPr>
          <a:xfrm>
            <a:off x="6984900" y="4551308"/>
            <a:ext cx="60974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🟨 3rd Version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263CAC28-4E40-470D-9BEC-B3EA6225768A}"/>
              </a:ext>
            </a:extLst>
          </p:cNvPr>
          <p:cNvSpPr txBox="1"/>
          <p:nvPr/>
        </p:nvSpPr>
        <p:spPr>
          <a:xfrm>
            <a:off x="7110336" y="4920640"/>
            <a:ext cx="5972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Throughput at 32 Threads ≈ 31 </a:t>
            </a:r>
            <a:r>
              <a:rPr lang="en-US" dirty="0" err="1"/>
              <a:t>img</a:t>
            </a:r>
            <a:r>
              <a:rPr lang="en-US" dirty="0"/>
              <a:t>/sec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D8368CD8-44A5-45F3-B2B1-B69B88B681D1}"/>
              </a:ext>
            </a:extLst>
          </p:cNvPr>
          <p:cNvSpPr txBox="1"/>
          <p:nvPr/>
        </p:nvSpPr>
        <p:spPr>
          <a:xfrm>
            <a:off x="6984900" y="5422587"/>
            <a:ext cx="60974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🟨 4th Version</a:t>
            </a: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2D918CE1-75B1-4683-A838-2418AF57B7D8}"/>
              </a:ext>
            </a:extLst>
          </p:cNvPr>
          <p:cNvSpPr txBox="1"/>
          <p:nvPr/>
        </p:nvSpPr>
        <p:spPr>
          <a:xfrm>
            <a:off x="7110336" y="5791919"/>
            <a:ext cx="5972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Throughput at 32 Threads ≈ 36 </a:t>
            </a:r>
            <a:r>
              <a:rPr lang="en-US" dirty="0" err="1"/>
              <a:t>img</a:t>
            </a:r>
            <a:r>
              <a:rPr lang="en-US" dirty="0"/>
              <a:t>/sec</a:t>
            </a:r>
          </a:p>
        </p:txBody>
      </p:sp>
      <p:graphicFrame>
        <p:nvGraphicFramePr>
          <p:cNvPr id="27" name="Grafico 26">
            <a:extLst>
              <a:ext uri="{FF2B5EF4-FFF2-40B4-BE49-F238E27FC236}">
                <a16:creationId xmlns:a16="http://schemas.microsoft.com/office/drawing/2014/main" id="{CE3CCFC5-044F-46AB-B0E9-0AFC932D15F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48929096"/>
              </p:ext>
            </p:extLst>
          </p:nvPr>
        </p:nvGraphicFramePr>
        <p:xfrm>
          <a:off x="6172202" y="875478"/>
          <a:ext cx="5532118" cy="35635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522860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con un angolo in alto arrotondato e l'altro ritagliato 7">
            <a:extLst>
              <a:ext uri="{FF2B5EF4-FFF2-40B4-BE49-F238E27FC236}">
                <a16:creationId xmlns:a16="http://schemas.microsoft.com/office/drawing/2014/main" id="{011717E5-7BF2-464B-9215-AF8C51E0CE38}"/>
              </a:ext>
            </a:extLst>
          </p:cNvPr>
          <p:cNvSpPr/>
          <p:nvPr/>
        </p:nvSpPr>
        <p:spPr>
          <a:xfrm flipV="1">
            <a:off x="10534390" y="6325643"/>
            <a:ext cx="678492" cy="532357"/>
          </a:xfrm>
          <a:custGeom>
            <a:avLst/>
            <a:gdLst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1186841 h 2373682"/>
              <a:gd name="connsiteX3" fmla="*/ 4265112 w 4265112"/>
              <a:gd name="connsiteY3" fmla="*/ 2373682 h 2373682"/>
              <a:gd name="connsiteX4" fmla="*/ 0 w 4265112"/>
              <a:gd name="connsiteY4" fmla="*/ 2373682 h 2373682"/>
              <a:gd name="connsiteX5" fmla="*/ 0 w 4265112"/>
              <a:gd name="connsiteY5" fmla="*/ 0 h 2373682"/>
              <a:gd name="connsiteX6" fmla="*/ 0 w 4265112"/>
              <a:gd name="connsiteY6" fmla="*/ 0 h 2373682"/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2373682 h 2373682"/>
              <a:gd name="connsiteX3" fmla="*/ 0 w 4265112"/>
              <a:gd name="connsiteY3" fmla="*/ 2373682 h 2373682"/>
              <a:gd name="connsiteX4" fmla="*/ 0 w 4265112"/>
              <a:gd name="connsiteY4" fmla="*/ 0 h 2373682"/>
              <a:gd name="connsiteX5" fmla="*/ 0 w 4265112"/>
              <a:gd name="connsiteY5" fmla="*/ 0 h 2373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65112" h="2373682">
                <a:moveTo>
                  <a:pt x="0" y="0"/>
                </a:moveTo>
                <a:lnTo>
                  <a:pt x="3078271" y="0"/>
                </a:lnTo>
                <a:lnTo>
                  <a:pt x="4265112" y="2373682"/>
                </a:lnTo>
                <a:lnTo>
                  <a:pt x="0" y="237368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F406B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937A4F61-6DC9-4F23-85D5-F06BD43FDEEF}"/>
              </a:ext>
            </a:extLst>
          </p:cNvPr>
          <p:cNvSpPr/>
          <p:nvPr/>
        </p:nvSpPr>
        <p:spPr>
          <a:xfrm>
            <a:off x="-1" y="6325643"/>
            <a:ext cx="10796955" cy="532357"/>
          </a:xfrm>
          <a:prstGeom prst="rect">
            <a:avLst/>
          </a:prstGeom>
          <a:solidFill>
            <a:srgbClr val="0F40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t-IT" sz="2000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Università di Pisa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9CA0111-6699-4A05-93E4-F380E6BCEBDC}"/>
              </a:ext>
            </a:extLst>
          </p:cNvPr>
          <p:cNvSpPr txBox="1"/>
          <p:nvPr/>
        </p:nvSpPr>
        <p:spPr>
          <a:xfrm>
            <a:off x="61781" y="6437933"/>
            <a:ext cx="79128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Carlo Mazzanti | Andrea Migliore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139906C6-3D94-414E-99D1-BBC80DE39511}"/>
              </a:ext>
            </a:extLst>
          </p:cNvPr>
          <p:cNvSpPr txBox="1"/>
          <p:nvPr/>
        </p:nvSpPr>
        <p:spPr>
          <a:xfrm>
            <a:off x="4599050" y="298398"/>
            <a:ext cx="29938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Image Representation</a:t>
            </a:r>
            <a:endParaRPr lang="it-IT" sz="2400" b="1" dirty="0"/>
          </a:p>
        </p:txBody>
      </p:sp>
      <p:pic>
        <p:nvPicPr>
          <p:cNvPr id="15" name="Elemento grafico 14">
            <a:extLst>
              <a:ext uri="{FF2B5EF4-FFF2-40B4-BE49-F238E27FC236}">
                <a16:creationId xmlns:a16="http://schemas.microsoft.com/office/drawing/2014/main" id="{187B2B7B-BBC9-452E-BAFF-74650AE5FD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57860" y="6385223"/>
            <a:ext cx="420548" cy="420548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C6E5E3E7-3FA0-452A-8631-3D0CF016E9AA}"/>
              </a:ext>
            </a:extLst>
          </p:cNvPr>
          <p:cNvSpPr txBox="1"/>
          <p:nvPr/>
        </p:nvSpPr>
        <p:spPr>
          <a:xfrm>
            <a:off x="369276" y="1134999"/>
            <a:ext cx="502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🟨 </a:t>
            </a:r>
            <a:r>
              <a:rPr lang="en-US" b="1" dirty="0"/>
              <a:t>Image structure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25686481-F578-4D9F-B102-2F01EC517639}"/>
              </a:ext>
            </a:extLst>
          </p:cNvPr>
          <p:cNvSpPr txBox="1"/>
          <p:nvPr/>
        </p:nvSpPr>
        <p:spPr>
          <a:xfrm>
            <a:off x="494712" y="1504331"/>
            <a:ext cx="560128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Each image is represented as </a:t>
            </a:r>
            <a:r>
              <a:rPr lang="en-US" b="1" dirty="0"/>
              <a:t>three separate matrices</a:t>
            </a:r>
            <a:endParaRPr lang="it-IT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Each matrix has size </a:t>
            </a:r>
            <a:r>
              <a:rPr lang="en-US" b="1" dirty="0"/>
              <a:t>3840 × 2160</a:t>
            </a:r>
            <a:r>
              <a:rPr lang="en-US" dirty="0"/>
              <a:t> (4K resolution)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The three matrices represent the </a:t>
            </a:r>
            <a:r>
              <a:rPr lang="en-US" b="1" dirty="0"/>
              <a:t>RGB color channels</a:t>
            </a:r>
            <a:endParaRPr lang="en-US" dirty="0"/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FF5ECB0D-1A03-4E4A-93F9-4F12E41D1F62}"/>
              </a:ext>
            </a:extLst>
          </p:cNvPr>
          <p:cNvSpPr txBox="1"/>
          <p:nvPr/>
        </p:nvSpPr>
        <p:spPr>
          <a:xfrm>
            <a:off x="369276" y="2724752"/>
            <a:ext cx="60974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🟨 Processing approach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CCCD1421-E58C-4074-9FD3-0AEFDF493245}"/>
              </a:ext>
            </a:extLst>
          </p:cNvPr>
          <p:cNvSpPr txBox="1"/>
          <p:nvPr/>
        </p:nvSpPr>
        <p:spPr>
          <a:xfrm>
            <a:off x="494711" y="3094084"/>
            <a:ext cx="6240197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Convolution is applied </a:t>
            </a:r>
            <a:r>
              <a:rPr lang="en-US" b="1" dirty="0"/>
              <a:t>individually</a:t>
            </a:r>
            <a:r>
              <a:rPr lang="en-US" dirty="0"/>
              <a:t> to each color channel</a:t>
            </a:r>
            <a:endParaRPr lang="it-IT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The same kernel is used on R, G, and B matrices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Each image is </a:t>
            </a:r>
            <a:r>
              <a:rPr lang="en-US" b="1" dirty="0"/>
              <a:t>divided into horizontal slices</a:t>
            </a:r>
            <a:r>
              <a:rPr lang="en-US" dirty="0"/>
              <a:t>, and each thread processes a specific slice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The final image is reconstructed from the processed channels</a:t>
            </a:r>
            <a:endParaRPr lang="it-IT" dirty="0"/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C5DBBD1F-C520-4AFB-8190-F44BB77CF366}"/>
              </a:ext>
            </a:extLst>
          </p:cNvPr>
          <p:cNvSpPr txBox="1"/>
          <p:nvPr/>
        </p:nvSpPr>
        <p:spPr>
          <a:xfrm>
            <a:off x="369276" y="4938214"/>
            <a:ext cx="60974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🟨 Performance measurement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00C202A4-C0D6-4BCF-8C3D-AD77AE4F6376}"/>
              </a:ext>
            </a:extLst>
          </p:cNvPr>
          <p:cNvSpPr txBox="1"/>
          <p:nvPr/>
        </p:nvSpPr>
        <p:spPr>
          <a:xfrm>
            <a:off x="494711" y="5307546"/>
            <a:ext cx="10442919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Performance is expressed in </a:t>
            </a:r>
            <a:r>
              <a:rPr lang="en-US" b="1" dirty="0"/>
              <a:t>images per second</a:t>
            </a:r>
            <a:endParaRPr lang="it-IT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Focus of the project: optimize convolution to </a:t>
            </a:r>
            <a:r>
              <a:rPr lang="en-US" b="1" dirty="0"/>
              <a:t>maximize throughput</a:t>
            </a:r>
            <a:r>
              <a:rPr lang="en-US" dirty="0"/>
              <a:t>, with a target of </a:t>
            </a:r>
            <a:r>
              <a:rPr lang="en-US" b="1" dirty="0"/>
              <a:t>30 images per second</a:t>
            </a:r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2463D5E2-C346-4CD8-8427-E16FB3FDFB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77820" y="1660311"/>
            <a:ext cx="3935062" cy="3394583"/>
          </a:xfrm>
          <a:prstGeom prst="rect">
            <a:avLst/>
          </a:prstGeom>
          <a:ln w="12700">
            <a:solidFill>
              <a:srgbClr val="706F70"/>
            </a:solidFill>
          </a:ln>
        </p:spPr>
      </p:pic>
    </p:spTree>
    <p:extLst>
      <p:ext uri="{BB962C8B-B14F-4D97-AF65-F5344CB8AC3E}">
        <p14:creationId xmlns:p14="http://schemas.microsoft.com/office/powerpoint/2010/main" val="645104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con un angolo in alto arrotondato e l'altro ritagliato 7">
            <a:extLst>
              <a:ext uri="{FF2B5EF4-FFF2-40B4-BE49-F238E27FC236}">
                <a16:creationId xmlns:a16="http://schemas.microsoft.com/office/drawing/2014/main" id="{011717E5-7BF2-464B-9215-AF8C51E0CE38}"/>
              </a:ext>
            </a:extLst>
          </p:cNvPr>
          <p:cNvSpPr/>
          <p:nvPr/>
        </p:nvSpPr>
        <p:spPr>
          <a:xfrm flipV="1">
            <a:off x="10534390" y="6325643"/>
            <a:ext cx="678492" cy="532357"/>
          </a:xfrm>
          <a:custGeom>
            <a:avLst/>
            <a:gdLst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1186841 h 2373682"/>
              <a:gd name="connsiteX3" fmla="*/ 4265112 w 4265112"/>
              <a:gd name="connsiteY3" fmla="*/ 2373682 h 2373682"/>
              <a:gd name="connsiteX4" fmla="*/ 0 w 4265112"/>
              <a:gd name="connsiteY4" fmla="*/ 2373682 h 2373682"/>
              <a:gd name="connsiteX5" fmla="*/ 0 w 4265112"/>
              <a:gd name="connsiteY5" fmla="*/ 0 h 2373682"/>
              <a:gd name="connsiteX6" fmla="*/ 0 w 4265112"/>
              <a:gd name="connsiteY6" fmla="*/ 0 h 2373682"/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2373682 h 2373682"/>
              <a:gd name="connsiteX3" fmla="*/ 0 w 4265112"/>
              <a:gd name="connsiteY3" fmla="*/ 2373682 h 2373682"/>
              <a:gd name="connsiteX4" fmla="*/ 0 w 4265112"/>
              <a:gd name="connsiteY4" fmla="*/ 0 h 2373682"/>
              <a:gd name="connsiteX5" fmla="*/ 0 w 4265112"/>
              <a:gd name="connsiteY5" fmla="*/ 0 h 2373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65112" h="2373682">
                <a:moveTo>
                  <a:pt x="0" y="0"/>
                </a:moveTo>
                <a:lnTo>
                  <a:pt x="3078271" y="0"/>
                </a:lnTo>
                <a:lnTo>
                  <a:pt x="4265112" y="2373682"/>
                </a:lnTo>
                <a:lnTo>
                  <a:pt x="0" y="237368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F406B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937A4F61-6DC9-4F23-85D5-F06BD43FDEEF}"/>
              </a:ext>
            </a:extLst>
          </p:cNvPr>
          <p:cNvSpPr/>
          <p:nvPr/>
        </p:nvSpPr>
        <p:spPr>
          <a:xfrm>
            <a:off x="-1" y="6325643"/>
            <a:ext cx="10796955" cy="532357"/>
          </a:xfrm>
          <a:prstGeom prst="rect">
            <a:avLst/>
          </a:prstGeom>
          <a:solidFill>
            <a:srgbClr val="0F40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t-IT" sz="2000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Università di Pisa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9CA0111-6699-4A05-93E4-F380E6BCEBDC}"/>
              </a:ext>
            </a:extLst>
          </p:cNvPr>
          <p:cNvSpPr txBox="1"/>
          <p:nvPr/>
        </p:nvSpPr>
        <p:spPr>
          <a:xfrm>
            <a:off x="61781" y="6437933"/>
            <a:ext cx="79128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Carlo Mazzanti | Andrea Migliore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139906C6-3D94-414E-99D1-BBC80DE39511}"/>
              </a:ext>
            </a:extLst>
          </p:cNvPr>
          <p:cNvSpPr txBox="1"/>
          <p:nvPr/>
        </p:nvSpPr>
        <p:spPr>
          <a:xfrm>
            <a:off x="4246296" y="301524"/>
            <a:ext cx="36994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2400" b="1" dirty="0"/>
              <a:t>Test Platform </a:t>
            </a:r>
            <a:r>
              <a:rPr lang="it-IT" sz="2400" b="1" dirty="0" err="1"/>
              <a:t>Specifications</a:t>
            </a:r>
            <a:endParaRPr lang="it-IT" sz="2400" b="1" dirty="0"/>
          </a:p>
        </p:txBody>
      </p:sp>
      <p:pic>
        <p:nvPicPr>
          <p:cNvPr id="15" name="Elemento grafico 14">
            <a:extLst>
              <a:ext uri="{FF2B5EF4-FFF2-40B4-BE49-F238E27FC236}">
                <a16:creationId xmlns:a16="http://schemas.microsoft.com/office/drawing/2014/main" id="{187B2B7B-BBC9-452E-BAFF-74650AE5FD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57860" y="6385223"/>
            <a:ext cx="420548" cy="420548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2415BE68-9925-4BEE-9090-15735801AD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407" y="1982879"/>
            <a:ext cx="2571993" cy="2174846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6A34958C-8B0E-4FBF-8B2B-2245A83D8B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18082" y="1982879"/>
            <a:ext cx="2571993" cy="2496068"/>
          </a:xfrm>
          <a:prstGeom prst="rect">
            <a:avLst/>
          </a:prstGeom>
        </p:spPr>
      </p:pic>
      <p:pic>
        <p:nvPicPr>
          <p:cNvPr id="18" name="Immagine 17">
            <a:extLst>
              <a:ext uri="{FF2B5EF4-FFF2-40B4-BE49-F238E27FC236}">
                <a16:creationId xmlns:a16="http://schemas.microsoft.com/office/drawing/2014/main" id="{DA74AAC8-3ED9-421D-BBA0-DD343D729D9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8407" y="4157725"/>
            <a:ext cx="2571993" cy="1611028"/>
          </a:xfrm>
          <a:prstGeom prst="rect">
            <a:avLst/>
          </a:prstGeom>
        </p:spPr>
      </p:pic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723E9342-9E27-406F-89A3-9A390C69D7F7}"/>
              </a:ext>
            </a:extLst>
          </p:cNvPr>
          <p:cNvSpPr txBox="1"/>
          <p:nvPr/>
        </p:nvSpPr>
        <p:spPr>
          <a:xfrm>
            <a:off x="1914403" y="1311460"/>
            <a:ext cx="27014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b="1" i="0" dirty="0">
                <a:solidFill>
                  <a:srgbClr val="222222"/>
                </a:solidFill>
                <a:effectLst/>
                <a:latin typeface="TPU-Title"/>
              </a:rPr>
              <a:t>Intel Core i9-14900HX</a:t>
            </a:r>
          </a:p>
        </p:txBody>
      </p:sp>
      <p:pic>
        <p:nvPicPr>
          <p:cNvPr id="3074" name="Picture 2" descr="Raptor Lake-HX Refresh / Core i9">
            <a:extLst>
              <a:ext uri="{FF2B5EF4-FFF2-40B4-BE49-F238E27FC236}">
                <a16:creationId xmlns:a16="http://schemas.microsoft.com/office/drawing/2014/main" id="{528B7FF9-0F7E-49C8-9FEB-446DCBA020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4949" y="1285355"/>
            <a:ext cx="418908" cy="421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004AD137-5F0F-43FA-AE80-3DD3255198E9}"/>
              </a:ext>
            </a:extLst>
          </p:cNvPr>
          <p:cNvCxnSpPr>
            <a:cxnSpLocks/>
          </p:cNvCxnSpPr>
          <p:nvPr/>
        </p:nvCxnSpPr>
        <p:spPr>
          <a:xfrm flipV="1">
            <a:off x="6096000" y="1373105"/>
            <a:ext cx="0" cy="4676003"/>
          </a:xfrm>
          <a:prstGeom prst="line">
            <a:avLst/>
          </a:prstGeom>
          <a:ln w="38100">
            <a:solidFill>
              <a:srgbClr val="0F406B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B0CF40A1-C0E7-456C-BE5F-F2F76A2225B9}"/>
              </a:ext>
            </a:extLst>
          </p:cNvPr>
          <p:cNvSpPr txBox="1"/>
          <p:nvPr/>
        </p:nvSpPr>
        <p:spPr>
          <a:xfrm>
            <a:off x="7692992" y="1218848"/>
            <a:ext cx="6687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it-IT" sz="2800" b="1" dirty="0"/>
              <a:t>🧾</a:t>
            </a:r>
            <a:endParaRPr lang="it-IT" sz="2000" b="1" dirty="0"/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9AE7E22C-22F5-4804-84B3-935CD218E48C}"/>
              </a:ext>
            </a:extLst>
          </p:cNvPr>
          <p:cNvSpPr txBox="1"/>
          <p:nvPr/>
        </p:nvSpPr>
        <p:spPr>
          <a:xfrm>
            <a:off x="7974624" y="1295792"/>
            <a:ext cx="27014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1800" b="1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System </a:t>
            </a:r>
            <a:r>
              <a:rPr lang="it-IT" sz="1800" b="1" kern="12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Configuration</a:t>
            </a:r>
            <a:endParaRPr lang="it-IT" b="1" i="0" dirty="0">
              <a:solidFill>
                <a:srgbClr val="222222"/>
              </a:solidFill>
              <a:effectLst/>
              <a:latin typeface="TPU-Title"/>
            </a:endParaRPr>
          </a:p>
        </p:txBody>
      </p:sp>
      <p:graphicFrame>
        <p:nvGraphicFramePr>
          <p:cNvPr id="6" name="Tabella 6">
            <a:extLst>
              <a:ext uri="{FF2B5EF4-FFF2-40B4-BE49-F238E27FC236}">
                <a16:creationId xmlns:a16="http://schemas.microsoft.com/office/drawing/2014/main" id="{9F8C2545-11CC-4A5A-8E2D-4D3C94B05B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406972"/>
              </p:ext>
            </p:extLst>
          </p:nvPr>
        </p:nvGraphicFramePr>
        <p:xfrm>
          <a:off x="7414055" y="2028460"/>
          <a:ext cx="3382899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74419">
                  <a:extLst>
                    <a:ext uri="{9D8B030D-6E8A-4147-A177-3AD203B41FA5}">
                      <a16:colId xmlns:a16="http://schemas.microsoft.com/office/drawing/2014/main" val="3089588594"/>
                    </a:ext>
                  </a:extLst>
                </a:gridCol>
                <a:gridCol w="1808480">
                  <a:extLst>
                    <a:ext uri="{9D8B030D-6E8A-4147-A177-3AD203B41FA5}">
                      <a16:colId xmlns:a16="http://schemas.microsoft.com/office/drawing/2014/main" val="4632463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it-IT" sz="1200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Operating System:</a:t>
                      </a:r>
                    </a:p>
                  </a:txBody>
                  <a:tcPr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Windows 11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7639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it-IT" sz="1200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Memory:</a:t>
                      </a:r>
                    </a:p>
                  </a:txBody>
                  <a:tcPr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sz="12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16 GB DDR5 @ 5600 MHz</a:t>
                      </a:r>
                      <a:endParaRPr lang="it-IT" sz="12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3427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it-IT" sz="1200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Compiler:</a:t>
                      </a:r>
                    </a:p>
                  </a:txBody>
                  <a:tcPr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it-IT" sz="12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GCC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5706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it-IT" sz="1200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Profiler:</a:t>
                      </a:r>
                    </a:p>
                  </a:txBody>
                  <a:tcPr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it-IT" sz="12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Intel </a:t>
                      </a:r>
                      <a:r>
                        <a:rPr lang="it-IT" sz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VTune</a:t>
                      </a:r>
                      <a:endParaRPr lang="it-IT" sz="12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51165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0829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Grafico 10">
            <a:extLst>
              <a:ext uri="{FF2B5EF4-FFF2-40B4-BE49-F238E27FC236}">
                <a16:creationId xmlns:a16="http://schemas.microsoft.com/office/drawing/2014/main" id="{825A37BE-4BE8-AC8A-B526-446B81A9674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63019258"/>
              </p:ext>
            </p:extLst>
          </p:nvPr>
        </p:nvGraphicFramePr>
        <p:xfrm>
          <a:off x="1945947" y="1058815"/>
          <a:ext cx="8300106" cy="46052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Rettangolo con un angolo in alto arrotondato e l'altro ritagliato 7">
            <a:extLst>
              <a:ext uri="{FF2B5EF4-FFF2-40B4-BE49-F238E27FC236}">
                <a16:creationId xmlns:a16="http://schemas.microsoft.com/office/drawing/2014/main" id="{011717E5-7BF2-464B-9215-AF8C51E0CE38}"/>
              </a:ext>
            </a:extLst>
          </p:cNvPr>
          <p:cNvSpPr/>
          <p:nvPr/>
        </p:nvSpPr>
        <p:spPr>
          <a:xfrm flipV="1">
            <a:off x="10534390" y="6325643"/>
            <a:ext cx="678492" cy="532357"/>
          </a:xfrm>
          <a:custGeom>
            <a:avLst/>
            <a:gdLst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1186841 h 2373682"/>
              <a:gd name="connsiteX3" fmla="*/ 4265112 w 4265112"/>
              <a:gd name="connsiteY3" fmla="*/ 2373682 h 2373682"/>
              <a:gd name="connsiteX4" fmla="*/ 0 w 4265112"/>
              <a:gd name="connsiteY4" fmla="*/ 2373682 h 2373682"/>
              <a:gd name="connsiteX5" fmla="*/ 0 w 4265112"/>
              <a:gd name="connsiteY5" fmla="*/ 0 h 2373682"/>
              <a:gd name="connsiteX6" fmla="*/ 0 w 4265112"/>
              <a:gd name="connsiteY6" fmla="*/ 0 h 2373682"/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2373682 h 2373682"/>
              <a:gd name="connsiteX3" fmla="*/ 0 w 4265112"/>
              <a:gd name="connsiteY3" fmla="*/ 2373682 h 2373682"/>
              <a:gd name="connsiteX4" fmla="*/ 0 w 4265112"/>
              <a:gd name="connsiteY4" fmla="*/ 0 h 2373682"/>
              <a:gd name="connsiteX5" fmla="*/ 0 w 4265112"/>
              <a:gd name="connsiteY5" fmla="*/ 0 h 2373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65112" h="2373682">
                <a:moveTo>
                  <a:pt x="0" y="0"/>
                </a:moveTo>
                <a:lnTo>
                  <a:pt x="3078271" y="0"/>
                </a:lnTo>
                <a:lnTo>
                  <a:pt x="4265112" y="2373682"/>
                </a:lnTo>
                <a:lnTo>
                  <a:pt x="0" y="237368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F406B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937A4F61-6DC9-4F23-85D5-F06BD43FDEEF}"/>
              </a:ext>
            </a:extLst>
          </p:cNvPr>
          <p:cNvSpPr/>
          <p:nvPr/>
        </p:nvSpPr>
        <p:spPr>
          <a:xfrm>
            <a:off x="-1" y="6325643"/>
            <a:ext cx="10796955" cy="532357"/>
          </a:xfrm>
          <a:prstGeom prst="rect">
            <a:avLst/>
          </a:prstGeom>
          <a:solidFill>
            <a:srgbClr val="0F40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t-IT" sz="2000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Università di Pisa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9CA0111-6699-4A05-93E4-F380E6BCEBDC}"/>
              </a:ext>
            </a:extLst>
          </p:cNvPr>
          <p:cNvSpPr txBox="1"/>
          <p:nvPr/>
        </p:nvSpPr>
        <p:spPr>
          <a:xfrm>
            <a:off x="61781" y="6437933"/>
            <a:ext cx="79128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Carlo Mazzanti | Andrea Migliore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139906C6-3D94-414E-99D1-BBC80DE39511}"/>
              </a:ext>
            </a:extLst>
          </p:cNvPr>
          <p:cNvSpPr txBox="1"/>
          <p:nvPr/>
        </p:nvSpPr>
        <p:spPr>
          <a:xfrm>
            <a:off x="4444243" y="301524"/>
            <a:ext cx="33035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2400" b="1" dirty="0"/>
              <a:t>1st Version Performance</a:t>
            </a:r>
          </a:p>
        </p:txBody>
      </p:sp>
      <p:pic>
        <p:nvPicPr>
          <p:cNvPr id="15" name="Elemento grafico 14">
            <a:extLst>
              <a:ext uri="{FF2B5EF4-FFF2-40B4-BE49-F238E27FC236}">
                <a16:creationId xmlns:a16="http://schemas.microsoft.com/office/drawing/2014/main" id="{187B2B7B-BBC9-452E-BAFF-74650AE5FD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57860" y="6385223"/>
            <a:ext cx="420548" cy="420548"/>
          </a:xfrm>
          <a:prstGeom prst="rect">
            <a:avLst/>
          </a:prstGeom>
        </p:spPr>
      </p:pic>
      <p:sp>
        <p:nvSpPr>
          <p:cNvPr id="5" name="Ovale 4">
            <a:extLst>
              <a:ext uri="{FF2B5EF4-FFF2-40B4-BE49-F238E27FC236}">
                <a16:creationId xmlns:a16="http://schemas.microsoft.com/office/drawing/2014/main" id="{1CBCBF46-CB8B-4518-BA03-1CBD85966BF1}"/>
              </a:ext>
            </a:extLst>
          </p:cNvPr>
          <p:cNvSpPr/>
          <p:nvPr/>
        </p:nvSpPr>
        <p:spPr>
          <a:xfrm>
            <a:off x="6780354" y="4400092"/>
            <a:ext cx="235194" cy="235194"/>
          </a:xfrm>
          <a:prstGeom prst="ellips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72FA8139-9C5E-4E88-8932-243DD5A81BCC}"/>
              </a:ext>
            </a:extLst>
          </p:cNvPr>
          <p:cNvSpPr txBox="1"/>
          <p:nvPr/>
        </p:nvSpPr>
        <p:spPr>
          <a:xfrm>
            <a:off x="2740327" y="5810206"/>
            <a:ext cx="6711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🟨 1sec execution time at 20 threads</a:t>
            </a:r>
          </a:p>
        </p:txBody>
      </p:sp>
    </p:spTree>
    <p:extLst>
      <p:ext uri="{BB962C8B-B14F-4D97-AF65-F5344CB8AC3E}">
        <p14:creationId xmlns:p14="http://schemas.microsoft.com/office/powerpoint/2010/main" val="924009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Grafico 19">
            <a:extLst>
              <a:ext uri="{FF2B5EF4-FFF2-40B4-BE49-F238E27FC236}">
                <a16:creationId xmlns:a16="http://schemas.microsoft.com/office/drawing/2014/main" id="{04E73BFB-F1BE-462B-9724-B8B20F79F58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81088613"/>
              </p:ext>
            </p:extLst>
          </p:nvPr>
        </p:nvGraphicFramePr>
        <p:xfrm>
          <a:off x="5287694" y="1433850"/>
          <a:ext cx="6096840" cy="42211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Rettangolo con un angolo in alto arrotondato e l'altro ritagliato 7">
            <a:extLst>
              <a:ext uri="{FF2B5EF4-FFF2-40B4-BE49-F238E27FC236}">
                <a16:creationId xmlns:a16="http://schemas.microsoft.com/office/drawing/2014/main" id="{011717E5-7BF2-464B-9215-AF8C51E0CE38}"/>
              </a:ext>
            </a:extLst>
          </p:cNvPr>
          <p:cNvSpPr/>
          <p:nvPr/>
        </p:nvSpPr>
        <p:spPr>
          <a:xfrm flipV="1">
            <a:off x="10534390" y="6325643"/>
            <a:ext cx="678492" cy="532357"/>
          </a:xfrm>
          <a:custGeom>
            <a:avLst/>
            <a:gdLst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1186841 h 2373682"/>
              <a:gd name="connsiteX3" fmla="*/ 4265112 w 4265112"/>
              <a:gd name="connsiteY3" fmla="*/ 2373682 h 2373682"/>
              <a:gd name="connsiteX4" fmla="*/ 0 w 4265112"/>
              <a:gd name="connsiteY4" fmla="*/ 2373682 h 2373682"/>
              <a:gd name="connsiteX5" fmla="*/ 0 w 4265112"/>
              <a:gd name="connsiteY5" fmla="*/ 0 h 2373682"/>
              <a:gd name="connsiteX6" fmla="*/ 0 w 4265112"/>
              <a:gd name="connsiteY6" fmla="*/ 0 h 2373682"/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2373682 h 2373682"/>
              <a:gd name="connsiteX3" fmla="*/ 0 w 4265112"/>
              <a:gd name="connsiteY3" fmla="*/ 2373682 h 2373682"/>
              <a:gd name="connsiteX4" fmla="*/ 0 w 4265112"/>
              <a:gd name="connsiteY4" fmla="*/ 0 h 2373682"/>
              <a:gd name="connsiteX5" fmla="*/ 0 w 4265112"/>
              <a:gd name="connsiteY5" fmla="*/ 0 h 2373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65112" h="2373682">
                <a:moveTo>
                  <a:pt x="0" y="0"/>
                </a:moveTo>
                <a:lnTo>
                  <a:pt x="3078271" y="0"/>
                </a:lnTo>
                <a:lnTo>
                  <a:pt x="4265112" y="2373682"/>
                </a:lnTo>
                <a:lnTo>
                  <a:pt x="0" y="237368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F406B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937A4F61-6DC9-4F23-85D5-F06BD43FDEEF}"/>
              </a:ext>
            </a:extLst>
          </p:cNvPr>
          <p:cNvSpPr/>
          <p:nvPr/>
        </p:nvSpPr>
        <p:spPr>
          <a:xfrm>
            <a:off x="-1" y="6325643"/>
            <a:ext cx="10796955" cy="532357"/>
          </a:xfrm>
          <a:prstGeom prst="rect">
            <a:avLst/>
          </a:prstGeom>
          <a:solidFill>
            <a:srgbClr val="0F40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t-IT" sz="2000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Università di Pisa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9CA0111-6699-4A05-93E4-F380E6BCEBDC}"/>
              </a:ext>
            </a:extLst>
          </p:cNvPr>
          <p:cNvSpPr txBox="1"/>
          <p:nvPr/>
        </p:nvSpPr>
        <p:spPr>
          <a:xfrm>
            <a:off x="61781" y="6437933"/>
            <a:ext cx="79128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Carlo Mazzanti | Andrea Migliore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139906C6-3D94-414E-99D1-BBC80DE39511}"/>
              </a:ext>
            </a:extLst>
          </p:cNvPr>
          <p:cNvSpPr txBox="1"/>
          <p:nvPr/>
        </p:nvSpPr>
        <p:spPr>
          <a:xfrm>
            <a:off x="4444243" y="301524"/>
            <a:ext cx="33035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2400" b="1" dirty="0"/>
              <a:t>1st Version Performance</a:t>
            </a:r>
          </a:p>
        </p:txBody>
      </p:sp>
      <p:pic>
        <p:nvPicPr>
          <p:cNvPr id="15" name="Elemento grafico 14">
            <a:extLst>
              <a:ext uri="{FF2B5EF4-FFF2-40B4-BE49-F238E27FC236}">
                <a16:creationId xmlns:a16="http://schemas.microsoft.com/office/drawing/2014/main" id="{187B2B7B-BBC9-452E-BAFF-74650AE5FD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57860" y="6385223"/>
            <a:ext cx="420548" cy="420548"/>
          </a:xfrm>
          <a:prstGeom prst="rect">
            <a:avLst/>
          </a:prstGeom>
        </p:spPr>
      </p:pic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46D5F4EC-9BDC-4B3D-AB15-DD6E6AF966E8}"/>
              </a:ext>
            </a:extLst>
          </p:cNvPr>
          <p:cNvSpPr txBox="1"/>
          <p:nvPr/>
        </p:nvSpPr>
        <p:spPr>
          <a:xfrm>
            <a:off x="306214" y="1536950"/>
            <a:ext cx="60974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🟨 Curve behavior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2893FD90-95AF-4830-BC6A-D4AD24116860}"/>
              </a:ext>
            </a:extLst>
          </p:cNvPr>
          <p:cNvSpPr txBox="1"/>
          <p:nvPr/>
        </p:nvSpPr>
        <p:spPr>
          <a:xfrm>
            <a:off x="431650" y="1906282"/>
            <a:ext cx="4403109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Speedup curves for </a:t>
            </a:r>
            <a:r>
              <a:rPr lang="en-US" b="1" dirty="0"/>
              <a:t>10</a:t>
            </a:r>
            <a:r>
              <a:rPr lang="en-US" dirty="0"/>
              <a:t> and </a:t>
            </a:r>
            <a:r>
              <a:rPr lang="en-US" b="1" dirty="0"/>
              <a:t>20 images</a:t>
            </a:r>
            <a:r>
              <a:rPr lang="en-US" dirty="0"/>
              <a:t> increase smoothly with thread count </a:t>
            </a:r>
            <a:endParaRPr lang="it-IT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/>
              <a:t>1-image curve</a:t>
            </a:r>
            <a:r>
              <a:rPr lang="en-US" dirty="0"/>
              <a:t> shows a sharp drop after </a:t>
            </a:r>
            <a:r>
              <a:rPr lang="en-US" b="1" dirty="0"/>
              <a:t>32 threads</a:t>
            </a:r>
            <a:r>
              <a:rPr lang="en-US" dirty="0"/>
              <a:t>, then flattens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39F6B625-CCF3-4714-90B0-3A2EBA8DB1DC}"/>
              </a:ext>
            </a:extLst>
          </p:cNvPr>
          <p:cNvSpPr txBox="1"/>
          <p:nvPr/>
        </p:nvSpPr>
        <p:spPr>
          <a:xfrm>
            <a:off x="306214" y="3377435"/>
            <a:ext cx="60974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🟨 Why the Drop Occurs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103929C5-6E33-40BB-B94C-E9D02B13C248}"/>
              </a:ext>
            </a:extLst>
          </p:cNvPr>
          <p:cNvSpPr txBox="1"/>
          <p:nvPr/>
        </p:nvSpPr>
        <p:spPr>
          <a:xfrm>
            <a:off x="431650" y="3746767"/>
            <a:ext cx="5008097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The CPU has </a:t>
            </a:r>
            <a:r>
              <a:rPr lang="en-US" b="1" dirty="0"/>
              <a:t>24 physical cores / 32 hardware threads</a:t>
            </a:r>
            <a:r>
              <a:rPr lang="en-US" dirty="0"/>
              <a:t> (8 P + 16 E cores) </a:t>
            </a:r>
            <a:endParaRPr lang="it-IT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Beyond 32 threads, additional threads exceed hardware capacity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This causes </a:t>
            </a:r>
            <a:r>
              <a:rPr lang="en-US" b="1" dirty="0"/>
              <a:t>scheduling overhead</a:t>
            </a:r>
            <a:r>
              <a:rPr lang="en-US" dirty="0"/>
              <a:t>, reducing performance</a:t>
            </a:r>
          </a:p>
        </p:txBody>
      </p:sp>
    </p:spTree>
    <p:extLst>
      <p:ext uri="{BB962C8B-B14F-4D97-AF65-F5344CB8AC3E}">
        <p14:creationId xmlns:p14="http://schemas.microsoft.com/office/powerpoint/2010/main" val="2975161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con un angolo in alto arrotondato e l'altro ritagliato 7">
            <a:extLst>
              <a:ext uri="{FF2B5EF4-FFF2-40B4-BE49-F238E27FC236}">
                <a16:creationId xmlns:a16="http://schemas.microsoft.com/office/drawing/2014/main" id="{011717E5-7BF2-464B-9215-AF8C51E0CE38}"/>
              </a:ext>
            </a:extLst>
          </p:cNvPr>
          <p:cNvSpPr/>
          <p:nvPr/>
        </p:nvSpPr>
        <p:spPr>
          <a:xfrm flipV="1">
            <a:off x="10534390" y="6325643"/>
            <a:ext cx="678492" cy="532357"/>
          </a:xfrm>
          <a:custGeom>
            <a:avLst/>
            <a:gdLst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1186841 h 2373682"/>
              <a:gd name="connsiteX3" fmla="*/ 4265112 w 4265112"/>
              <a:gd name="connsiteY3" fmla="*/ 2373682 h 2373682"/>
              <a:gd name="connsiteX4" fmla="*/ 0 w 4265112"/>
              <a:gd name="connsiteY4" fmla="*/ 2373682 h 2373682"/>
              <a:gd name="connsiteX5" fmla="*/ 0 w 4265112"/>
              <a:gd name="connsiteY5" fmla="*/ 0 h 2373682"/>
              <a:gd name="connsiteX6" fmla="*/ 0 w 4265112"/>
              <a:gd name="connsiteY6" fmla="*/ 0 h 2373682"/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2373682 h 2373682"/>
              <a:gd name="connsiteX3" fmla="*/ 0 w 4265112"/>
              <a:gd name="connsiteY3" fmla="*/ 2373682 h 2373682"/>
              <a:gd name="connsiteX4" fmla="*/ 0 w 4265112"/>
              <a:gd name="connsiteY4" fmla="*/ 0 h 2373682"/>
              <a:gd name="connsiteX5" fmla="*/ 0 w 4265112"/>
              <a:gd name="connsiteY5" fmla="*/ 0 h 2373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65112" h="2373682">
                <a:moveTo>
                  <a:pt x="0" y="0"/>
                </a:moveTo>
                <a:lnTo>
                  <a:pt x="3078271" y="0"/>
                </a:lnTo>
                <a:lnTo>
                  <a:pt x="4265112" y="2373682"/>
                </a:lnTo>
                <a:lnTo>
                  <a:pt x="0" y="237368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F406B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937A4F61-6DC9-4F23-85D5-F06BD43FDEEF}"/>
              </a:ext>
            </a:extLst>
          </p:cNvPr>
          <p:cNvSpPr/>
          <p:nvPr/>
        </p:nvSpPr>
        <p:spPr>
          <a:xfrm>
            <a:off x="-1" y="6325643"/>
            <a:ext cx="10796955" cy="532357"/>
          </a:xfrm>
          <a:prstGeom prst="rect">
            <a:avLst/>
          </a:prstGeom>
          <a:solidFill>
            <a:srgbClr val="0F40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t-IT" sz="2000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Università di Pisa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9CA0111-6699-4A05-93E4-F380E6BCEBDC}"/>
              </a:ext>
            </a:extLst>
          </p:cNvPr>
          <p:cNvSpPr txBox="1"/>
          <p:nvPr/>
        </p:nvSpPr>
        <p:spPr>
          <a:xfrm>
            <a:off x="61781" y="6437933"/>
            <a:ext cx="79128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Carlo Mazzanti | Andrea Migliore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139906C6-3D94-414E-99D1-BBC80DE39511}"/>
              </a:ext>
            </a:extLst>
          </p:cNvPr>
          <p:cNvSpPr txBox="1"/>
          <p:nvPr/>
        </p:nvSpPr>
        <p:spPr>
          <a:xfrm>
            <a:off x="4444243" y="301524"/>
            <a:ext cx="33035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2400" b="1" dirty="0"/>
              <a:t>1st Version Performance</a:t>
            </a:r>
          </a:p>
        </p:txBody>
      </p:sp>
      <p:pic>
        <p:nvPicPr>
          <p:cNvPr id="15" name="Elemento grafico 14">
            <a:extLst>
              <a:ext uri="{FF2B5EF4-FFF2-40B4-BE49-F238E27FC236}">
                <a16:creationId xmlns:a16="http://schemas.microsoft.com/office/drawing/2014/main" id="{187B2B7B-BBC9-452E-BAFF-74650AE5FD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57860" y="6385223"/>
            <a:ext cx="420548" cy="420548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2DBD1303-54A1-49B6-8AF8-FB166FD39CBE}"/>
              </a:ext>
            </a:extLst>
          </p:cNvPr>
          <p:cNvSpPr txBox="1"/>
          <p:nvPr/>
        </p:nvSpPr>
        <p:spPr>
          <a:xfrm>
            <a:off x="2225389" y="2705725"/>
            <a:ext cx="774122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400" b="1" dirty="0"/>
              <a:t>Image Throughput </a:t>
            </a:r>
            <a:r>
              <a:rPr lang="it-IT" sz="4400" dirty="0" err="1"/>
              <a:t>at</a:t>
            </a:r>
            <a:r>
              <a:rPr lang="it-IT" sz="4400" dirty="0"/>
              <a:t> 32 </a:t>
            </a:r>
            <a:r>
              <a:rPr lang="it-IT" sz="4400" dirty="0" err="1"/>
              <a:t>Threads</a:t>
            </a:r>
            <a:endParaRPr lang="it-IT" sz="4400" dirty="0"/>
          </a:p>
          <a:p>
            <a:pPr algn="ctr"/>
            <a:r>
              <a:rPr lang="it-IT" sz="4400" dirty="0">
                <a:highlight>
                  <a:srgbClr val="F8F8F8"/>
                </a:highlight>
              </a:rPr>
              <a:t> ≈ </a:t>
            </a:r>
            <a:r>
              <a:rPr lang="it-IT" sz="4400" b="1" dirty="0">
                <a:solidFill>
                  <a:srgbClr val="FF0000"/>
                </a:solidFill>
                <a:highlight>
                  <a:srgbClr val="F8F8F8"/>
                </a:highlight>
              </a:rPr>
              <a:t>22</a:t>
            </a:r>
            <a:r>
              <a:rPr lang="it-IT" sz="4400" dirty="0">
                <a:highlight>
                  <a:srgbClr val="F8F8F8"/>
                </a:highlight>
              </a:rPr>
              <a:t> </a:t>
            </a:r>
            <a:r>
              <a:rPr lang="it-IT" sz="4400" dirty="0" err="1">
                <a:highlight>
                  <a:srgbClr val="F8F8F8"/>
                </a:highlight>
              </a:rPr>
              <a:t>img</a:t>
            </a:r>
            <a:r>
              <a:rPr lang="it-IT" sz="4400" dirty="0">
                <a:highlight>
                  <a:srgbClr val="F8F8F8"/>
                </a:highlight>
              </a:rPr>
              <a:t>/sec</a:t>
            </a:r>
            <a:endParaRPr lang="it-IT" sz="4400" b="1" dirty="0">
              <a:highlight>
                <a:srgbClr val="F8F8F8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865866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con un angolo in alto arrotondato e l'altro ritagliato 7">
            <a:extLst>
              <a:ext uri="{FF2B5EF4-FFF2-40B4-BE49-F238E27FC236}">
                <a16:creationId xmlns:a16="http://schemas.microsoft.com/office/drawing/2014/main" id="{011717E5-7BF2-464B-9215-AF8C51E0CE38}"/>
              </a:ext>
            </a:extLst>
          </p:cNvPr>
          <p:cNvSpPr/>
          <p:nvPr/>
        </p:nvSpPr>
        <p:spPr>
          <a:xfrm flipV="1">
            <a:off x="10534390" y="6325643"/>
            <a:ext cx="678492" cy="532357"/>
          </a:xfrm>
          <a:custGeom>
            <a:avLst/>
            <a:gdLst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1186841 h 2373682"/>
              <a:gd name="connsiteX3" fmla="*/ 4265112 w 4265112"/>
              <a:gd name="connsiteY3" fmla="*/ 2373682 h 2373682"/>
              <a:gd name="connsiteX4" fmla="*/ 0 w 4265112"/>
              <a:gd name="connsiteY4" fmla="*/ 2373682 h 2373682"/>
              <a:gd name="connsiteX5" fmla="*/ 0 w 4265112"/>
              <a:gd name="connsiteY5" fmla="*/ 0 h 2373682"/>
              <a:gd name="connsiteX6" fmla="*/ 0 w 4265112"/>
              <a:gd name="connsiteY6" fmla="*/ 0 h 2373682"/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2373682 h 2373682"/>
              <a:gd name="connsiteX3" fmla="*/ 0 w 4265112"/>
              <a:gd name="connsiteY3" fmla="*/ 2373682 h 2373682"/>
              <a:gd name="connsiteX4" fmla="*/ 0 w 4265112"/>
              <a:gd name="connsiteY4" fmla="*/ 0 h 2373682"/>
              <a:gd name="connsiteX5" fmla="*/ 0 w 4265112"/>
              <a:gd name="connsiteY5" fmla="*/ 0 h 2373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65112" h="2373682">
                <a:moveTo>
                  <a:pt x="0" y="0"/>
                </a:moveTo>
                <a:lnTo>
                  <a:pt x="3078271" y="0"/>
                </a:lnTo>
                <a:lnTo>
                  <a:pt x="4265112" y="2373682"/>
                </a:lnTo>
                <a:lnTo>
                  <a:pt x="0" y="237368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F406B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937A4F61-6DC9-4F23-85D5-F06BD43FDEEF}"/>
              </a:ext>
            </a:extLst>
          </p:cNvPr>
          <p:cNvSpPr/>
          <p:nvPr/>
        </p:nvSpPr>
        <p:spPr>
          <a:xfrm>
            <a:off x="-1" y="6325643"/>
            <a:ext cx="10796955" cy="532357"/>
          </a:xfrm>
          <a:prstGeom prst="rect">
            <a:avLst/>
          </a:prstGeom>
          <a:solidFill>
            <a:srgbClr val="0F40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t-IT" sz="2000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Università di Pisa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9CA0111-6699-4A05-93E4-F380E6BCEBDC}"/>
              </a:ext>
            </a:extLst>
          </p:cNvPr>
          <p:cNvSpPr txBox="1"/>
          <p:nvPr/>
        </p:nvSpPr>
        <p:spPr>
          <a:xfrm>
            <a:off x="61781" y="6437933"/>
            <a:ext cx="79128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Carlo Mazzanti | Andrea Migliore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139906C6-3D94-414E-99D1-BBC80DE39511}"/>
              </a:ext>
            </a:extLst>
          </p:cNvPr>
          <p:cNvSpPr txBox="1"/>
          <p:nvPr/>
        </p:nvSpPr>
        <p:spPr>
          <a:xfrm>
            <a:off x="3684617" y="301524"/>
            <a:ext cx="48227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2400" b="1" dirty="0"/>
              <a:t>Performance </a:t>
            </a:r>
            <a:r>
              <a:rPr lang="it-IT" sz="2400" b="1" dirty="0" err="1"/>
              <a:t>Bottleneck</a:t>
            </a:r>
            <a:r>
              <a:rPr lang="it-IT" sz="2400" b="1" dirty="0"/>
              <a:t>: </a:t>
            </a:r>
            <a:r>
              <a:rPr lang="it-IT" sz="2400" b="1" dirty="0" err="1"/>
              <a:t>ApplyFilter</a:t>
            </a:r>
            <a:endParaRPr lang="it-IT" sz="2400" b="1" dirty="0"/>
          </a:p>
        </p:txBody>
      </p:sp>
      <p:pic>
        <p:nvPicPr>
          <p:cNvPr id="15" name="Elemento grafico 14">
            <a:extLst>
              <a:ext uri="{FF2B5EF4-FFF2-40B4-BE49-F238E27FC236}">
                <a16:creationId xmlns:a16="http://schemas.microsoft.com/office/drawing/2014/main" id="{187B2B7B-BBC9-452E-BAFF-74650AE5FD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57860" y="6385223"/>
            <a:ext cx="420548" cy="420548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2371FC29-428B-49CE-8873-2B3CF9F1870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427" y="190762"/>
            <a:ext cx="568570" cy="568570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23B0832A-2CEA-4E35-9286-5A77F2BCBE7D}"/>
              </a:ext>
            </a:extLst>
          </p:cNvPr>
          <p:cNvSpPr txBox="1"/>
          <p:nvPr/>
        </p:nvSpPr>
        <p:spPr>
          <a:xfrm>
            <a:off x="369276" y="3148551"/>
            <a:ext cx="60974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🟨 Observed Issue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6326B14B-8191-49E2-A6A1-040D3160A704}"/>
              </a:ext>
            </a:extLst>
          </p:cNvPr>
          <p:cNvSpPr txBox="1"/>
          <p:nvPr/>
        </p:nvSpPr>
        <p:spPr>
          <a:xfrm>
            <a:off x="494712" y="3517883"/>
            <a:ext cx="5601288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Performance analysis shows that the majority of the time is spent inside the </a:t>
            </a:r>
            <a:r>
              <a:rPr lang="en-US" i="1" dirty="0" err="1"/>
              <a:t>applyFilter</a:t>
            </a:r>
            <a:r>
              <a:rPr lang="en-US" dirty="0"/>
              <a:t> function</a:t>
            </a:r>
            <a:endParaRPr lang="it-IT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VTune</a:t>
            </a:r>
            <a:r>
              <a:rPr lang="en-US" dirty="0"/>
              <a:t> indicates approximately XX% of CPU time is concentrated in this function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1545BB66-DDCF-4BDE-86CB-2D5ABD7C03A3}"/>
              </a:ext>
            </a:extLst>
          </p:cNvPr>
          <p:cNvSpPr txBox="1"/>
          <p:nvPr/>
        </p:nvSpPr>
        <p:spPr>
          <a:xfrm>
            <a:off x="369276" y="5010320"/>
            <a:ext cx="60974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🟨 Why it matters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5D1DCE0D-7A76-4A7F-ACD7-92E8E31573AE}"/>
              </a:ext>
            </a:extLst>
          </p:cNvPr>
          <p:cNvSpPr txBox="1"/>
          <p:nvPr/>
        </p:nvSpPr>
        <p:spPr>
          <a:xfrm>
            <a:off x="494712" y="5379652"/>
            <a:ext cx="59720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This makes </a:t>
            </a:r>
            <a:r>
              <a:rPr lang="en-US" i="1" dirty="0" err="1"/>
              <a:t>applyFilter</a:t>
            </a:r>
            <a:r>
              <a:rPr lang="en-US" dirty="0"/>
              <a:t> the primary target for performance optimization</a:t>
            </a:r>
            <a:endParaRPr lang="it-IT" dirty="0"/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829DA47D-F588-4D14-B122-FC49D2718A29}"/>
              </a:ext>
            </a:extLst>
          </p:cNvPr>
          <p:cNvSpPr txBox="1"/>
          <p:nvPr/>
        </p:nvSpPr>
        <p:spPr>
          <a:xfrm>
            <a:off x="369276" y="1210022"/>
            <a:ext cx="60974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🟨 Context</a:t>
            </a: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18BEFBF2-370B-4A09-9CC0-BF93804FA42A}"/>
              </a:ext>
            </a:extLst>
          </p:cNvPr>
          <p:cNvSpPr txBox="1"/>
          <p:nvPr/>
        </p:nvSpPr>
        <p:spPr>
          <a:xfrm>
            <a:off x="494712" y="1579354"/>
            <a:ext cx="5972028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Each image is split into horizontal slices </a:t>
            </a:r>
            <a:endParaRPr lang="it-IT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Each thread processes one slice using the </a:t>
            </a:r>
            <a:r>
              <a:rPr lang="en-US" i="1" dirty="0" err="1"/>
              <a:t>applyFilter</a:t>
            </a:r>
            <a:r>
              <a:rPr lang="en-US" dirty="0"/>
              <a:t> function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Convolution is applied independently to each RGB channel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B690B56E-FF75-426B-A66B-1C7D9102057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7464" y="2429099"/>
            <a:ext cx="4728691" cy="2177567"/>
          </a:xfrm>
          <a:prstGeom prst="rect">
            <a:avLst/>
          </a:prstGeom>
        </p:spPr>
      </p:pic>
      <p:sp>
        <p:nvSpPr>
          <p:cNvPr id="22" name="Rettangolo 21">
            <a:extLst>
              <a:ext uri="{FF2B5EF4-FFF2-40B4-BE49-F238E27FC236}">
                <a16:creationId xmlns:a16="http://schemas.microsoft.com/office/drawing/2014/main" id="{7C50214C-C8A3-4743-9091-A1313D262764}"/>
              </a:ext>
            </a:extLst>
          </p:cNvPr>
          <p:cNvSpPr/>
          <p:nvPr/>
        </p:nvSpPr>
        <p:spPr>
          <a:xfrm>
            <a:off x="7010400" y="2798830"/>
            <a:ext cx="4466250" cy="201043"/>
          </a:xfrm>
          <a:prstGeom prst="rect">
            <a:avLst/>
          </a:prstGeom>
          <a:noFill/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10816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con un angolo in alto arrotondato e l'altro ritagliato 7">
            <a:extLst>
              <a:ext uri="{FF2B5EF4-FFF2-40B4-BE49-F238E27FC236}">
                <a16:creationId xmlns:a16="http://schemas.microsoft.com/office/drawing/2014/main" id="{011717E5-7BF2-464B-9215-AF8C51E0CE38}"/>
              </a:ext>
            </a:extLst>
          </p:cNvPr>
          <p:cNvSpPr/>
          <p:nvPr/>
        </p:nvSpPr>
        <p:spPr>
          <a:xfrm flipV="1">
            <a:off x="10534390" y="6325643"/>
            <a:ext cx="678492" cy="532357"/>
          </a:xfrm>
          <a:custGeom>
            <a:avLst/>
            <a:gdLst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1186841 h 2373682"/>
              <a:gd name="connsiteX3" fmla="*/ 4265112 w 4265112"/>
              <a:gd name="connsiteY3" fmla="*/ 2373682 h 2373682"/>
              <a:gd name="connsiteX4" fmla="*/ 0 w 4265112"/>
              <a:gd name="connsiteY4" fmla="*/ 2373682 h 2373682"/>
              <a:gd name="connsiteX5" fmla="*/ 0 w 4265112"/>
              <a:gd name="connsiteY5" fmla="*/ 0 h 2373682"/>
              <a:gd name="connsiteX6" fmla="*/ 0 w 4265112"/>
              <a:gd name="connsiteY6" fmla="*/ 0 h 2373682"/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2373682 h 2373682"/>
              <a:gd name="connsiteX3" fmla="*/ 0 w 4265112"/>
              <a:gd name="connsiteY3" fmla="*/ 2373682 h 2373682"/>
              <a:gd name="connsiteX4" fmla="*/ 0 w 4265112"/>
              <a:gd name="connsiteY4" fmla="*/ 0 h 2373682"/>
              <a:gd name="connsiteX5" fmla="*/ 0 w 4265112"/>
              <a:gd name="connsiteY5" fmla="*/ 0 h 2373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65112" h="2373682">
                <a:moveTo>
                  <a:pt x="0" y="0"/>
                </a:moveTo>
                <a:lnTo>
                  <a:pt x="3078271" y="0"/>
                </a:lnTo>
                <a:lnTo>
                  <a:pt x="4265112" y="2373682"/>
                </a:lnTo>
                <a:lnTo>
                  <a:pt x="0" y="237368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F406B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937A4F61-6DC9-4F23-85D5-F06BD43FDEEF}"/>
              </a:ext>
            </a:extLst>
          </p:cNvPr>
          <p:cNvSpPr/>
          <p:nvPr/>
        </p:nvSpPr>
        <p:spPr>
          <a:xfrm>
            <a:off x="-1" y="6325643"/>
            <a:ext cx="10796955" cy="532357"/>
          </a:xfrm>
          <a:prstGeom prst="rect">
            <a:avLst/>
          </a:prstGeom>
          <a:solidFill>
            <a:srgbClr val="0F40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t-IT" sz="2000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Università di Pisa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9CA0111-6699-4A05-93E4-F380E6BCEBDC}"/>
              </a:ext>
            </a:extLst>
          </p:cNvPr>
          <p:cNvSpPr txBox="1"/>
          <p:nvPr/>
        </p:nvSpPr>
        <p:spPr>
          <a:xfrm>
            <a:off x="61781" y="6437933"/>
            <a:ext cx="79128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Carlo Mazzanti | Andrea Migliore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139906C6-3D94-414E-99D1-BBC80DE39511}"/>
              </a:ext>
            </a:extLst>
          </p:cNvPr>
          <p:cNvSpPr txBox="1"/>
          <p:nvPr/>
        </p:nvSpPr>
        <p:spPr>
          <a:xfrm>
            <a:off x="4947429" y="301524"/>
            <a:ext cx="22971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2400" b="1" dirty="0"/>
              <a:t>1st </a:t>
            </a:r>
            <a:r>
              <a:rPr lang="it-IT" sz="2400" b="1" dirty="0" err="1"/>
              <a:t>Optimization</a:t>
            </a:r>
            <a:endParaRPr lang="it-IT" sz="2400" b="1" dirty="0"/>
          </a:p>
        </p:txBody>
      </p:sp>
      <p:pic>
        <p:nvPicPr>
          <p:cNvPr id="15" name="Elemento grafico 14">
            <a:extLst>
              <a:ext uri="{FF2B5EF4-FFF2-40B4-BE49-F238E27FC236}">
                <a16:creationId xmlns:a16="http://schemas.microsoft.com/office/drawing/2014/main" id="{187B2B7B-BBC9-452E-BAFF-74650AE5FD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57860" y="6385223"/>
            <a:ext cx="420548" cy="420548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B7CEB3BF-6269-43CA-9814-1C26F459F4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694" y="1117080"/>
            <a:ext cx="10736611" cy="2461387"/>
          </a:xfrm>
          <a:prstGeom prst="rect">
            <a:avLst/>
          </a:prstGeom>
        </p:spPr>
      </p:pic>
      <p:sp>
        <p:nvSpPr>
          <p:cNvPr id="6" name="Rettangolo 5">
            <a:extLst>
              <a:ext uri="{FF2B5EF4-FFF2-40B4-BE49-F238E27FC236}">
                <a16:creationId xmlns:a16="http://schemas.microsoft.com/office/drawing/2014/main" id="{F092C7A4-EC98-4D96-96D2-5E0A27526692}"/>
              </a:ext>
            </a:extLst>
          </p:cNvPr>
          <p:cNvSpPr/>
          <p:nvPr/>
        </p:nvSpPr>
        <p:spPr>
          <a:xfrm>
            <a:off x="727694" y="2250829"/>
            <a:ext cx="10631968" cy="175846"/>
          </a:xfrm>
          <a:prstGeom prst="rect">
            <a:avLst/>
          </a:prstGeom>
          <a:noFill/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0A651026-2C33-4198-AE55-B1A470D47125}"/>
              </a:ext>
            </a:extLst>
          </p:cNvPr>
          <p:cNvSpPr/>
          <p:nvPr/>
        </p:nvSpPr>
        <p:spPr>
          <a:xfrm>
            <a:off x="727694" y="2634760"/>
            <a:ext cx="10631968" cy="175846"/>
          </a:xfrm>
          <a:prstGeom prst="rect">
            <a:avLst/>
          </a:prstGeom>
          <a:noFill/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B7B7EDC0-3D7C-4F14-96EF-CF2B3FAF9BF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427" y="190762"/>
            <a:ext cx="568570" cy="568570"/>
          </a:xfrm>
          <a:prstGeom prst="rect">
            <a:avLst/>
          </a:prstGeom>
        </p:spPr>
      </p:pic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E6D4ACF7-769E-4CD3-B1DF-CEC52408F65C}"/>
              </a:ext>
            </a:extLst>
          </p:cNvPr>
          <p:cNvSpPr txBox="1"/>
          <p:nvPr/>
        </p:nvSpPr>
        <p:spPr>
          <a:xfrm>
            <a:off x="4238625" y="3876802"/>
            <a:ext cx="3551360" cy="203132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it-IT" sz="105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it-IT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(i </a:t>
            </a:r>
            <a:r>
              <a:rPr lang="it-IT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05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it-IT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 i </a:t>
            </a:r>
            <a:r>
              <a:rPr lang="it-IT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ROWS_FILTER; i</a:t>
            </a:r>
            <a:r>
              <a:rPr lang="it-IT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it-IT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it-IT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105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it-IT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k </a:t>
            </a:r>
            <a:r>
              <a:rPr lang="it-IT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x </a:t>
            </a:r>
            <a:r>
              <a:rPr lang="it-IT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it-IT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05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it-IT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it-IT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i;</a:t>
            </a:r>
          </a:p>
          <a:p>
            <a:r>
              <a:rPr lang="it-IT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1050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it-IT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(k </a:t>
            </a:r>
            <a:r>
              <a:rPr lang="it-IT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05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it-IT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||</a:t>
            </a:r>
            <a:r>
              <a:rPr lang="it-IT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k </a:t>
            </a:r>
            <a:r>
              <a:rPr lang="it-IT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lang="it-IT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ROWS_MATRIX)</a:t>
            </a:r>
          </a:p>
          <a:p>
            <a:r>
              <a:rPr lang="it-IT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105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continue</a:t>
            </a:r>
            <a:r>
              <a:rPr lang="it-IT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it-IT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it-IT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105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it-IT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(j </a:t>
            </a:r>
            <a:r>
              <a:rPr lang="it-IT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05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it-IT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 j </a:t>
            </a:r>
            <a:r>
              <a:rPr lang="it-IT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COLUMNS_FILTER; </a:t>
            </a:r>
            <a:r>
              <a:rPr lang="it-IT" sz="105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it-IT" sz="105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it-IT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it-IT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105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it-IT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h </a:t>
            </a:r>
            <a:r>
              <a:rPr lang="it-IT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y </a:t>
            </a:r>
            <a:r>
              <a:rPr lang="it-IT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it-IT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05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it-IT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it-IT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j;</a:t>
            </a:r>
          </a:p>
          <a:p>
            <a:r>
              <a:rPr lang="it-IT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1050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it-IT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(h </a:t>
            </a:r>
            <a:r>
              <a:rPr lang="it-IT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05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it-IT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||</a:t>
            </a:r>
            <a:r>
              <a:rPr lang="it-IT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h </a:t>
            </a:r>
            <a:r>
              <a:rPr lang="it-IT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lang="it-IT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COLUMNS_MATRIX)</a:t>
            </a:r>
          </a:p>
          <a:p>
            <a:r>
              <a:rPr lang="it-IT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it-IT" sz="105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continue</a:t>
            </a:r>
            <a:r>
              <a:rPr lang="it-IT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105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it-IT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it-IT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05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lang="it-IT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[k][h] </a:t>
            </a:r>
            <a:r>
              <a:rPr lang="it-IT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it-IT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05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lang="it-IT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[i][j];</a:t>
            </a:r>
          </a:p>
          <a:p>
            <a:r>
              <a:rPr lang="it-IT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it-IT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Freccia angolare in su 6">
            <a:extLst>
              <a:ext uri="{FF2B5EF4-FFF2-40B4-BE49-F238E27FC236}">
                <a16:creationId xmlns:a16="http://schemas.microsoft.com/office/drawing/2014/main" id="{DAB4B10D-79CE-4A11-9D74-5ACD65F16C25}"/>
              </a:ext>
            </a:extLst>
          </p:cNvPr>
          <p:cNvSpPr/>
          <p:nvPr/>
        </p:nvSpPr>
        <p:spPr>
          <a:xfrm rot="5400000">
            <a:off x="2654873" y="3926103"/>
            <a:ext cx="1412630" cy="1314028"/>
          </a:xfrm>
          <a:prstGeom prst="bentUpArrow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3376102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847</TotalTime>
  <Words>1902</Words>
  <Application>Microsoft Office PowerPoint</Application>
  <PresentationFormat>Widescreen</PresentationFormat>
  <Paragraphs>275</Paragraphs>
  <Slides>25</Slides>
  <Notes>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25</vt:i4>
      </vt:variant>
    </vt:vector>
  </HeadingPairs>
  <TitlesOfParts>
    <vt:vector size="32" baseType="lpstr">
      <vt:lpstr>Arial</vt:lpstr>
      <vt:lpstr>Calibri</vt:lpstr>
      <vt:lpstr>Calibri Light</vt:lpstr>
      <vt:lpstr>Consolas</vt:lpstr>
      <vt:lpstr>Times New Roman</vt:lpstr>
      <vt:lpstr>TPU-Title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Andrea Migliore</dc:creator>
  <cp:lastModifiedBy>Andrea Migliore</cp:lastModifiedBy>
  <cp:revision>167</cp:revision>
  <dcterms:created xsi:type="dcterms:W3CDTF">2025-04-23T09:30:02Z</dcterms:created>
  <dcterms:modified xsi:type="dcterms:W3CDTF">2025-04-26T15:58:24Z</dcterms:modified>
</cp:coreProperties>
</file>