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6" r:id="rId2"/>
    <p:sldId id="285" r:id="rId3"/>
    <p:sldId id="287" r:id="rId4"/>
    <p:sldId id="289" r:id="rId5"/>
    <p:sldId id="293" r:id="rId6"/>
    <p:sldId id="290" r:id="rId7"/>
    <p:sldId id="292" r:id="rId8"/>
    <p:sldId id="258" r:id="rId9"/>
    <p:sldId id="291" r:id="rId10"/>
    <p:sldId id="260" r:id="rId11"/>
    <p:sldId id="294" r:id="rId12"/>
    <p:sldId id="295" r:id="rId13"/>
    <p:sldId id="310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1" r:id="rId29"/>
    <p:sldId id="317" r:id="rId30"/>
    <p:sldId id="321" r:id="rId31"/>
    <p:sldId id="313" r:id="rId32"/>
    <p:sldId id="325" r:id="rId33"/>
    <p:sldId id="314" r:id="rId34"/>
    <p:sldId id="315" r:id="rId35"/>
    <p:sldId id="318" r:id="rId36"/>
    <p:sldId id="326" r:id="rId37"/>
    <p:sldId id="319" r:id="rId38"/>
    <p:sldId id="320" r:id="rId39"/>
    <p:sldId id="322" r:id="rId40"/>
    <p:sldId id="323" r:id="rId41"/>
    <p:sldId id="324" r:id="rId42"/>
    <p:sldId id="316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4FF"/>
    <a:srgbClr val="FEFF9D"/>
    <a:srgbClr val="098658"/>
    <a:srgbClr val="282828"/>
    <a:srgbClr val="9DFF9D"/>
    <a:srgbClr val="F2F2F2"/>
    <a:srgbClr val="7F7F7F"/>
    <a:srgbClr val="FF6161"/>
    <a:srgbClr val="F4B18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4" autoAdjust="0"/>
    <p:restoredTop sz="97423" autoAdjust="0"/>
  </p:normalViewPr>
  <p:slideViewPr>
    <p:cSldViewPr snapToGrid="0">
      <p:cViewPr varScale="1">
        <p:scale>
          <a:sx n="161" d="100"/>
          <a:sy n="161" d="100"/>
        </p:scale>
        <p:origin x="24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BidimensionalConvolution-main\BidimensionalConvolution-main\grafi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BidimensionalConvolution-main\BidimensionalConvolution-main\grafic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2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34121427482441E-2"/>
          <c:y val="3.7427171809348091E-2"/>
          <c:w val="0.95216885956779707"/>
          <c:h val="0.79886759057771184"/>
        </c:manualLayout>
      </c:layout>
      <c:scatterChart>
        <c:scatterStyle val="lineMarker"/>
        <c:varyColors val="0"/>
        <c:ser>
          <c:idx val="0"/>
          <c:order val="0"/>
          <c:tx>
            <c:v>3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'V1'!$A$2:$A$19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'V1'!$C$2:$C$19</c:f>
              <c:numCache>
                <c:formatCode>General</c:formatCode>
                <c:ptCount val="18"/>
                <c:pt idx="0">
                  <c:v>14355.826999999999</c:v>
                </c:pt>
                <c:pt idx="1">
                  <c:v>7291.3141999999998</c:v>
                </c:pt>
                <c:pt idx="2">
                  <c:v>5688.9665999999997</c:v>
                </c:pt>
                <c:pt idx="3">
                  <c:v>4264.143</c:v>
                </c:pt>
                <c:pt idx="4">
                  <c:v>3562.7397999999998</c:v>
                </c:pt>
                <c:pt idx="5">
                  <c:v>2981.9492</c:v>
                </c:pt>
                <c:pt idx="6">
                  <c:v>2628.1746000000003</c:v>
                </c:pt>
                <c:pt idx="7">
                  <c:v>2319.9856</c:v>
                </c:pt>
                <c:pt idx="8">
                  <c:v>2127.6615999999999</c:v>
                </c:pt>
                <c:pt idx="9">
                  <c:v>1977.0917999999999</c:v>
                </c:pt>
                <c:pt idx="10">
                  <c:v>1842.3078</c:v>
                </c:pt>
                <c:pt idx="11">
                  <c:v>1747.5684000000001</c:v>
                </c:pt>
                <c:pt idx="12">
                  <c:v>1651.9562000000001</c:v>
                </c:pt>
                <c:pt idx="13">
                  <c:v>1572.5316</c:v>
                </c:pt>
                <c:pt idx="14">
                  <c:v>1484.8953999999999</c:v>
                </c:pt>
                <c:pt idx="15">
                  <c:v>1436.144</c:v>
                </c:pt>
                <c:pt idx="16">
                  <c:v>1462.7278000000001</c:v>
                </c:pt>
                <c:pt idx="17">
                  <c:v>1420.5486000000001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3F-4DF9-833D-57F1C05DB3BE}"/>
            </c:ext>
          </c:extLst>
        </c:ser>
        <c:ser>
          <c:idx val="1"/>
          <c:order val="1"/>
          <c:tx>
            <c:v>15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'V1'!$G$2:$G$19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'V1'!$I$2:$I$19</c:f>
              <c:numCache>
                <c:formatCode>General</c:formatCode>
                <c:ptCount val="18"/>
                <c:pt idx="0">
                  <c:v>71581.453600000008</c:v>
                </c:pt>
                <c:pt idx="1">
                  <c:v>36069.253000000004</c:v>
                </c:pt>
                <c:pt idx="2">
                  <c:v>28580.833200000001</c:v>
                </c:pt>
                <c:pt idx="3">
                  <c:v>21674.4254</c:v>
                </c:pt>
                <c:pt idx="4">
                  <c:v>18074.330399999999</c:v>
                </c:pt>
                <c:pt idx="5">
                  <c:v>15329.894200000001</c:v>
                </c:pt>
                <c:pt idx="6">
                  <c:v>13513.357400000001</c:v>
                </c:pt>
                <c:pt idx="7">
                  <c:v>12005.176800000001</c:v>
                </c:pt>
                <c:pt idx="8">
                  <c:v>10740.858399999999</c:v>
                </c:pt>
                <c:pt idx="9">
                  <c:v>9962.1944000000003</c:v>
                </c:pt>
                <c:pt idx="10">
                  <c:v>9175.7132000000001</c:v>
                </c:pt>
                <c:pt idx="11">
                  <c:v>8533.3312000000005</c:v>
                </c:pt>
                <c:pt idx="12">
                  <c:v>8014.0280000000002</c:v>
                </c:pt>
                <c:pt idx="13">
                  <c:v>7589.7546000000002</c:v>
                </c:pt>
                <c:pt idx="14">
                  <c:v>7271.7305999999999</c:v>
                </c:pt>
                <c:pt idx="15">
                  <c:v>6970.5432000000001</c:v>
                </c:pt>
                <c:pt idx="16">
                  <c:v>7160.7892000000002</c:v>
                </c:pt>
                <c:pt idx="17">
                  <c:v>7039.5334000000003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3F-4DF9-833D-57F1C05DB3BE}"/>
            </c:ext>
          </c:extLst>
        </c:ser>
        <c:ser>
          <c:idx val="2"/>
          <c:order val="2"/>
          <c:tx>
            <c:v>30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'V1'!$M$2:$M$21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'V1'!$O$2:$O$21</c:f>
              <c:numCache>
                <c:formatCode>General</c:formatCode>
                <c:ptCount val="20"/>
                <c:pt idx="0">
                  <c:v>143228.451</c:v>
                </c:pt>
                <c:pt idx="1">
                  <c:v>72381.893200000006</c:v>
                </c:pt>
                <c:pt idx="2">
                  <c:v>56654.643799999998</c:v>
                </c:pt>
                <c:pt idx="3">
                  <c:v>43311.015800000001</c:v>
                </c:pt>
                <c:pt idx="4">
                  <c:v>35723.89</c:v>
                </c:pt>
                <c:pt idx="5">
                  <c:v>30896.006600000001</c:v>
                </c:pt>
                <c:pt idx="6">
                  <c:v>26373.968800000002</c:v>
                </c:pt>
                <c:pt idx="7">
                  <c:v>23611.8374</c:v>
                </c:pt>
                <c:pt idx="8">
                  <c:v>20983.889200000001</c:v>
                </c:pt>
                <c:pt idx="9">
                  <c:v>19592.121999999999</c:v>
                </c:pt>
                <c:pt idx="10">
                  <c:v>18229.1492</c:v>
                </c:pt>
                <c:pt idx="11">
                  <c:v>16990.337</c:v>
                </c:pt>
                <c:pt idx="12">
                  <c:v>16106.885</c:v>
                </c:pt>
                <c:pt idx="13">
                  <c:v>15276.7032</c:v>
                </c:pt>
                <c:pt idx="14">
                  <c:v>14475.1168</c:v>
                </c:pt>
                <c:pt idx="15">
                  <c:v>13810.561400000001</c:v>
                </c:pt>
                <c:pt idx="16">
                  <c:v>14370.797</c:v>
                </c:pt>
                <c:pt idx="17">
                  <c:v>13921.020199999999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53F-4DF9-833D-57F1C05DB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layout>
            <c:manualLayout>
              <c:xMode val="edge"/>
              <c:yMode val="edge"/>
              <c:x val="0.43937555896378105"/>
              <c:y val="0.91576356858059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</c:valAx>
      <c:valAx>
        <c:axId val="2118169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'V1'!$A$2:$A$19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'V1'!$E$2:$E$19</c:f>
              <c:numCache>
                <c:formatCode>General</c:formatCode>
                <c:ptCount val="18"/>
                <c:pt idx="0">
                  <c:v>1</c:v>
                </c:pt>
                <c:pt idx="1">
                  <c:v>1.9688943044039988</c:v>
                </c:pt>
                <c:pt idx="2">
                  <c:v>2.5234507441122962</c:v>
                </c:pt>
                <c:pt idx="3">
                  <c:v>3.3666382670562407</c:v>
                </c:pt>
                <c:pt idx="4">
                  <c:v>4.0294345941289338</c:v>
                </c:pt>
                <c:pt idx="5">
                  <c:v>4.8142426437043255</c:v>
                </c:pt>
                <c:pt idx="6">
                  <c:v>5.4622805501582725</c:v>
                </c:pt>
                <c:pt idx="7">
                  <c:v>6.1878948731405918</c:v>
                </c:pt>
                <c:pt idx="8">
                  <c:v>6.7472322666348825</c:v>
                </c:pt>
                <c:pt idx="9">
                  <c:v>7.261082666975808</c:v>
                </c:pt>
                <c:pt idx="10">
                  <c:v>7.7923064756063019</c:v>
                </c:pt>
                <c:pt idx="11">
                  <c:v>8.2147439836975753</c:v>
                </c:pt>
                <c:pt idx="12">
                  <c:v>8.6901983236601534</c:v>
                </c:pt>
                <c:pt idx="13">
                  <c:v>9.1291182956196231</c:v>
                </c:pt>
                <c:pt idx="14">
                  <c:v>9.667904554085089</c:v>
                </c:pt>
                <c:pt idx="15">
                  <c:v>9.9960916175536703</c:v>
                </c:pt>
                <c:pt idx="16">
                  <c:v>9.8144213844845218</c:v>
                </c:pt>
                <c:pt idx="17">
                  <c:v>10.105833056327674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E6-479D-92E0-653471298429}"/>
            </c:ext>
          </c:extLst>
        </c:ser>
        <c:ser>
          <c:idx val="1"/>
          <c:order val="1"/>
          <c:tx>
            <c:v>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'V1'!$G$2:$G$19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'V1'!$K$2:$K$19</c:f>
              <c:numCache>
                <c:formatCode>General</c:formatCode>
                <c:ptCount val="18"/>
                <c:pt idx="0">
                  <c:v>1</c:v>
                </c:pt>
                <c:pt idx="1">
                  <c:v>1.9845560316982445</c:v>
                </c:pt>
                <c:pt idx="2">
                  <c:v>2.5045264810544432</c:v>
                </c:pt>
                <c:pt idx="3">
                  <c:v>3.3025767594281881</c:v>
                </c:pt>
                <c:pt idx="4">
                  <c:v>3.9603931108839312</c:v>
                </c:pt>
                <c:pt idx="5">
                  <c:v>4.6694029760492413</c:v>
                </c:pt>
                <c:pt idx="6">
                  <c:v>5.2970887604881973</c:v>
                </c:pt>
                <c:pt idx="7">
                  <c:v>5.9625488897422985</c:v>
                </c:pt>
                <c:pt idx="8">
                  <c:v>6.664407157625317</c:v>
                </c:pt>
                <c:pt idx="9">
                  <c:v>7.1853098550255154</c:v>
                </c:pt>
                <c:pt idx="10">
                  <c:v>7.801186898474552</c:v>
                </c:pt>
                <c:pt idx="11">
                  <c:v>8.3884536908634235</c:v>
                </c:pt>
                <c:pt idx="12">
                  <c:v>8.9320194039751311</c:v>
                </c:pt>
                <c:pt idx="13">
                  <c:v>9.4313264884743457</c:v>
                </c:pt>
                <c:pt idx="14">
                  <c:v>9.8437988888092214</c:v>
                </c:pt>
                <c:pt idx="15">
                  <c:v>10.269135639242577</c:v>
                </c:pt>
                <c:pt idx="16">
                  <c:v>9.9963078929903428</c:v>
                </c:pt>
                <c:pt idx="17">
                  <c:v>10.168494065245859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E6-479D-92E0-653471298429}"/>
            </c:ext>
          </c:extLst>
        </c:ser>
        <c:ser>
          <c:idx val="2"/>
          <c:order val="2"/>
          <c:tx>
            <c:v>10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'V1'!$M$2:$M$21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'V1'!$Q$2:$Q$21</c:f>
              <c:numCache>
                <c:formatCode>General</c:formatCode>
                <c:ptCount val="20"/>
                <c:pt idx="0">
                  <c:v>1</c:v>
                </c:pt>
                <c:pt idx="1">
                  <c:v>1.9787884050537654</c:v>
                </c:pt>
                <c:pt idx="2">
                  <c:v>2.5280972819389609</c:v>
                </c:pt>
                <c:pt idx="3">
                  <c:v>3.3069751044721514</c:v>
                </c:pt>
                <c:pt idx="4">
                  <c:v>4.0093184420845551</c:v>
                </c:pt>
                <c:pt idx="5">
                  <c:v>4.6358240679557596</c:v>
                </c:pt>
                <c:pt idx="6">
                  <c:v>5.4306749236770155</c:v>
                </c:pt>
                <c:pt idx="7">
                  <c:v>6.0659595682291121</c:v>
                </c:pt>
                <c:pt idx="8">
                  <c:v>6.8256389287453914</c:v>
                </c:pt>
                <c:pt idx="9">
                  <c:v>7.310512409018278</c:v>
                </c:pt>
                <c:pt idx="10">
                  <c:v>7.8571111261736784</c:v>
                </c:pt>
                <c:pt idx="11">
                  <c:v>8.4299947081685325</c:v>
                </c:pt>
                <c:pt idx="12">
                  <c:v>8.8923743479884525</c:v>
                </c:pt>
                <c:pt idx="13">
                  <c:v>9.375612599451431</c:v>
                </c:pt>
                <c:pt idx="14">
                  <c:v>9.8948045103166287</c:v>
                </c:pt>
                <c:pt idx="15">
                  <c:v>10.370936188010431</c:v>
                </c:pt>
                <c:pt idx="16">
                  <c:v>9.9666324004159268</c:v>
                </c:pt>
                <c:pt idx="17">
                  <c:v>10.288646158275096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9E6-479D-92E0-653471298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</c:valAx>
      <c:valAx>
        <c:axId val="21181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'V4'!$A$2:$A$23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'V4'!$C$2:$C$23</c:f>
              <c:numCache>
                <c:formatCode>General</c:formatCode>
                <c:ptCount val="22"/>
                <c:pt idx="0">
                  <c:v>2180.3020000000001</c:v>
                </c:pt>
                <c:pt idx="1">
                  <c:v>1112.2692</c:v>
                </c:pt>
                <c:pt idx="2">
                  <c:v>952.01060000000007</c:v>
                </c:pt>
                <c:pt idx="3">
                  <c:v>721.75800000000004</c:v>
                </c:pt>
                <c:pt idx="4">
                  <c:v>611.34699999999998</c:v>
                </c:pt>
                <c:pt idx="5">
                  <c:v>545.69920000000002</c:v>
                </c:pt>
                <c:pt idx="6">
                  <c:v>466.47640000000001</c:v>
                </c:pt>
                <c:pt idx="7">
                  <c:v>419.02</c:v>
                </c:pt>
                <c:pt idx="8">
                  <c:v>433.67500000000001</c:v>
                </c:pt>
                <c:pt idx="9">
                  <c:v>406.47399999999999</c:v>
                </c:pt>
                <c:pt idx="10">
                  <c:v>385.89119999999997</c:v>
                </c:pt>
                <c:pt idx="11">
                  <c:v>401.77499999999998</c:v>
                </c:pt>
                <c:pt idx="12">
                  <c:v>373.30559999999997</c:v>
                </c:pt>
                <c:pt idx="13">
                  <c:v>387.36160000000001</c:v>
                </c:pt>
                <c:pt idx="14">
                  <c:v>354.887</c:v>
                </c:pt>
                <c:pt idx="15">
                  <c:v>352.0462</c:v>
                </c:pt>
                <c:pt idx="16">
                  <c:v>355.90999999999997</c:v>
                </c:pt>
                <c:pt idx="17">
                  <c:v>343.6026</c:v>
                </c:pt>
                <c:pt idx="18">
                  <c:v>341.66800000000001</c:v>
                </c:pt>
                <c:pt idx="19">
                  <c:v>338.05919999999998</c:v>
                </c:pt>
                <c:pt idx="20">
                  <c:v>336.36779999999999</c:v>
                </c:pt>
                <c:pt idx="21">
                  <c:v>322.92540000000002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CC-4812-9A16-CD1DF1D7B67E}"/>
            </c:ext>
          </c:extLst>
        </c:ser>
        <c:ser>
          <c:idx val="1"/>
          <c:order val="1"/>
          <c:tx>
            <c:v>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'V4'!$G$2:$G$23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'V4'!$I$2:$I$23</c:f>
              <c:numCache>
                <c:formatCode>General</c:formatCode>
                <c:ptCount val="22"/>
                <c:pt idx="0">
                  <c:v>10848.518</c:v>
                </c:pt>
                <c:pt idx="1">
                  <c:v>5535.1145999999999</c:v>
                </c:pt>
                <c:pt idx="2">
                  <c:v>4704.3666000000003</c:v>
                </c:pt>
                <c:pt idx="3">
                  <c:v>3717.6579999999999</c:v>
                </c:pt>
                <c:pt idx="4">
                  <c:v>3482.1578</c:v>
                </c:pt>
                <c:pt idx="5">
                  <c:v>3195.9228000000003</c:v>
                </c:pt>
                <c:pt idx="6">
                  <c:v>2832.7828</c:v>
                </c:pt>
                <c:pt idx="7">
                  <c:v>2450.3598000000002</c:v>
                </c:pt>
                <c:pt idx="8">
                  <c:v>2328.2716</c:v>
                </c:pt>
                <c:pt idx="9">
                  <c:v>2149.3112000000001</c:v>
                </c:pt>
                <c:pt idx="10">
                  <c:v>2038.7394000000002</c:v>
                </c:pt>
                <c:pt idx="11">
                  <c:v>1776.3292000000001</c:v>
                </c:pt>
                <c:pt idx="12">
                  <c:v>1737.6134</c:v>
                </c:pt>
                <c:pt idx="13">
                  <c:v>1702.2898</c:v>
                </c:pt>
                <c:pt idx="14">
                  <c:v>1630.2619999999999</c:v>
                </c:pt>
                <c:pt idx="15">
                  <c:v>1577.1152</c:v>
                </c:pt>
                <c:pt idx="16">
                  <c:v>1567.7865999999999</c:v>
                </c:pt>
                <c:pt idx="17">
                  <c:v>1541.6823999999999</c:v>
                </c:pt>
                <c:pt idx="18">
                  <c:v>1550.3088</c:v>
                </c:pt>
                <c:pt idx="19">
                  <c:v>1573.4282000000001</c:v>
                </c:pt>
                <c:pt idx="20">
                  <c:v>1569.6378</c:v>
                </c:pt>
                <c:pt idx="21">
                  <c:v>1547.3417999999999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CC-4812-9A16-CD1DF1D7B67E}"/>
            </c:ext>
          </c:extLst>
        </c:ser>
        <c:ser>
          <c:idx val="2"/>
          <c:order val="2"/>
          <c:tx>
            <c:v>10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'V4'!$M$2:$M$25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'V4'!$O$2:$O$25</c:f>
              <c:numCache>
                <c:formatCode>General</c:formatCode>
                <c:ptCount val="24"/>
                <c:pt idx="0">
                  <c:v>21604.356599999999</c:v>
                </c:pt>
                <c:pt idx="1">
                  <c:v>11061.1584</c:v>
                </c:pt>
                <c:pt idx="2">
                  <c:v>9183.6797999999999</c:v>
                </c:pt>
                <c:pt idx="3">
                  <c:v>7567.1315999999997</c:v>
                </c:pt>
                <c:pt idx="4">
                  <c:v>6976.4431999999997</c:v>
                </c:pt>
                <c:pt idx="5">
                  <c:v>6096.1286</c:v>
                </c:pt>
                <c:pt idx="6">
                  <c:v>5396.2543999999998</c:v>
                </c:pt>
                <c:pt idx="7">
                  <c:v>4709.6866</c:v>
                </c:pt>
                <c:pt idx="8">
                  <c:v>4436.8018000000002</c:v>
                </c:pt>
                <c:pt idx="9">
                  <c:v>3993.5338000000002</c:v>
                </c:pt>
                <c:pt idx="10">
                  <c:v>3802.6291999999999</c:v>
                </c:pt>
                <c:pt idx="11">
                  <c:v>3677.0340000000001</c:v>
                </c:pt>
                <c:pt idx="12">
                  <c:v>3519.5754000000002</c:v>
                </c:pt>
                <c:pt idx="13">
                  <c:v>3309.0482000000002</c:v>
                </c:pt>
                <c:pt idx="14">
                  <c:v>3263.9695999999999</c:v>
                </c:pt>
                <c:pt idx="15">
                  <c:v>3159.0234</c:v>
                </c:pt>
                <c:pt idx="16">
                  <c:v>3082.2314000000001</c:v>
                </c:pt>
                <c:pt idx="17">
                  <c:v>3092.1435999999999</c:v>
                </c:pt>
                <c:pt idx="18">
                  <c:v>3135.5198</c:v>
                </c:pt>
                <c:pt idx="19">
                  <c:v>3127.3063999999999</c:v>
                </c:pt>
                <c:pt idx="20">
                  <c:v>3122.0059999999999</c:v>
                </c:pt>
                <c:pt idx="21">
                  <c:v>2999.2748000000001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CC-4812-9A16-CD1DF1D7B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  <c:max val="22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  <c:majorUnit val="2"/>
      </c:valAx>
      <c:valAx>
        <c:axId val="2118169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'V4'!$A$2:$A$23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'V4'!$E$2:$E$23</c:f>
              <c:numCache>
                <c:formatCode>General</c:formatCode>
                <c:ptCount val="22"/>
                <c:pt idx="0">
                  <c:v>1</c:v>
                </c:pt>
                <c:pt idx="1">
                  <c:v>1.960228692838029</c:v>
                </c:pt>
                <c:pt idx="2">
                  <c:v>2.2902076930656023</c:v>
                </c:pt>
                <c:pt idx="3">
                  <c:v>3.0208213833445559</c:v>
                </c:pt>
                <c:pt idx="4">
                  <c:v>3.5663902824418869</c:v>
                </c:pt>
                <c:pt idx="5">
                  <c:v>3.9954282505820058</c:v>
                </c:pt>
                <c:pt idx="6">
                  <c:v>4.6739813632586777</c:v>
                </c:pt>
                <c:pt idx="7">
                  <c:v>5.2033363562598449</c:v>
                </c:pt>
                <c:pt idx="8">
                  <c:v>5.0275021617570763</c:v>
                </c:pt>
                <c:pt idx="9">
                  <c:v>5.3639396369755508</c:v>
                </c:pt>
                <c:pt idx="10">
                  <c:v>5.6500433282749132</c:v>
                </c:pt>
                <c:pt idx="11">
                  <c:v>5.4266741335324502</c:v>
                </c:pt>
                <c:pt idx="12">
                  <c:v>5.8405285106893663</c:v>
                </c:pt>
                <c:pt idx="13">
                  <c:v>5.6285961231056465</c:v>
                </c:pt>
                <c:pt idx="14">
                  <c:v>6.1436513594468103</c:v>
                </c:pt>
                <c:pt idx="15">
                  <c:v>6.1932269116951133</c:v>
                </c:pt>
                <c:pt idx="16">
                  <c:v>6.1259925262004451</c:v>
                </c:pt>
                <c:pt idx="17">
                  <c:v>6.3454176423577708</c:v>
                </c:pt>
                <c:pt idx="18">
                  <c:v>6.381346804500275</c:v>
                </c:pt>
                <c:pt idx="19">
                  <c:v>6.4494680221688991</c:v>
                </c:pt>
                <c:pt idx="20">
                  <c:v>6.4818986835244043</c:v>
                </c:pt>
                <c:pt idx="21">
                  <c:v>6.7517203663756398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18-405B-9EFE-FF03E4B0F8A8}"/>
            </c:ext>
          </c:extLst>
        </c:ser>
        <c:ser>
          <c:idx val="1"/>
          <c:order val="1"/>
          <c:tx>
            <c:v>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'V4'!$G$2:$G$23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'V4'!$K$2:$K$23</c:f>
              <c:numCache>
                <c:formatCode>General</c:formatCode>
                <c:ptCount val="22"/>
                <c:pt idx="0">
                  <c:v>1</c:v>
                </c:pt>
                <c:pt idx="1">
                  <c:v>1.9599446053023004</c:v>
                </c:pt>
                <c:pt idx="2">
                  <c:v>2.3060528488574845</c:v>
                </c:pt>
                <c:pt idx="3">
                  <c:v>2.9181054308922447</c:v>
                </c:pt>
                <c:pt idx="4">
                  <c:v>3.1154584665864369</c:v>
                </c:pt>
                <c:pt idx="5">
                  <c:v>3.3944868755903612</c:v>
                </c:pt>
                <c:pt idx="6">
                  <c:v>3.8296328260677099</c:v>
                </c:pt>
                <c:pt idx="7">
                  <c:v>4.4273163475829138</c:v>
                </c:pt>
                <c:pt idx="8">
                  <c:v>4.6594727178736361</c:v>
                </c:pt>
                <c:pt idx="9">
                  <c:v>5.0474393843013514</c:v>
                </c:pt>
                <c:pt idx="10">
                  <c:v>5.3211891622833205</c:v>
                </c:pt>
                <c:pt idx="11">
                  <c:v>6.1072677294276305</c:v>
                </c:pt>
                <c:pt idx="12">
                  <c:v>6.2433438876564837</c:v>
                </c:pt>
                <c:pt idx="13">
                  <c:v>6.3728972587393757</c:v>
                </c:pt>
                <c:pt idx="14">
                  <c:v>6.6544629022819644</c:v>
                </c:pt>
                <c:pt idx="15">
                  <c:v>6.8787099382467431</c:v>
                </c:pt>
                <c:pt idx="16">
                  <c:v>6.9196394458276407</c:v>
                </c:pt>
                <c:pt idx="17">
                  <c:v>7.0368047270955421</c:v>
                </c:pt>
                <c:pt idx="18">
                  <c:v>6.9976497585513284</c:v>
                </c:pt>
                <c:pt idx="19">
                  <c:v>6.8948287567236939</c:v>
                </c:pt>
                <c:pt idx="20">
                  <c:v>6.9114785589388843</c:v>
                </c:pt>
                <c:pt idx="21">
                  <c:v>7.0110676257824878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18-405B-9EFE-FF03E4B0F8A8}"/>
            </c:ext>
          </c:extLst>
        </c:ser>
        <c:ser>
          <c:idx val="2"/>
          <c:order val="2"/>
          <c:tx>
            <c:v>10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'V4'!$M$2:$M$25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'V4'!$Q$2:$Q$25</c:f>
              <c:numCache>
                <c:formatCode>General</c:formatCode>
                <c:ptCount val="24"/>
                <c:pt idx="0">
                  <c:v>1</c:v>
                </c:pt>
                <c:pt idx="1">
                  <c:v>1.9531730600657522</c:v>
                </c:pt>
                <c:pt idx="2">
                  <c:v>2.3524727636954417</c:v>
                </c:pt>
                <c:pt idx="3">
                  <c:v>2.8550258858984296</c:v>
                </c:pt>
                <c:pt idx="4">
                  <c:v>3.0967580442710405</c:v>
                </c:pt>
                <c:pt idx="5">
                  <c:v>3.5439469895697409</c:v>
                </c:pt>
                <c:pt idx="6">
                  <c:v>4.0035837821137568</c:v>
                </c:pt>
                <c:pt idx="7">
                  <c:v>4.5872174594377464</c:v>
                </c:pt>
                <c:pt idx="8">
                  <c:v>4.8693535510195654</c:v>
                </c:pt>
                <c:pt idx="9">
                  <c:v>5.4098344178281392</c:v>
                </c:pt>
                <c:pt idx="10">
                  <c:v>5.6814260512174046</c:v>
                </c:pt>
                <c:pt idx="11">
                  <c:v>5.8754845889377139</c:v>
                </c:pt>
                <c:pt idx="12">
                  <c:v>6.1383417442910861</c:v>
                </c:pt>
                <c:pt idx="13">
                  <c:v>6.5288733479312864</c:v>
                </c:pt>
                <c:pt idx="14">
                  <c:v>6.619043449424284</c:v>
                </c:pt>
                <c:pt idx="15">
                  <c:v>6.8389352861393808</c:v>
                </c:pt>
                <c:pt idx="16">
                  <c:v>7.0093233752663728</c:v>
                </c:pt>
                <c:pt idx="17">
                  <c:v>6.9868542327723722</c:v>
                </c:pt>
                <c:pt idx="18">
                  <c:v>6.8901993857605364</c:v>
                </c:pt>
                <c:pt idx="19">
                  <c:v>6.9082954583535532</c:v>
                </c:pt>
                <c:pt idx="20">
                  <c:v>6.9200240486405216</c:v>
                </c:pt>
                <c:pt idx="21">
                  <c:v>7.203193451963787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D18-405B-9EFE-FF03E4B0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  <c:max val="22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  <c:majorUnit val="2"/>
      </c:valAx>
      <c:valAx>
        <c:axId val="21181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'V6'!$A$2:$A$23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'V6'!$C$2:$C$23</c:f>
              <c:numCache>
                <c:formatCode>General</c:formatCode>
                <c:ptCount val="22"/>
                <c:pt idx="0">
                  <c:v>150.58340000000001</c:v>
                </c:pt>
                <c:pt idx="1">
                  <c:v>76.8262</c:v>
                </c:pt>
                <c:pt idx="2">
                  <c:v>52.714799999999997</c:v>
                </c:pt>
                <c:pt idx="3">
                  <c:v>43.712400000000002</c:v>
                </c:pt>
                <c:pt idx="4">
                  <c:v>37.7896</c:v>
                </c:pt>
                <c:pt idx="5">
                  <c:v>30.409400000000002</c:v>
                </c:pt>
                <c:pt idx="6">
                  <c:v>27.653199999999998</c:v>
                </c:pt>
                <c:pt idx="7">
                  <c:v>25.196999999999999</c:v>
                </c:pt>
                <c:pt idx="8">
                  <c:v>22.3918</c:v>
                </c:pt>
                <c:pt idx="9">
                  <c:v>21.749400000000001</c:v>
                </c:pt>
                <c:pt idx="10">
                  <c:v>21.134599999999999</c:v>
                </c:pt>
                <c:pt idx="11">
                  <c:v>20.030799999999999</c:v>
                </c:pt>
                <c:pt idx="12">
                  <c:v>19.712199999999999</c:v>
                </c:pt>
                <c:pt idx="13">
                  <c:v>18.975200000000001</c:v>
                </c:pt>
                <c:pt idx="14">
                  <c:v>18.643799999999999</c:v>
                </c:pt>
                <c:pt idx="15">
                  <c:v>18.389199999999999</c:v>
                </c:pt>
                <c:pt idx="16">
                  <c:v>17.914200000000001</c:v>
                </c:pt>
                <c:pt idx="17">
                  <c:v>18.354199999999999</c:v>
                </c:pt>
                <c:pt idx="18">
                  <c:v>18.0426</c:v>
                </c:pt>
                <c:pt idx="19">
                  <c:v>17.905799999999999</c:v>
                </c:pt>
                <c:pt idx="20">
                  <c:v>18.184200000000001</c:v>
                </c:pt>
                <c:pt idx="21">
                  <c:v>18.115600000000001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3B-45FF-B34C-F82D531B50C3}"/>
            </c:ext>
          </c:extLst>
        </c:ser>
        <c:ser>
          <c:idx val="1"/>
          <c:order val="1"/>
          <c:tx>
            <c:v>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'V6'!$G$2:$G$23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'V6'!$I$2:$I$23</c:f>
              <c:numCache>
                <c:formatCode>General</c:formatCode>
                <c:ptCount val="22"/>
                <c:pt idx="0">
                  <c:v>733.20479999999998</c:v>
                </c:pt>
                <c:pt idx="1">
                  <c:v>368.19099999999997</c:v>
                </c:pt>
                <c:pt idx="2">
                  <c:v>262.05759999999998</c:v>
                </c:pt>
                <c:pt idx="3">
                  <c:v>208.1396</c:v>
                </c:pt>
                <c:pt idx="4">
                  <c:v>173.71979999999999</c:v>
                </c:pt>
                <c:pt idx="5">
                  <c:v>150.327</c:v>
                </c:pt>
                <c:pt idx="6">
                  <c:v>125.7962</c:v>
                </c:pt>
                <c:pt idx="7">
                  <c:v>114.39739999999999</c:v>
                </c:pt>
                <c:pt idx="8">
                  <c:v>108.1134</c:v>
                </c:pt>
                <c:pt idx="9">
                  <c:v>104.4966</c:v>
                </c:pt>
                <c:pt idx="10">
                  <c:v>100.3798</c:v>
                </c:pt>
                <c:pt idx="11">
                  <c:v>95.808199999999999</c:v>
                </c:pt>
                <c:pt idx="12">
                  <c:v>93.575400000000002</c:v>
                </c:pt>
                <c:pt idx="13">
                  <c:v>91.191600000000008</c:v>
                </c:pt>
                <c:pt idx="14">
                  <c:v>89.098200000000006</c:v>
                </c:pt>
                <c:pt idx="15">
                  <c:v>87.456000000000003</c:v>
                </c:pt>
                <c:pt idx="16">
                  <c:v>86.256600000000006</c:v>
                </c:pt>
                <c:pt idx="17">
                  <c:v>86.793999999999997</c:v>
                </c:pt>
                <c:pt idx="18">
                  <c:v>87.715599999999995</c:v>
                </c:pt>
                <c:pt idx="19">
                  <c:v>85.895399999999995</c:v>
                </c:pt>
                <c:pt idx="20">
                  <c:v>86.687600000000003</c:v>
                </c:pt>
                <c:pt idx="21">
                  <c:v>86.614199999999997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3B-45FF-B34C-F82D531B50C3}"/>
            </c:ext>
          </c:extLst>
        </c:ser>
        <c:ser>
          <c:idx val="2"/>
          <c:order val="2"/>
          <c:tx>
            <c:v>10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'V6'!$M$2:$M$25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'V6'!$O$2:$O$25</c:f>
              <c:numCache>
                <c:formatCode>General</c:formatCode>
                <c:ptCount val="24"/>
                <c:pt idx="0">
                  <c:v>1450.4498000000001</c:v>
                </c:pt>
                <c:pt idx="1">
                  <c:v>748.53359999999998</c:v>
                </c:pt>
                <c:pt idx="2">
                  <c:v>520.39779999999996</c:v>
                </c:pt>
                <c:pt idx="3">
                  <c:v>411.99419999999998</c:v>
                </c:pt>
                <c:pt idx="4">
                  <c:v>347.90699999999998</c:v>
                </c:pt>
                <c:pt idx="5">
                  <c:v>288.58499999999998</c:v>
                </c:pt>
                <c:pt idx="6">
                  <c:v>251.25139999999999</c:v>
                </c:pt>
                <c:pt idx="7">
                  <c:v>231.3776</c:v>
                </c:pt>
                <c:pt idx="8">
                  <c:v>213.96879999999999</c:v>
                </c:pt>
                <c:pt idx="9">
                  <c:v>204.39420000000001</c:v>
                </c:pt>
                <c:pt idx="10">
                  <c:v>197.989</c:v>
                </c:pt>
                <c:pt idx="11">
                  <c:v>188.90940000000001</c:v>
                </c:pt>
                <c:pt idx="12">
                  <c:v>185.60900000000001</c:v>
                </c:pt>
                <c:pt idx="13">
                  <c:v>179.35980000000001</c:v>
                </c:pt>
                <c:pt idx="14">
                  <c:v>175.1816</c:v>
                </c:pt>
                <c:pt idx="15">
                  <c:v>170.84119999999999</c:v>
                </c:pt>
                <c:pt idx="16">
                  <c:v>169.68719999999999</c:v>
                </c:pt>
                <c:pt idx="17">
                  <c:v>170.34100000000001</c:v>
                </c:pt>
                <c:pt idx="18">
                  <c:v>171.75839999999999</c:v>
                </c:pt>
                <c:pt idx="19">
                  <c:v>171.56460000000001</c:v>
                </c:pt>
                <c:pt idx="20">
                  <c:v>171.16300000000001</c:v>
                </c:pt>
                <c:pt idx="21">
                  <c:v>170.86519999999999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33B-45FF-B34C-F82D531B5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  <c:max val="22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  <c:majorUnit val="2"/>
      </c:valAx>
      <c:valAx>
        <c:axId val="2118169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'V6'!$A$2:$A$23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'V6'!$E$2:$E$23</c:f>
              <c:numCache>
                <c:formatCode>General</c:formatCode>
                <c:ptCount val="22"/>
                <c:pt idx="0">
                  <c:v>1</c:v>
                </c:pt>
                <c:pt idx="1">
                  <c:v>1.9600526903582374</c:v>
                </c:pt>
                <c:pt idx="2">
                  <c:v>2.8565677950025425</c:v>
                </c:pt>
                <c:pt idx="3">
                  <c:v>3.4448669027552823</c:v>
                </c:pt>
                <c:pt idx="4">
                  <c:v>3.984784173423376</c:v>
                </c:pt>
                <c:pt idx="5">
                  <c:v>4.9518701454155627</c:v>
                </c:pt>
                <c:pt idx="6">
                  <c:v>5.4454240377243872</c:v>
                </c:pt>
                <c:pt idx="7">
                  <c:v>5.9762432035559794</c:v>
                </c:pt>
                <c:pt idx="8">
                  <c:v>6.7249350208558498</c:v>
                </c:pt>
                <c:pt idx="9">
                  <c:v>6.9235657075597485</c:v>
                </c:pt>
                <c:pt idx="10">
                  <c:v>7.124970427639985</c:v>
                </c:pt>
                <c:pt idx="11">
                  <c:v>7.5175929069233387</c:v>
                </c:pt>
                <c:pt idx="12">
                  <c:v>7.6390966000750815</c:v>
                </c:pt>
                <c:pt idx="13">
                  <c:v>7.9358004131708757</c:v>
                </c:pt>
                <c:pt idx="14">
                  <c:v>8.0768620131089168</c:v>
                </c:pt>
                <c:pt idx="15">
                  <c:v>8.1886868379266105</c:v>
                </c:pt>
                <c:pt idx="16">
                  <c:v>8.4058121490214468</c:v>
                </c:pt>
                <c:pt idx="17">
                  <c:v>8.204302012618367</c:v>
                </c:pt>
                <c:pt idx="18">
                  <c:v>8.3459922627559227</c:v>
                </c:pt>
                <c:pt idx="19">
                  <c:v>8.4097554982184555</c:v>
                </c:pt>
                <c:pt idx="20">
                  <c:v>8.2810021887132788</c:v>
                </c:pt>
                <c:pt idx="21">
                  <c:v>8.3123606173684568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B7-4CD4-A568-C87A7B42EA47}"/>
            </c:ext>
          </c:extLst>
        </c:ser>
        <c:ser>
          <c:idx val="1"/>
          <c:order val="1"/>
          <c:tx>
            <c:v>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'V6'!$G$2:$G$23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'V6'!$K$2:$K$23</c:f>
              <c:numCache>
                <c:formatCode>General</c:formatCode>
                <c:ptCount val="22"/>
                <c:pt idx="0">
                  <c:v>1</c:v>
                </c:pt>
                <c:pt idx="1">
                  <c:v>1.9913707830989895</c:v>
                </c:pt>
                <c:pt idx="2">
                  <c:v>2.7978764973807286</c:v>
                </c:pt>
                <c:pt idx="3">
                  <c:v>3.5226588309000304</c:v>
                </c:pt>
                <c:pt idx="4">
                  <c:v>4.2206173389561812</c:v>
                </c:pt>
                <c:pt idx="5">
                  <c:v>4.8773992695922885</c:v>
                </c:pt>
                <c:pt idx="6">
                  <c:v>5.8285131029395165</c:v>
                </c:pt>
                <c:pt idx="7">
                  <c:v>6.4092785325540618</c:v>
                </c:pt>
                <c:pt idx="8">
                  <c:v>6.7818124302815379</c:v>
                </c:pt>
                <c:pt idx="9">
                  <c:v>7.0165421650082394</c:v>
                </c:pt>
                <c:pt idx="10">
                  <c:v>7.3043062448819382</c:v>
                </c:pt>
                <c:pt idx="11">
                  <c:v>7.652839736055995</c:v>
                </c:pt>
                <c:pt idx="12">
                  <c:v>7.8354439307766777</c:v>
                </c:pt>
                <c:pt idx="13">
                  <c:v>8.0402668666850889</c:v>
                </c:pt>
                <c:pt idx="14">
                  <c:v>8.2291763469969084</c:v>
                </c:pt>
                <c:pt idx="15">
                  <c:v>8.3836992316136101</c:v>
                </c:pt>
                <c:pt idx="16">
                  <c:v>8.5002747615834604</c:v>
                </c:pt>
                <c:pt idx="17">
                  <c:v>8.4476438463488268</c:v>
                </c:pt>
                <c:pt idx="18">
                  <c:v>8.3588871306814294</c:v>
                </c:pt>
                <c:pt idx="19">
                  <c:v>8.5360193910267608</c:v>
                </c:pt>
                <c:pt idx="20">
                  <c:v>8.4580124493007069</c:v>
                </c:pt>
                <c:pt idx="21">
                  <c:v>8.4651800743988854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B7-4CD4-A568-C87A7B42EA47}"/>
            </c:ext>
          </c:extLst>
        </c:ser>
        <c:ser>
          <c:idx val="2"/>
          <c:order val="2"/>
          <c:tx>
            <c:v>10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'V6'!$M$2:$M$25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'V6'!$Q$2:$Q$25</c:f>
              <c:numCache>
                <c:formatCode>General</c:formatCode>
                <c:ptCount val="24"/>
                <c:pt idx="0">
                  <c:v>1</c:v>
                </c:pt>
                <c:pt idx="1">
                  <c:v>1.9377217001347704</c:v>
                </c:pt>
                <c:pt idx="2">
                  <c:v>2.7871943347954202</c:v>
                </c:pt>
                <c:pt idx="3">
                  <c:v>3.5205587845654143</c:v>
                </c:pt>
                <c:pt idx="4">
                  <c:v>4.1690733443132793</c:v>
                </c:pt>
                <c:pt idx="5">
                  <c:v>5.0260748133132358</c:v>
                </c:pt>
                <c:pt idx="6">
                  <c:v>5.7729023599470493</c:v>
                </c:pt>
                <c:pt idx="7">
                  <c:v>6.2687563532511366</c:v>
                </c:pt>
                <c:pt idx="8">
                  <c:v>6.7787911134707501</c:v>
                </c:pt>
                <c:pt idx="9">
                  <c:v>7.0963354146056981</c:v>
                </c:pt>
                <c:pt idx="10">
                  <c:v>7.3259110354615666</c:v>
                </c:pt>
                <c:pt idx="11">
                  <c:v>7.678018139912572</c:v>
                </c:pt>
                <c:pt idx="12">
                  <c:v>7.8145445533352369</c:v>
                </c:pt>
                <c:pt idx="13">
                  <c:v>8.0868165553262212</c:v>
                </c:pt>
                <c:pt idx="14">
                  <c:v>8.279692616119501</c:v>
                </c:pt>
                <c:pt idx="15">
                  <c:v>8.4900468973526309</c:v>
                </c:pt>
                <c:pt idx="16">
                  <c:v>8.5477855725122467</c:v>
                </c:pt>
                <c:pt idx="17">
                  <c:v>8.5149776037477771</c:v>
                </c:pt>
                <c:pt idx="18">
                  <c:v>8.444709545501123</c:v>
                </c:pt>
                <c:pt idx="19">
                  <c:v>8.4542487203071026</c:v>
                </c:pt>
                <c:pt idx="20">
                  <c:v>8.4740849365809208</c:v>
                </c:pt>
                <c:pt idx="21">
                  <c:v>8.4888543717503637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2B7-4CD4-A568-C87A7B42E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  <c:max val="22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  <c:majorUnit val="2"/>
      </c:valAx>
      <c:valAx>
        <c:axId val="21181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'V7'!$A$2:$A$23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'V7'!$C$2:$C$23</c:f>
              <c:numCache>
                <c:formatCode>General</c:formatCode>
                <c:ptCount val="22"/>
                <c:pt idx="0">
                  <c:v>87.558000000000007</c:v>
                </c:pt>
                <c:pt idx="1">
                  <c:v>44.327800000000003</c:v>
                </c:pt>
                <c:pt idx="2">
                  <c:v>30.872399999999999</c:v>
                </c:pt>
                <c:pt idx="3">
                  <c:v>22.555399999999999</c:v>
                </c:pt>
                <c:pt idx="4">
                  <c:v>18.520199999999999</c:v>
                </c:pt>
                <c:pt idx="5">
                  <c:v>16.058</c:v>
                </c:pt>
                <c:pt idx="6">
                  <c:v>13.9436</c:v>
                </c:pt>
                <c:pt idx="7">
                  <c:v>13.2418</c:v>
                </c:pt>
                <c:pt idx="8">
                  <c:v>12.709</c:v>
                </c:pt>
                <c:pt idx="9">
                  <c:v>12.2486</c:v>
                </c:pt>
                <c:pt idx="10">
                  <c:v>11.646000000000001</c:v>
                </c:pt>
                <c:pt idx="11">
                  <c:v>11.5632</c:v>
                </c:pt>
                <c:pt idx="12">
                  <c:v>10.990399999999999</c:v>
                </c:pt>
                <c:pt idx="13">
                  <c:v>11.1386</c:v>
                </c:pt>
                <c:pt idx="14">
                  <c:v>10.4976</c:v>
                </c:pt>
                <c:pt idx="15">
                  <c:v>10.6652</c:v>
                </c:pt>
                <c:pt idx="16">
                  <c:v>10.667</c:v>
                </c:pt>
                <c:pt idx="17">
                  <c:v>10.752000000000001</c:v>
                </c:pt>
                <c:pt idx="18">
                  <c:v>10.6592</c:v>
                </c:pt>
                <c:pt idx="19">
                  <c:v>10.9842</c:v>
                </c:pt>
                <c:pt idx="20">
                  <c:v>10.814399999999999</c:v>
                </c:pt>
                <c:pt idx="21">
                  <c:v>10.6472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25-4F5D-8948-16DC7FB29EFF}"/>
            </c:ext>
          </c:extLst>
        </c:ser>
        <c:ser>
          <c:idx val="1"/>
          <c:order val="1"/>
          <c:tx>
            <c:v>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'V7'!$G$2:$G$23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'V7'!$I$2:$I$23</c:f>
              <c:numCache>
                <c:formatCode>General</c:formatCode>
                <c:ptCount val="22"/>
                <c:pt idx="0">
                  <c:v>421.38040000000001</c:v>
                </c:pt>
                <c:pt idx="1">
                  <c:v>218.43260000000001</c:v>
                </c:pt>
                <c:pt idx="2">
                  <c:v>152.93719999999999</c:v>
                </c:pt>
                <c:pt idx="3">
                  <c:v>116.7752</c:v>
                </c:pt>
                <c:pt idx="4">
                  <c:v>96.083399999999997</c:v>
                </c:pt>
                <c:pt idx="5">
                  <c:v>75.868600000000001</c:v>
                </c:pt>
                <c:pt idx="6">
                  <c:v>68.7</c:v>
                </c:pt>
                <c:pt idx="7">
                  <c:v>62.6494</c:v>
                </c:pt>
                <c:pt idx="8">
                  <c:v>57.424399999999999</c:v>
                </c:pt>
                <c:pt idx="9">
                  <c:v>54.224800000000002</c:v>
                </c:pt>
                <c:pt idx="10">
                  <c:v>53.849600000000002</c:v>
                </c:pt>
                <c:pt idx="11">
                  <c:v>50.053800000000003</c:v>
                </c:pt>
                <c:pt idx="12">
                  <c:v>48.639800000000001</c:v>
                </c:pt>
                <c:pt idx="13">
                  <c:v>46.850200000000001</c:v>
                </c:pt>
                <c:pt idx="14">
                  <c:v>45.386800000000001</c:v>
                </c:pt>
                <c:pt idx="15">
                  <c:v>44.363</c:v>
                </c:pt>
                <c:pt idx="16">
                  <c:v>44.350999999999999</c:v>
                </c:pt>
                <c:pt idx="17">
                  <c:v>45.593400000000003</c:v>
                </c:pt>
                <c:pt idx="18">
                  <c:v>45.362200000000001</c:v>
                </c:pt>
                <c:pt idx="19">
                  <c:v>45.5274</c:v>
                </c:pt>
                <c:pt idx="20">
                  <c:v>45.434199999999997</c:v>
                </c:pt>
                <c:pt idx="21">
                  <c:v>45.003799999999998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E25-4F5D-8948-16DC7FB29EFF}"/>
            </c:ext>
          </c:extLst>
        </c:ser>
        <c:ser>
          <c:idx val="2"/>
          <c:order val="2"/>
          <c:tx>
            <c:v>10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'V7'!$M$2:$M$25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'V7'!$O$2:$O$25</c:f>
              <c:numCache>
                <c:formatCode>General</c:formatCode>
                <c:ptCount val="24"/>
                <c:pt idx="0">
                  <c:v>825.60239999999999</c:v>
                </c:pt>
                <c:pt idx="1">
                  <c:v>425.60579999999999</c:v>
                </c:pt>
                <c:pt idx="2">
                  <c:v>297.20800000000003</c:v>
                </c:pt>
                <c:pt idx="3">
                  <c:v>223.29519999999999</c:v>
                </c:pt>
                <c:pt idx="4">
                  <c:v>178.67740000000001</c:v>
                </c:pt>
                <c:pt idx="5">
                  <c:v>153.01480000000001</c:v>
                </c:pt>
                <c:pt idx="6">
                  <c:v>132.554</c:v>
                </c:pt>
                <c:pt idx="7">
                  <c:v>119.845</c:v>
                </c:pt>
                <c:pt idx="8">
                  <c:v>113.9436</c:v>
                </c:pt>
                <c:pt idx="9">
                  <c:v>107.2286</c:v>
                </c:pt>
                <c:pt idx="10">
                  <c:v>103.33620000000001</c:v>
                </c:pt>
                <c:pt idx="11">
                  <c:v>98.932000000000002</c:v>
                </c:pt>
                <c:pt idx="12">
                  <c:v>94.756399999999999</c:v>
                </c:pt>
                <c:pt idx="13">
                  <c:v>92.047799999999995</c:v>
                </c:pt>
                <c:pt idx="14">
                  <c:v>88.876400000000004</c:v>
                </c:pt>
                <c:pt idx="15">
                  <c:v>86.378799999999998</c:v>
                </c:pt>
                <c:pt idx="16">
                  <c:v>87.462400000000002</c:v>
                </c:pt>
                <c:pt idx="17">
                  <c:v>87.659000000000006</c:v>
                </c:pt>
                <c:pt idx="18">
                  <c:v>87.974599999999995</c:v>
                </c:pt>
                <c:pt idx="19">
                  <c:v>87.969800000000006</c:v>
                </c:pt>
                <c:pt idx="20">
                  <c:v>88.108800000000002</c:v>
                </c:pt>
                <c:pt idx="21">
                  <c:v>87.093400000000003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E25-4F5D-8948-16DC7FB29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  <c:max val="22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  <c:majorUnit val="2"/>
      </c:valAx>
      <c:valAx>
        <c:axId val="2118169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'V7'!$A$2:$A$23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'V7'!$E$2:$E$23</c:f>
              <c:numCache>
                <c:formatCode>General</c:formatCode>
                <c:ptCount val="22"/>
                <c:pt idx="0">
                  <c:v>1</c:v>
                </c:pt>
                <c:pt idx="1">
                  <c:v>1.9752390147943277</c:v>
                </c:pt>
                <c:pt idx="2">
                  <c:v>2.836125471294749</c:v>
                </c:pt>
                <c:pt idx="3">
                  <c:v>3.8819085451820854</c:v>
                </c:pt>
                <c:pt idx="4">
                  <c:v>4.727702724592608</c:v>
                </c:pt>
                <c:pt idx="5">
                  <c:v>5.4526092913189697</c:v>
                </c:pt>
                <c:pt idx="6">
                  <c:v>6.2794400298344764</c:v>
                </c:pt>
                <c:pt idx="7">
                  <c:v>6.6122430485281463</c:v>
                </c:pt>
                <c:pt idx="8">
                  <c:v>6.8894484223778436</c:v>
                </c:pt>
                <c:pt idx="9">
                  <c:v>7.1484087977401503</c:v>
                </c:pt>
                <c:pt idx="10">
                  <c:v>7.5182895414734672</c:v>
                </c:pt>
                <c:pt idx="11">
                  <c:v>7.5721253632212537</c:v>
                </c:pt>
                <c:pt idx="12">
                  <c:v>7.9667710001455827</c:v>
                </c:pt>
                <c:pt idx="13">
                  <c:v>7.8607724489612698</c:v>
                </c:pt>
                <c:pt idx="14">
                  <c:v>8.3407636031092824</c:v>
                </c:pt>
                <c:pt idx="15">
                  <c:v>8.2096913325582275</c:v>
                </c:pt>
                <c:pt idx="16">
                  <c:v>8.2083059904378004</c:v>
                </c:pt>
                <c:pt idx="17">
                  <c:v>8.1434151785714288</c:v>
                </c:pt>
                <c:pt idx="18">
                  <c:v>8.2143125187631352</c:v>
                </c:pt>
                <c:pt idx="19">
                  <c:v>7.9712678210520576</c:v>
                </c:pt>
                <c:pt idx="20">
                  <c:v>8.0964269862405693</c:v>
                </c:pt>
                <c:pt idx="21">
                  <c:v>8.2235705161920514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4D-420C-B1BB-7F126B48EF08}"/>
            </c:ext>
          </c:extLst>
        </c:ser>
        <c:ser>
          <c:idx val="1"/>
          <c:order val="1"/>
          <c:tx>
            <c:v>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'V7'!$G$2:$G$23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'V7'!$K$2:$K$23</c:f>
              <c:numCache>
                <c:formatCode>General</c:formatCode>
                <c:ptCount val="22"/>
                <c:pt idx="0">
                  <c:v>1</c:v>
                </c:pt>
                <c:pt idx="1">
                  <c:v>1.929109482742045</c:v>
                </c:pt>
                <c:pt idx="2">
                  <c:v>2.7552511749920887</c:v>
                </c:pt>
                <c:pt idx="3">
                  <c:v>3.6084750871760445</c:v>
                </c:pt>
                <c:pt idx="4">
                  <c:v>4.3855692034211948</c:v>
                </c:pt>
                <c:pt idx="5">
                  <c:v>5.5540816622423508</c:v>
                </c:pt>
                <c:pt idx="6">
                  <c:v>6.1336302765647739</c:v>
                </c:pt>
                <c:pt idx="7">
                  <c:v>6.726008549164078</c:v>
                </c:pt>
                <c:pt idx="8">
                  <c:v>7.3380026608897966</c:v>
                </c:pt>
                <c:pt idx="9">
                  <c:v>7.7709903955385728</c:v>
                </c:pt>
                <c:pt idx="10">
                  <c:v>7.8251351913477531</c:v>
                </c:pt>
                <c:pt idx="11">
                  <c:v>8.4185496405867291</c:v>
                </c:pt>
                <c:pt idx="12">
                  <c:v>8.6632839773189865</c:v>
                </c:pt>
                <c:pt idx="13">
                  <c:v>8.994207068486368</c:v>
                </c:pt>
                <c:pt idx="14">
                  <c:v>9.2842059805934767</c:v>
                </c:pt>
                <c:pt idx="15">
                  <c:v>9.4984649369970473</c:v>
                </c:pt>
                <c:pt idx="16">
                  <c:v>9.5010349259317728</c:v>
                </c:pt>
                <c:pt idx="17">
                  <c:v>9.2421359231818645</c:v>
                </c:pt>
                <c:pt idx="18">
                  <c:v>9.2892408216532711</c:v>
                </c:pt>
                <c:pt idx="19">
                  <c:v>9.2555340300566247</c:v>
                </c:pt>
                <c:pt idx="20">
                  <c:v>9.274520075185654</c:v>
                </c:pt>
                <c:pt idx="21">
                  <c:v>9.3632182171283311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4D-420C-B1BB-7F126B48EF08}"/>
            </c:ext>
          </c:extLst>
        </c:ser>
        <c:ser>
          <c:idx val="2"/>
          <c:order val="2"/>
          <c:tx>
            <c:v>10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'V7'!$M$2:$M$25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'V7'!$Q$2:$Q$25</c:f>
              <c:numCache>
                <c:formatCode>General</c:formatCode>
                <c:ptCount val="24"/>
                <c:pt idx="0">
                  <c:v>1</c:v>
                </c:pt>
                <c:pt idx="1">
                  <c:v>1.9398288275206776</c:v>
                </c:pt>
                <c:pt idx="2">
                  <c:v>2.7778606228634488</c:v>
                </c:pt>
                <c:pt idx="3">
                  <c:v>3.6973584743424848</c:v>
                </c:pt>
                <c:pt idx="4">
                  <c:v>4.6206313725182921</c:v>
                </c:pt>
                <c:pt idx="5">
                  <c:v>5.3955721930166227</c:v>
                </c:pt>
                <c:pt idx="6">
                  <c:v>6.2284231332136333</c:v>
                </c:pt>
                <c:pt idx="7">
                  <c:v>6.8889181859902378</c:v>
                </c:pt>
                <c:pt idx="8">
                  <c:v>7.2457110359862247</c:v>
                </c:pt>
                <c:pt idx="9">
                  <c:v>7.699460778187909</c:v>
                </c:pt>
                <c:pt idx="10">
                  <c:v>7.9894790015502792</c:v>
                </c:pt>
                <c:pt idx="11">
                  <c:v>8.3451502041806496</c:v>
                </c:pt>
                <c:pt idx="12">
                  <c:v>8.7128932715890421</c:v>
                </c:pt>
                <c:pt idx="13">
                  <c:v>8.9692790050386861</c:v>
                </c:pt>
                <c:pt idx="14">
                  <c:v>9.2893321511672386</c:v>
                </c:pt>
                <c:pt idx="15">
                  <c:v>9.5579285658054989</c:v>
                </c:pt>
                <c:pt idx="16">
                  <c:v>9.4395122932825988</c:v>
                </c:pt>
                <c:pt idx="17">
                  <c:v>9.418341527966323</c:v>
                </c:pt>
                <c:pt idx="18">
                  <c:v>9.3845541781377815</c:v>
                </c:pt>
                <c:pt idx="19">
                  <c:v>9.385066238640988</c:v>
                </c:pt>
                <c:pt idx="20">
                  <c:v>9.3702604053170617</c:v>
                </c:pt>
                <c:pt idx="21">
                  <c:v>9.4795059097474663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64D-420C-B1BB-7F126B48E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  <c:max val="22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  <c:majorUnit val="2"/>
      </c:valAx>
      <c:valAx>
        <c:axId val="21181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2B25-06AB-45EA-AE8A-46B09F09FE54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AAF2-D9B8-4697-A36C-9B5DBB9D0C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232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916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631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686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38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944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229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This indicates frequent </a:t>
            </a:r>
            <a:r>
              <a:rPr lang="en-US" b="1" dirty="0"/>
              <a:t>memory stalls</a:t>
            </a:r>
            <a:r>
              <a:rPr lang="en-US" dirty="0"/>
              <a:t> due to non-contiguous access to image data.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367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This indicates frequent </a:t>
            </a:r>
            <a:r>
              <a:rPr lang="en-US" b="1" dirty="0"/>
              <a:t>memory stalls</a:t>
            </a:r>
            <a:r>
              <a:rPr lang="en-US" dirty="0"/>
              <a:t> due to non-contiguous access to image data.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688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145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95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983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748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19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47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344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482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395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44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39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75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15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0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44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0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4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2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73D74-4734-4EDB-84E2-72C129CC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CBB7B3-8197-4F98-935E-BD4B6721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2C4B9-3E73-4FB5-8E68-15DAC5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C00-6103-468E-A411-B25F54D2EB90}" type="datetime1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E945A-FD89-425E-B5E5-E885EC9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82A0E-4ED5-4CAF-98B2-B202F83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2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E7F6-B04C-4C3E-8908-4317599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065120-E05A-4609-A187-9BC2C58E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EF0B3-F039-46B2-B60E-9423BF83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F04-99E9-4DA4-886B-A8B6BCEF9DD1}" type="datetime1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E405A-0070-401A-A57F-CEF95473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8E380-C6FD-4AB2-A4EE-88F999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F4523-167B-4512-BBDA-699D14E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3F31F-D604-4CD9-A189-AFFF52CF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BF1AC-187E-4AEF-B341-AE19DF7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FE74-D2B1-4E21-B7D0-8B0D7470701C}" type="datetime1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98838-2B23-4360-8100-01195A8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64552B-6404-4FAB-9B67-00D88AC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4A52-2473-4786-8239-35E3AF94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0AF61-DE49-4CE9-8636-EEA339CF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7FF3-E634-4241-9C58-F53644C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D39-5464-49D3-A6DA-F1E750E3B350}" type="datetime1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AAE12-2C8B-4B09-B8F7-A4712C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9B70A-C62C-4E6C-8C5F-4C61ABE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3DBBC-FADB-4219-A763-711D4AD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19F70-8331-4F12-AF15-95A218C8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99078-4128-4049-8BB5-83D69B6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C97F-201C-439A-91E1-2103A0C01E51}" type="datetime1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ADFE-4282-4E17-8E00-99EE333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CB467-B80B-4AA0-AEDB-78505C2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4430F-91E1-4B5D-970B-C3C9067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268DC-0BF7-455A-ACD1-A968F51E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70A967-26AB-455A-9694-5E6CBC1D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F28B6-5109-444B-97E0-7FAF94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263-3063-44DE-B09B-3B5B9BFC0008}" type="datetime1">
              <a:rPr lang="it-IT" smtClean="0"/>
              <a:t>13/05/2025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CA3E0-064B-4FF9-9838-E77D7C0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EDF48-33AE-45F8-892B-5E85A29B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0FD2-E9CC-4BFE-A50B-9C4C2BF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DC155-81D1-4B61-9894-3DB2B98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9AC3-0942-4C0B-BB3A-095AA169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F06AFC-09A6-4D51-9E3C-220374CB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91789-5105-4A06-BFC8-7D214AF2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4ACFD-83B3-45B6-A750-10531FB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BA-A835-43AD-A0F3-5BF958406EBA}" type="datetime1">
              <a:rPr lang="it-IT" smtClean="0"/>
              <a:t>13/05/2025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57E3FD-F91E-41C7-9FB0-2F6FAA6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6A8B0-BACC-404C-88BC-C4452F4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FBB10-9375-4033-8800-5F8DD59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EDD295-2A56-4FA0-AD3E-93F1BDA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77A-1806-47B7-8D9F-5BDE60713236}" type="datetime1">
              <a:rPr lang="it-IT" smtClean="0"/>
              <a:t>13/05/2025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ABB4-B15F-4BD9-9B6C-2944C51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47179-493D-4851-A05D-9B72E60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752CE-5CC7-4B00-8340-8EDFD0E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FC2-1618-44C5-B8EB-4C5C277ABEAF}" type="datetime1">
              <a:rPr lang="it-IT" smtClean="0"/>
              <a:t>13/05/2025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8D3373-01A4-46E6-B9B8-2B0A39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C2DB60-4637-457D-AC91-3FC5F91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9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9AB44-57C4-47D9-800D-68BBB0F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0639F0-6B3E-43AB-BD26-BDCA435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94228D-AEDD-4DC3-81C0-2D295816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8AF18-36FF-4CFC-AB1F-43C0446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6FEB-A492-470B-8127-28242EEF70D1}" type="datetime1">
              <a:rPr lang="it-IT" smtClean="0"/>
              <a:t>13/05/2025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F4B17D-E438-416C-A706-4F1C71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877221-08D0-4BA7-AB76-B6EE55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80C8C-705B-48A1-A41A-E4BD225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56334-345F-4DC8-BEFD-1761F5E8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45AC6-D01C-478B-8B75-7C9F13B6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0A903-8ED4-4D34-9EC7-9D3A6B2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F32-9C5C-48EF-A99A-613B7132F81E}" type="datetime1">
              <a:rPr lang="it-IT" smtClean="0"/>
              <a:t>13/05/2025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C5A67-DC2D-4284-9AF4-E2BB140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2C2DF-68D8-44D7-ADA9-057CD46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37884D-3553-46CA-A588-CA0B069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762AF-6B4D-4D10-82A5-38BBEF9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5386D-4739-461C-971A-3AEE3305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BE6A-4113-4178-8339-88291E942827}" type="datetime1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D6DE-823F-49A0-A6CB-13351EE0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83FA-3AB8-401B-B776-6A3DC7F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0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6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0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FCEED8B-619A-4AF9-8638-B0E4D5DC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3" y="307731"/>
            <a:ext cx="1623646" cy="1623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4A7F878-2D42-42B7-9F7B-CE80FCF79FB3}"/>
              </a:ext>
            </a:extLst>
          </p:cNvPr>
          <p:cNvCxnSpPr>
            <a:cxnSpLocks/>
          </p:cNvCxnSpPr>
          <p:nvPr/>
        </p:nvCxnSpPr>
        <p:spPr>
          <a:xfrm flipV="1">
            <a:off x="2224453" y="307731"/>
            <a:ext cx="228600" cy="1623646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EB3A31-EAC8-4AB8-BDFD-E7DC673FDB6C}"/>
              </a:ext>
            </a:extLst>
          </p:cNvPr>
          <p:cNvSpPr txBox="1"/>
          <p:nvPr/>
        </p:nvSpPr>
        <p:spPr>
          <a:xfrm>
            <a:off x="2561487" y="457834"/>
            <a:ext cx="353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</a:p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Pisa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3EAE1-15E1-4B36-8D0A-4EBC2D72F990}"/>
              </a:ext>
            </a:extLst>
          </p:cNvPr>
          <p:cNvSpPr txBox="1"/>
          <p:nvPr/>
        </p:nvSpPr>
        <p:spPr>
          <a:xfrm>
            <a:off x="3456815" y="2798058"/>
            <a:ext cx="52783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Custom Gaussian Blur</a:t>
            </a:r>
          </a:p>
          <a:p>
            <a:pPr algn="ctr"/>
            <a:r>
              <a:rPr lang="en-US" sz="3200" dirty="0"/>
              <a:t>Controlled by a Blur Map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815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634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Mean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8BB6D326-D996-1184-EB7A-E19378DAD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551175"/>
              </p:ext>
            </p:extLst>
          </p:nvPr>
        </p:nvGraphicFramePr>
        <p:xfrm>
          <a:off x="2941047" y="1434580"/>
          <a:ext cx="6309906" cy="3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BE5694-A825-491E-B6D6-E5733C9D3188}"/>
              </a:ext>
            </a:extLst>
          </p:cNvPr>
          <p:cNvCxnSpPr>
            <a:cxnSpLocks/>
          </p:cNvCxnSpPr>
          <p:nvPr/>
        </p:nvCxnSpPr>
        <p:spPr>
          <a:xfrm>
            <a:off x="7906968" y="3992290"/>
            <a:ext cx="0" cy="499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E73A15-F42D-4132-A5C2-4D8260CFA7DA}"/>
              </a:ext>
            </a:extLst>
          </p:cNvPr>
          <p:cNvSpPr txBox="1"/>
          <p:nvPr/>
        </p:nvSpPr>
        <p:spPr>
          <a:xfrm>
            <a:off x="9511818" y="383840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13.810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33C2A5-6705-418F-BF08-88967B01207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897444" y="3992290"/>
            <a:ext cx="16143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1899198" y="1762023"/>
            <a:ext cx="780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143.228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990570" y="319023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71.581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990570" y="43213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14.355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2725868" y="1915912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2725868" y="3344128"/>
            <a:ext cx="66309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2725868" y="4475226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0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A55BCE12-6ACD-4B31-A411-B877A9ED00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816356"/>
              </p:ext>
            </p:extLst>
          </p:nvPr>
        </p:nvGraphicFramePr>
        <p:xfrm>
          <a:off x="2941047" y="1434580"/>
          <a:ext cx="6309905" cy="3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20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Speedup</a:t>
            </a:r>
          </a:p>
        </p:txBody>
      </p:sp>
    </p:spTree>
    <p:extLst>
      <p:ext uri="{BB962C8B-B14F-4D97-AF65-F5344CB8AC3E}">
        <p14:creationId xmlns:p14="http://schemas.microsoft.com/office/powerpoint/2010/main" val="183973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11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16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2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35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09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Code Optimization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B312B9-00D2-4130-8533-2E7169F7680A}"/>
              </a:ext>
            </a:extLst>
          </p:cNvPr>
          <p:cNvSpPr txBox="1"/>
          <p:nvPr/>
        </p:nvSpPr>
        <p:spPr>
          <a:xfrm>
            <a:off x="487986" y="1859339"/>
            <a:ext cx="5074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b="1" dirty="0"/>
              <a:t>reduce computation</a:t>
            </a:r>
            <a:r>
              <a:rPr lang="en-US" dirty="0"/>
              <a:t>, we </a:t>
            </a:r>
            <a:r>
              <a:rPr lang="en-US" b="1" dirty="0"/>
              <a:t>skip filtering</a:t>
            </a:r>
            <a:r>
              <a:rPr lang="en-US" dirty="0"/>
              <a:t> for pixels with a </a:t>
            </a:r>
            <a:r>
              <a:rPr lang="en-US" b="1" dirty="0"/>
              <a:t>depth value of 0</a:t>
            </a:r>
            <a:r>
              <a:rPr lang="en-US" dirty="0"/>
              <a:t> and simply </a:t>
            </a:r>
            <a:r>
              <a:rPr lang="en-US" b="1" dirty="0"/>
              <a:t>copy the original pixel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visual output</a:t>
            </a:r>
            <a:r>
              <a:rPr lang="en-US" dirty="0"/>
              <a:t> remains the same, but the overall </a:t>
            </a:r>
            <a:r>
              <a:rPr lang="en-US" b="1" dirty="0"/>
              <a:t>execution time</a:t>
            </a:r>
            <a:r>
              <a:rPr lang="en-US" dirty="0"/>
              <a:t> is </a:t>
            </a:r>
            <a:r>
              <a:rPr lang="en-US" b="1" dirty="0"/>
              <a:t>reduced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introduces a potential </a:t>
            </a:r>
            <a:r>
              <a:rPr lang="en-US" b="1" dirty="0"/>
              <a:t>load imbalance</a:t>
            </a:r>
            <a:r>
              <a:rPr lang="en-US" dirty="0"/>
              <a:t>: if a thread is assigned a region with mostly </a:t>
            </a:r>
            <a:r>
              <a:rPr lang="en-US" b="1" dirty="0"/>
              <a:t>zero-depth pixels</a:t>
            </a:r>
            <a:r>
              <a:rPr lang="en-US" dirty="0"/>
              <a:t>, it will </a:t>
            </a:r>
            <a:r>
              <a:rPr lang="en-US" b="1" dirty="0"/>
              <a:t>finish much earlier</a:t>
            </a:r>
            <a:r>
              <a:rPr lang="en-US" dirty="0"/>
              <a:t> than others</a:t>
            </a:r>
            <a:endParaRPr lang="en-US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89D44B-F23A-4689-B430-176889868F74}"/>
              </a:ext>
            </a:extLst>
          </p:cNvPr>
          <p:cNvSpPr txBox="1"/>
          <p:nvPr/>
        </p:nvSpPr>
        <p:spPr>
          <a:xfrm>
            <a:off x="5562600" y="1224197"/>
            <a:ext cx="625928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DWORD WINAPI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threadFun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(LPVOID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lpParam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j, k;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lpParam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kernel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initializeDoubleMatrix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(KERNEL_DIM, KERNEL_DIM);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IMGS_NUM;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startIndex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endIndex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IMG_COLUMNS; k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blurMap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[j][k]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[i][j][k]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[i][j][k];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computeKernel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(kernel, j, k);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[i][j][k]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applyKernel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[i], j, k, kernel);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(kernel);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0D1718C-7BF5-4964-B070-D848A92A12D0}"/>
              </a:ext>
            </a:extLst>
          </p:cNvPr>
          <p:cNvSpPr/>
          <p:nvPr/>
        </p:nvSpPr>
        <p:spPr>
          <a:xfrm>
            <a:off x="6923314" y="3046021"/>
            <a:ext cx="3402281" cy="843148"/>
          </a:xfrm>
          <a:prstGeom prst="roundRect">
            <a:avLst/>
          </a:prstGeom>
          <a:noFill/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96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91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Hotspot Analysis (HSA)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0DD36C-C05D-4E2A-A0EE-34537922A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90" y="2226624"/>
            <a:ext cx="4608270" cy="2007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5B312B9-00D2-4130-8533-2E7169F7680A}"/>
                  </a:ext>
                </a:extLst>
              </p:cNvPr>
              <p:cNvSpPr txBox="1"/>
              <p:nvPr/>
            </p:nvSpPr>
            <p:spPr>
              <a:xfrm>
                <a:off x="487986" y="1501196"/>
                <a:ext cx="50746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VTune identified </a:t>
                </a:r>
                <a:r>
                  <a:rPr lang="en-US" b="1" dirty="0"/>
                  <a:t>two critical hotspots </a:t>
                </a:r>
                <a:r>
                  <a:rPr lang="en-US" dirty="0"/>
                  <a:t>in the program: </a:t>
                </a:r>
                <a:r>
                  <a:rPr lang="en-US" dirty="0" err="1"/>
                  <a:t>ApplyFilter</a:t>
                </a:r>
                <a:r>
                  <a:rPr lang="en-US" dirty="0"/>
                  <a:t> and </a:t>
                </a:r>
                <a:r>
                  <a:rPr lang="en-US" dirty="0" err="1"/>
                  <a:t>GaussianBlur</a:t>
                </a:r>
                <a:r>
                  <a:rPr lang="en-US" dirty="0"/>
                  <a:t>.</a:t>
                </a:r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1" i="0" dirty="0" smtClean="0">
                        <a:latin typeface="Cambria Math" panose="02040503050406030204" pitchFamily="18" charset="0"/>
                      </a:rPr>
                      <m:t>𝐀𝐩𝐩𝐥𝐲𝐅𝐢𝐥𝐭𝐞𝐫</m:t>
                    </m:r>
                    <m:d>
                      <m:d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𝒊𝒎𝒂𝒈𝒆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𝒌𝒆𝒓𝒏𝒆𝒍</m:t>
                        </m:r>
                      </m:e>
                    </m:d>
                  </m:oMath>
                </a14:m>
                <a:br>
                  <a:rPr lang="it-IT" dirty="0"/>
                </a:br>
                <a:r>
                  <a:rPr lang="en-US" dirty="0"/>
                  <a:t>Computes the convolution at 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the given Gaussian kernel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1" i="0" dirty="0" smtClean="0">
                        <a:latin typeface="Cambria Math" panose="02040503050406030204" pitchFamily="18" charset="0"/>
                      </a:rPr>
                      <m:t>𝐆𝐚𝐮𝐬𝐬𝐢𝐚𝐧𝐁𝐥𝐮𝐫</m:t>
                    </m:r>
                    <m:d>
                      <m:d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br>
                  <a:rPr lang="it-IT" b="1" dirty="0"/>
                </a:br>
                <a:r>
                  <a:rPr lang="en-US" dirty="0"/>
                  <a:t>Evaluates the Gaussian function at 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for a given σ to populate the kernel.</a:t>
                </a: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These functions are called for </a:t>
                </a:r>
                <a:r>
                  <a:rPr lang="en-US" b="1" dirty="0"/>
                  <a:t>every pixel</a:t>
                </a:r>
                <a:r>
                  <a:rPr lang="en-US" dirty="0"/>
                  <a:t> in </a:t>
                </a:r>
                <a:r>
                  <a:rPr lang="en-US" b="1" dirty="0"/>
                  <a:t>every image</a:t>
                </a:r>
                <a:r>
                  <a:rPr lang="en-US" dirty="0"/>
                  <a:t>, making them the primary targets for optimization.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5B312B9-00D2-4130-8533-2E7169F76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6" y="1501196"/>
                <a:ext cx="5074614" cy="3970318"/>
              </a:xfrm>
              <a:prstGeom prst="rect">
                <a:avLst/>
              </a:prstGeom>
              <a:blipFill>
                <a:blip r:embed="rId6"/>
                <a:stretch>
                  <a:fillRect l="-720" t="-767" b="-13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emento grafico 4">
            <a:extLst>
              <a:ext uri="{FF2B5EF4-FFF2-40B4-BE49-F238E27FC236}">
                <a16:creationId xmlns:a16="http://schemas.microsoft.com/office/drawing/2014/main" id="{6308BF77-A2D8-4490-AD24-4A30ED403605}"/>
              </a:ext>
            </a:extLst>
          </p:cNvPr>
          <p:cNvSpPr/>
          <p:nvPr/>
        </p:nvSpPr>
        <p:spPr>
          <a:xfrm>
            <a:off x="6561107" y="2671736"/>
            <a:ext cx="882338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4" name="Elemento grafico 4">
            <a:extLst>
              <a:ext uri="{FF2B5EF4-FFF2-40B4-BE49-F238E27FC236}">
                <a16:creationId xmlns:a16="http://schemas.microsoft.com/office/drawing/2014/main" id="{49E2FC16-9E55-41AF-9211-994EFCB90B87}"/>
              </a:ext>
            </a:extLst>
          </p:cNvPr>
          <p:cNvSpPr/>
          <p:nvPr/>
        </p:nvSpPr>
        <p:spPr>
          <a:xfrm>
            <a:off x="10534390" y="2654581"/>
            <a:ext cx="606534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Elemento grafico 4">
            <a:extLst>
              <a:ext uri="{FF2B5EF4-FFF2-40B4-BE49-F238E27FC236}">
                <a16:creationId xmlns:a16="http://schemas.microsoft.com/office/drawing/2014/main" id="{874FC021-E65F-404B-828C-165542BF3C3D}"/>
              </a:ext>
            </a:extLst>
          </p:cNvPr>
          <p:cNvSpPr/>
          <p:nvPr/>
        </p:nvSpPr>
        <p:spPr>
          <a:xfrm>
            <a:off x="6561107" y="3116848"/>
            <a:ext cx="1151762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8" name="Elemento grafico 4">
            <a:extLst>
              <a:ext uri="{FF2B5EF4-FFF2-40B4-BE49-F238E27FC236}">
                <a16:creationId xmlns:a16="http://schemas.microsoft.com/office/drawing/2014/main" id="{5E3CF4B5-05CD-453C-A061-D7C53C4772CC}"/>
              </a:ext>
            </a:extLst>
          </p:cNvPr>
          <p:cNvSpPr/>
          <p:nvPr/>
        </p:nvSpPr>
        <p:spPr>
          <a:xfrm>
            <a:off x="10534390" y="3116848"/>
            <a:ext cx="606534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08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26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HSA – </a:t>
            </a:r>
            <a:r>
              <a:rPr lang="en-US" sz="3600" dirty="0" err="1"/>
              <a:t>GaussianBlur</a:t>
            </a:r>
            <a:endParaRPr lang="en-US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70A0BF-0D9B-413F-84EC-C671A7780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8" y="1619386"/>
            <a:ext cx="10718864" cy="1533513"/>
          </a:xfrm>
          <a:prstGeom prst="rect">
            <a:avLst/>
          </a:prstGeom>
        </p:spPr>
      </p:pic>
      <p:sp>
        <p:nvSpPr>
          <p:cNvPr id="11" name="Elemento grafico 4">
            <a:extLst>
              <a:ext uri="{FF2B5EF4-FFF2-40B4-BE49-F238E27FC236}">
                <a16:creationId xmlns:a16="http://schemas.microsoft.com/office/drawing/2014/main" id="{CEE5E511-2BC3-48BE-9B06-5CA5AF7EB752}"/>
              </a:ext>
            </a:extLst>
          </p:cNvPr>
          <p:cNvSpPr/>
          <p:nvPr/>
        </p:nvSpPr>
        <p:spPr>
          <a:xfrm>
            <a:off x="9221460" y="2834865"/>
            <a:ext cx="882338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4" name="Elemento grafico 4">
            <a:extLst>
              <a:ext uri="{FF2B5EF4-FFF2-40B4-BE49-F238E27FC236}">
                <a16:creationId xmlns:a16="http://schemas.microsoft.com/office/drawing/2014/main" id="{D474577A-27E7-4E36-8016-52E8BBFF5BB5}"/>
              </a:ext>
            </a:extLst>
          </p:cNvPr>
          <p:cNvSpPr/>
          <p:nvPr/>
        </p:nvSpPr>
        <p:spPr>
          <a:xfrm>
            <a:off x="3201225" y="2834865"/>
            <a:ext cx="3755298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C36D45-8741-4BF6-B708-FFCDF6A96FF2}"/>
              </a:ext>
            </a:extLst>
          </p:cNvPr>
          <p:cNvSpPr txBox="1"/>
          <p:nvPr/>
        </p:nvSpPr>
        <p:spPr>
          <a:xfrm>
            <a:off x="487987" y="3750299"/>
            <a:ext cx="506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showed that a </a:t>
            </a:r>
            <a:r>
              <a:rPr lang="en-US" b="1" dirty="0"/>
              <a:t>significant portion of time</a:t>
            </a:r>
            <a:r>
              <a:rPr lang="en-US" dirty="0"/>
              <a:t> in </a:t>
            </a:r>
            <a:r>
              <a:rPr lang="en-US" dirty="0" err="1"/>
              <a:t>GaussianBlur</a:t>
            </a:r>
            <a:r>
              <a:rPr lang="en-US" dirty="0"/>
              <a:t> is spent computing the </a:t>
            </a:r>
            <a:r>
              <a:rPr lang="en-US" b="1" dirty="0"/>
              <a:t>exponential function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Replaced exp() with a </a:t>
            </a:r>
            <a:r>
              <a:rPr lang="en-US" b="1" dirty="0"/>
              <a:t>custom approximation</a:t>
            </a:r>
            <a:r>
              <a:rPr lang="en-US" dirty="0"/>
              <a:t> to reduce computation time.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16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20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HSA – </a:t>
            </a:r>
            <a:r>
              <a:rPr lang="en-US" sz="3600" dirty="0" err="1"/>
              <a:t>FastExp</a:t>
            </a:r>
            <a:endParaRPr lang="en-US" sz="3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E184D05-57A6-4EEF-A8DE-DC956882002D}"/>
              </a:ext>
            </a:extLst>
          </p:cNvPr>
          <p:cNvSpPr txBox="1"/>
          <p:nvPr/>
        </p:nvSpPr>
        <p:spPr>
          <a:xfrm>
            <a:off x="6654800" y="1166842"/>
            <a:ext cx="446434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fast_exp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x/k ∈ [0, 5]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Padé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(3,3)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base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base^k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base;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p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4829463-9210-41FA-B09B-F7FD7ADE9F24}"/>
                  </a:ext>
                </a:extLst>
              </p:cNvPr>
              <p:cNvSpPr txBox="1"/>
              <p:nvPr/>
            </p:nvSpPr>
            <p:spPr>
              <a:xfrm>
                <a:off x="487987" y="2274837"/>
                <a:ext cx="49031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exponent is </a:t>
                </a:r>
                <a:r>
                  <a:rPr lang="en-US" b="1" dirty="0"/>
                  <a:t>scaled down</a:t>
                </a:r>
                <a:r>
                  <a:rPr lang="en-US" dirty="0"/>
                  <a:t> by dividing by 40 → ensures the input stays within [0, 5]</a:t>
                </a:r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b="1" dirty="0" err="1"/>
                  <a:t>Padé</a:t>
                </a:r>
                <a:r>
                  <a:rPr lang="en-US" b="1" dirty="0"/>
                  <a:t>(3,3) rational approximation</a:t>
                </a:r>
                <a:r>
                  <a:rPr lang="en-US" dirty="0"/>
                  <a:t> is applied to the scaled input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result is then </a:t>
                </a:r>
                <a:r>
                  <a:rPr lang="en-US" b="1" dirty="0"/>
                  <a:t>exponentiated back</a:t>
                </a:r>
                <a:r>
                  <a:rPr lang="en-US" dirty="0"/>
                  <a:t> using </a:t>
                </a:r>
                <a:r>
                  <a:rPr lang="en-US" b="1" dirty="0"/>
                  <a:t>fast exponentiation</a:t>
                </a:r>
                <a:r>
                  <a:rPr lang="en-US" dirty="0"/>
                  <a:t> to obtain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𝑏𝑎𝑠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4829463-9210-41FA-B09B-F7FD7ADE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7" y="2274837"/>
                <a:ext cx="4903163" cy="2308324"/>
              </a:xfrm>
              <a:prstGeom prst="rect">
                <a:avLst/>
              </a:prstGeom>
              <a:blipFill>
                <a:blip r:embed="rId5"/>
                <a:stretch>
                  <a:fillRect l="-746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90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848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HSA – </a:t>
            </a:r>
            <a:r>
              <a:rPr lang="en-US" sz="3600" dirty="0" err="1"/>
              <a:t>ApplyFilter</a:t>
            </a:r>
            <a:endParaRPr lang="en-US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70A0BF-0D9B-413F-84EC-C671A7780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3901" y="1158795"/>
            <a:ext cx="8204198" cy="2454696"/>
          </a:xfrm>
          <a:prstGeom prst="rect">
            <a:avLst/>
          </a:prstGeom>
        </p:spPr>
      </p:pic>
      <p:sp>
        <p:nvSpPr>
          <p:cNvPr id="11" name="Elemento grafico 4">
            <a:extLst>
              <a:ext uri="{FF2B5EF4-FFF2-40B4-BE49-F238E27FC236}">
                <a16:creationId xmlns:a16="http://schemas.microsoft.com/office/drawing/2014/main" id="{CEE5E511-2BC3-48BE-9B06-5CA5AF7EB752}"/>
              </a:ext>
            </a:extLst>
          </p:cNvPr>
          <p:cNvSpPr/>
          <p:nvPr/>
        </p:nvSpPr>
        <p:spPr>
          <a:xfrm>
            <a:off x="8976191" y="2663414"/>
            <a:ext cx="496421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4" name="Elemento grafico 4">
            <a:extLst>
              <a:ext uri="{FF2B5EF4-FFF2-40B4-BE49-F238E27FC236}">
                <a16:creationId xmlns:a16="http://schemas.microsoft.com/office/drawing/2014/main" id="{D474577A-27E7-4E36-8016-52E8BBFF5BB5}"/>
              </a:ext>
            </a:extLst>
          </p:cNvPr>
          <p:cNvSpPr/>
          <p:nvPr/>
        </p:nvSpPr>
        <p:spPr>
          <a:xfrm>
            <a:off x="4098131" y="2663414"/>
            <a:ext cx="4106167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C36D45-8741-4BF6-B708-FFCDF6A96FF2}"/>
              </a:ext>
            </a:extLst>
          </p:cNvPr>
          <p:cNvSpPr txBox="1"/>
          <p:nvPr/>
        </p:nvSpPr>
        <p:spPr>
          <a:xfrm>
            <a:off x="487987" y="3939002"/>
            <a:ext cx="6141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identified the main bottleneck in the </a:t>
            </a:r>
            <a:r>
              <a:rPr lang="en-US" b="1" dirty="0"/>
              <a:t>core loop of </a:t>
            </a:r>
            <a:r>
              <a:rPr lang="en-US" b="1" dirty="0" err="1"/>
              <a:t>ApplyFilter</a:t>
            </a:r>
            <a:r>
              <a:rPr lang="en-US" dirty="0"/>
              <a:t>, specifically in the repeated computation of matrix indices and boundary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Reduced matrix indexing overhead by precomputing offsets and adjusting loop bounds to avoid redundant calculations and conditionals.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7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848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HSA – </a:t>
            </a:r>
            <a:r>
              <a:rPr lang="en-US" sz="3600" dirty="0" err="1"/>
              <a:t>ApplyFilter</a:t>
            </a:r>
            <a:endParaRPr lang="en-US" sz="36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E6F1F6-D8EB-4C76-938D-79C9DDE08AB8}"/>
              </a:ext>
            </a:extLst>
          </p:cNvPr>
          <p:cNvSpPr txBox="1"/>
          <p:nvPr/>
        </p:nvSpPr>
        <p:spPr>
          <a:xfrm>
            <a:off x="5372460" y="1097590"/>
            <a:ext cx="6295674" cy="4662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(ROWS_FILTER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(COLUMNS_FILTER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HALF_ROW)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HALF_COLUMN)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b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HALF_ROW) 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HALF_COLUMN) 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b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h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k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48BA54B-4077-453A-8B94-430C1863CE45}"/>
              </a:ext>
            </a:extLst>
          </p:cNvPr>
          <p:cNvSpPr txBox="1"/>
          <p:nvPr/>
        </p:nvSpPr>
        <p:spPr>
          <a:xfrm>
            <a:off x="487987" y="2551835"/>
            <a:ext cx="4903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Loop bounds are adjusted dynamically</a:t>
            </a:r>
            <a:r>
              <a:rPr lang="en-US" dirty="0"/>
              <a:t>, eliminating the need for if conditions and continue statements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 row index</a:t>
            </a:r>
            <a:r>
              <a:rPr lang="en-US" dirty="0"/>
              <a:t> for matrix access is </a:t>
            </a:r>
            <a:r>
              <a:rPr lang="en-US" b="1" dirty="0"/>
              <a:t>precomputed</a:t>
            </a:r>
            <a:r>
              <a:rPr lang="en-US" dirty="0"/>
              <a:t> before the loops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38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30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Output Check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E4A328-59C6-4D3A-B18E-7C1A485A4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56" y="1645840"/>
            <a:ext cx="3566320" cy="35663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0215C2-49AC-4646-BF74-274ABF77F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8215" y="1645840"/>
            <a:ext cx="3566320" cy="356632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C2B025-947A-47FB-82EC-7DBD5221BFF2}"/>
              </a:ext>
            </a:extLst>
          </p:cNvPr>
          <p:cNvSpPr txBox="1"/>
          <p:nvPr/>
        </p:nvSpPr>
        <p:spPr>
          <a:xfrm>
            <a:off x="2838279" y="5212160"/>
            <a:ext cx="15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1st Version Output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1302CA-A448-47EF-9A86-0658D2E9D316}"/>
              </a:ext>
            </a:extLst>
          </p:cNvPr>
          <p:cNvSpPr txBox="1"/>
          <p:nvPr/>
        </p:nvSpPr>
        <p:spPr>
          <a:xfrm>
            <a:off x="7894487" y="5212159"/>
            <a:ext cx="1613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2nd Version Output</a:t>
            </a:r>
          </a:p>
        </p:txBody>
      </p:sp>
    </p:spTree>
    <p:extLst>
      <p:ext uri="{BB962C8B-B14F-4D97-AF65-F5344CB8AC3E}">
        <p14:creationId xmlns:p14="http://schemas.microsoft.com/office/powerpoint/2010/main" val="190622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magine 32">
            <a:extLst>
              <a:ext uri="{FF2B5EF4-FFF2-40B4-BE49-F238E27FC236}">
                <a16:creationId xmlns:a16="http://schemas.microsoft.com/office/drawing/2014/main" id="{826B3907-F2B6-451B-8193-81073A90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19" y="665946"/>
            <a:ext cx="2036909" cy="2036909"/>
          </a:xfrm>
          <a:prstGeom prst="rect">
            <a:avLst/>
          </a:prstGeom>
        </p:spPr>
      </p:pic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247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 Idea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420511"/>
            <a:ext cx="5193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an image </a:t>
            </a:r>
            <a:r>
              <a:rPr lang="en-US" b="1" dirty="0"/>
              <a:t>based on a control map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only selected areas of the image and </a:t>
            </a:r>
            <a:r>
              <a:rPr lang="en-US" b="1" dirty="0"/>
              <a:t>modulate brightness</a:t>
            </a:r>
            <a:r>
              <a:rPr lang="en-US" dirty="0"/>
              <a:t> depending on pixel values in the map: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282CC9-1EB2-4616-9A22-FFDB87F64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73" y="665947"/>
            <a:ext cx="2036909" cy="20369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D69D45-60D9-401F-AC9E-FAB86E9E2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5972" y="665946"/>
            <a:ext cx="2036909" cy="2036909"/>
          </a:xfrm>
          <a:prstGeom prst="rect">
            <a:avLst/>
          </a:prstGeom>
        </p:spPr>
      </p:pic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FDCA0B4F-0FD2-4109-B3AE-B057ACE874D8}"/>
              </a:ext>
            </a:extLst>
          </p:cNvPr>
          <p:cNvSpPr/>
          <p:nvPr/>
        </p:nvSpPr>
        <p:spPr>
          <a:xfrm>
            <a:off x="8707110" y="1573304"/>
            <a:ext cx="309282" cy="32273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3508DA48-9F65-4013-A8D0-137241D22491}"/>
              </a:ext>
            </a:extLst>
          </p:cNvPr>
          <p:cNvSpPr/>
          <p:nvPr/>
        </p:nvSpPr>
        <p:spPr>
          <a:xfrm>
            <a:off x="8707110" y="2897839"/>
            <a:ext cx="309282" cy="685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00A269C-353B-410D-B0AF-74C18B9ED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3296" y="3783888"/>
            <a:ext cx="2036909" cy="2036909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069D79D-A5B9-489D-BEE9-31370AE95D7D}"/>
              </a:ext>
            </a:extLst>
          </p:cNvPr>
          <p:cNvSpPr/>
          <p:nvPr/>
        </p:nvSpPr>
        <p:spPr>
          <a:xfrm>
            <a:off x="887441" y="3253684"/>
            <a:ext cx="543700" cy="3319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A5BE933-6194-4300-9852-3AF6C9CDC66A}"/>
              </a:ext>
            </a:extLst>
          </p:cNvPr>
          <p:cNvSpPr/>
          <p:nvPr/>
        </p:nvSpPr>
        <p:spPr>
          <a:xfrm>
            <a:off x="887441" y="3858234"/>
            <a:ext cx="548724" cy="17713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rgbClr val="7F7F7F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5C815F-4D44-44B2-A372-855ADEE2426E}"/>
              </a:ext>
            </a:extLst>
          </p:cNvPr>
          <p:cNvSpPr txBox="1"/>
          <p:nvPr/>
        </p:nvSpPr>
        <p:spPr>
          <a:xfrm>
            <a:off x="887441" y="3857259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A69BEAE-4498-4E63-87D5-495719C77A1F}"/>
              </a:ext>
            </a:extLst>
          </p:cNvPr>
          <p:cNvSpPr txBox="1"/>
          <p:nvPr/>
        </p:nvSpPr>
        <p:spPr>
          <a:xfrm>
            <a:off x="887441" y="5229673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3F71C65-5BCC-4A54-BC8F-BD48EEB151D2}"/>
              </a:ext>
            </a:extLst>
          </p:cNvPr>
          <p:cNvSpPr txBox="1"/>
          <p:nvPr/>
        </p:nvSpPr>
        <p:spPr>
          <a:xfrm>
            <a:off x="886666" y="4554702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FE7FF74-5345-402B-83E8-7D32F29B6459}"/>
              </a:ext>
            </a:extLst>
          </p:cNvPr>
          <p:cNvSpPr txBox="1"/>
          <p:nvPr/>
        </p:nvSpPr>
        <p:spPr>
          <a:xfrm>
            <a:off x="2068077" y="3228832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leave</a:t>
            </a:r>
            <a:r>
              <a:rPr lang="it-IT" dirty="0"/>
              <a:t> pixel </a:t>
            </a:r>
            <a:r>
              <a:rPr lang="it-IT" b="1" dirty="0" err="1"/>
              <a:t>unchanged</a:t>
            </a:r>
            <a:endParaRPr lang="it-IT" dirty="0"/>
          </a:p>
        </p:txBody>
      </p:sp>
      <p:sp>
        <p:nvSpPr>
          <p:cNvPr id="26" name="Freccia in su 25">
            <a:extLst>
              <a:ext uri="{FF2B5EF4-FFF2-40B4-BE49-F238E27FC236}">
                <a16:creationId xmlns:a16="http://schemas.microsoft.com/office/drawing/2014/main" id="{91B073D3-47D0-4E41-8559-DCE7B02AC5B5}"/>
              </a:ext>
            </a:extLst>
          </p:cNvPr>
          <p:cNvSpPr/>
          <p:nvPr/>
        </p:nvSpPr>
        <p:spPr>
          <a:xfrm rot="5400000">
            <a:off x="1724811" y="3255433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91EFE8-19BE-4340-8ED4-78A078C3249E}"/>
              </a:ext>
            </a:extLst>
          </p:cNvPr>
          <p:cNvSpPr txBox="1"/>
          <p:nvPr/>
        </p:nvSpPr>
        <p:spPr>
          <a:xfrm>
            <a:off x="2068077" y="3857259"/>
            <a:ext cx="44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increase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28" name="Freccia in su 27">
            <a:extLst>
              <a:ext uri="{FF2B5EF4-FFF2-40B4-BE49-F238E27FC236}">
                <a16:creationId xmlns:a16="http://schemas.microsoft.com/office/drawing/2014/main" id="{ABE13117-EE95-40E9-93CE-051909F5A421}"/>
              </a:ext>
            </a:extLst>
          </p:cNvPr>
          <p:cNvSpPr/>
          <p:nvPr/>
        </p:nvSpPr>
        <p:spPr>
          <a:xfrm rot="5400000">
            <a:off x="1724811" y="3883860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8EB7F71-0BAA-40C4-9D8C-8EF897E7774A}"/>
              </a:ext>
            </a:extLst>
          </p:cNvPr>
          <p:cNvSpPr txBox="1"/>
          <p:nvPr/>
        </p:nvSpPr>
        <p:spPr>
          <a:xfrm>
            <a:off x="2068077" y="4542333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keep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8A4AE2F2-772D-4896-A750-C10594F5ACEA}"/>
              </a:ext>
            </a:extLst>
          </p:cNvPr>
          <p:cNvSpPr/>
          <p:nvPr/>
        </p:nvSpPr>
        <p:spPr>
          <a:xfrm rot="5400000">
            <a:off x="1724811" y="4568934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3F66FD5-FE18-4387-8881-1C997988D7BE}"/>
              </a:ext>
            </a:extLst>
          </p:cNvPr>
          <p:cNvSpPr txBox="1"/>
          <p:nvPr/>
        </p:nvSpPr>
        <p:spPr>
          <a:xfrm>
            <a:off x="2068077" y="5217511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reduce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2" name="Freccia in su 31">
            <a:extLst>
              <a:ext uri="{FF2B5EF4-FFF2-40B4-BE49-F238E27FC236}">
                <a16:creationId xmlns:a16="http://schemas.microsoft.com/office/drawing/2014/main" id="{BAA24F43-F847-4552-89D2-AC07078F26BB}"/>
              </a:ext>
            </a:extLst>
          </p:cNvPr>
          <p:cNvSpPr/>
          <p:nvPr/>
        </p:nvSpPr>
        <p:spPr>
          <a:xfrm rot="5400000">
            <a:off x="1724811" y="5244112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BA7BB5F-CFCF-48FF-AE15-4FF09A7234B6}"/>
              </a:ext>
            </a:extLst>
          </p:cNvPr>
          <p:cNvSpPr txBox="1"/>
          <p:nvPr/>
        </p:nvSpPr>
        <p:spPr>
          <a:xfrm>
            <a:off x="9388179" y="2738345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4D6C7A7-3C9E-4F06-8A1D-17BEEE360787}"/>
              </a:ext>
            </a:extLst>
          </p:cNvPr>
          <p:cNvSpPr txBox="1"/>
          <p:nvPr/>
        </p:nvSpPr>
        <p:spPr>
          <a:xfrm>
            <a:off x="7181925" y="2740703"/>
            <a:ext cx="694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Image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580673F-BDC1-4510-BF0D-B55E0E5440A3}"/>
              </a:ext>
            </a:extLst>
          </p:cNvPr>
          <p:cNvSpPr txBox="1"/>
          <p:nvPr/>
        </p:nvSpPr>
        <p:spPr>
          <a:xfrm>
            <a:off x="8471260" y="5853499"/>
            <a:ext cx="780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76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30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Output Check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E4A328-59C6-4D3A-B18E-7C1A485A4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2156" y="1645840"/>
            <a:ext cx="3566320" cy="35663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0215C2-49AC-4646-BF74-274ABF77F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8215" y="1645840"/>
            <a:ext cx="3566320" cy="356632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C2B025-947A-47FB-82EC-7DBD5221BFF2}"/>
              </a:ext>
            </a:extLst>
          </p:cNvPr>
          <p:cNvSpPr txBox="1"/>
          <p:nvPr/>
        </p:nvSpPr>
        <p:spPr>
          <a:xfrm>
            <a:off x="2838279" y="5212160"/>
            <a:ext cx="15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1st Version Output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1302CA-A448-47EF-9A86-0658D2E9D316}"/>
              </a:ext>
            </a:extLst>
          </p:cNvPr>
          <p:cNvSpPr txBox="1"/>
          <p:nvPr/>
        </p:nvSpPr>
        <p:spPr>
          <a:xfrm>
            <a:off x="7894487" y="5212159"/>
            <a:ext cx="1613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2nd Version Output</a:t>
            </a:r>
          </a:p>
        </p:txBody>
      </p:sp>
    </p:spTree>
    <p:extLst>
      <p:ext uri="{BB962C8B-B14F-4D97-AF65-F5344CB8AC3E}">
        <p14:creationId xmlns:p14="http://schemas.microsoft.com/office/powerpoint/2010/main" val="379600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18449265-0011-47CA-A8FF-CEDC03B30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323271"/>
              </p:ext>
            </p:extLst>
          </p:nvPr>
        </p:nvGraphicFramePr>
        <p:xfrm>
          <a:off x="2938451" y="1434580"/>
          <a:ext cx="6309905" cy="398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792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Mean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8F0BB5-2F99-4A93-A9C1-6455C9F5956B}"/>
              </a:ext>
            </a:extLst>
          </p:cNvPr>
          <p:cNvSpPr txBox="1"/>
          <p:nvPr/>
        </p:nvSpPr>
        <p:spPr>
          <a:xfrm>
            <a:off x="647699" y="1849896"/>
            <a:ext cx="204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143.228</a:t>
            </a:r>
            <a:r>
              <a:rPr lang="it-IT" sz="1400" dirty="0"/>
              <a:t> →  21.604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1586D9A-BD56-4FC4-ACFF-35FE89DCE900}"/>
              </a:ext>
            </a:extLst>
          </p:cNvPr>
          <p:cNvSpPr txBox="1"/>
          <p:nvPr/>
        </p:nvSpPr>
        <p:spPr>
          <a:xfrm>
            <a:off x="1260902" y="3224604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71.581</a:t>
            </a:r>
            <a:r>
              <a:rPr lang="it-IT" sz="1400" dirty="0"/>
              <a:t> → 10.848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1FC60B-D80D-4FAB-AA0F-6023BD89DB3A}"/>
              </a:ext>
            </a:extLst>
          </p:cNvPr>
          <p:cNvSpPr txBox="1"/>
          <p:nvPr/>
        </p:nvSpPr>
        <p:spPr>
          <a:xfrm>
            <a:off x="1352273" y="4322325"/>
            <a:ext cx="1345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14.355</a:t>
            </a:r>
            <a:r>
              <a:rPr lang="it-IT" sz="1400" dirty="0"/>
              <a:t> → 2.180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036D38A-4432-4EF3-8D72-8C9BF9C95614}"/>
              </a:ext>
            </a:extLst>
          </p:cNvPr>
          <p:cNvCxnSpPr>
            <a:cxnSpLocks/>
          </p:cNvCxnSpPr>
          <p:nvPr/>
        </p:nvCxnSpPr>
        <p:spPr>
          <a:xfrm flipH="1">
            <a:off x="2743200" y="2003785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BE5694-A825-491E-B6D6-E5733C9D3188}"/>
              </a:ext>
            </a:extLst>
          </p:cNvPr>
          <p:cNvCxnSpPr>
            <a:cxnSpLocks/>
          </p:cNvCxnSpPr>
          <p:nvPr/>
        </p:nvCxnSpPr>
        <p:spPr>
          <a:xfrm>
            <a:off x="7416344" y="3836248"/>
            <a:ext cx="0" cy="499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E73A15-F42D-4132-A5C2-4D8260CFA7DA}"/>
              </a:ext>
            </a:extLst>
          </p:cNvPr>
          <p:cNvSpPr txBox="1"/>
          <p:nvPr/>
        </p:nvSpPr>
        <p:spPr>
          <a:xfrm>
            <a:off x="9554247" y="3682359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13.810</a:t>
            </a:r>
            <a:r>
              <a:rPr lang="it-IT" sz="1400" dirty="0"/>
              <a:t> → 3.159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33C2A5-6705-418F-BF08-88967B01207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406821" y="3836248"/>
            <a:ext cx="2147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3E0F0C2-8054-4E35-8EF4-C648E0036186}"/>
              </a:ext>
            </a:extLst>
          </p:cNvPr>
          <p:cNvCxnSpPr>
            <a:cxnSpLocks/>
          </p:cNvCxnSpPr>
          <p:nvPr/>
        </p:nvCxnSpPr>
        <p:spPr>
          <a:xfrm flipH="1">
            <a:off x="2743200" y="3378493"/>
            <a:ext cx="66309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38E948-5AFF-4137-9AB4-FB5EC9252F3F}"/>
              </a:ext>
            </a:extLst>
          </p:cNvPr>
          <p:cNvCxnSpPr>
            <a:cxnSpLocks/>
          </p:cNvCxnSpPr>
          <p:nvPr/>
        </p:nvCxnSpPr>
        <p:spPr>
          <a:xfrm flipH="1">
            <a:off x="2743200" y="4476214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86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2C7613B5-79D3-4768-A6C5-5AD14DB242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13509"/>
              </p:ext>
            </p:extLst>
          </p:nvPr>
        </p:nvGraphicFramePr>
        <p:xfrm>
          <a:off x="2941047" y="1434580"/>
          <a:ext cx="6309905" cy="3988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36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Speedup</a:t>
            </a:r>
          </a:p>
        </p:txBody>
      </p:sp>
    </p:spTree>
    <p:extLst>
      <p:ext uri="{BB962C8B-B14F-4D97-AF65-F5344CB8AC3E}">
        <p14:creationId xmlns:p14="http://schemas.microsoft.com/office/powerpoint/2010/main" val="25015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14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16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9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386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07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Memory Analysis (MA)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836236C-5664-469C-AF08-2AA69B503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218" y="1616529"/>
            <a:ext cx="11163564" cy="184694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9150C4-0CCC-4D6F-944B-E2D9EAD241C7}"/>
              </a:ext>
            </a:extLst>
          </p:cNvPr>
          <p:cNvSpPr txBox="1"/>
          <p:nvPr/>
        </p:nvSpPr>
        <p:spPr>
          <a:xfrm>
            <a:off x="487987" y="4232454"/>
            <a:ext cx="5061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</a:t>
            </a:r>
            <a:r>
              <a:rPr lang="en-US" dirty="0" err="1"/>
              <a:t>VTune</a:t>
            </a:r>
            <a:r>
              <a:rPr lang="en-US" dirty="0"/>
              <a:t> analysis, the second version suffers from a strong </a:t>
            </a:r>
            <a:r>
              <a:rPr lang="en-US" b="1" dirty="0"/>
              <a:t>cache-bound</a:t>
            </a:r>
            <a:r>
              <a:rPr lang="en-US" dirty="0"/>
              <a:t>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frequent </a:t>
            </a:r>
            <a:r>
              <a:rPr lang="en-US" b="1" dirty="0"/>
              <a:t>memory stalls</a:t>
            </a:r>
            <a:r>
              <a:rPr lang="en-US" dirty="0"/>
              <a:t> due to non-contiguous access to image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465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875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Row Assignment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2C26E1-D27A-42C7-8F83-73AB8BE7693B}"/>
              </a:ext>
            </a:extLst>
          </p:cNvPr>
          <p:cNvSpPr txBox="1"/>
          <p:nvPr/>
        </p:nvSpPr>
        <p:spPr>
          <a:xfrm>
            <a:off x="1905207" y="4040986"/>
            <a:ext cx="33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Column</a:t>
            </a:r>
            <a:r>
              <a:rPr lang="it-IT" b="1" dirty="0"/>
              <a:t> </a:t>
            </a:r>
            <a:r>
              <a:rPr lang="it-IT" b="1" dirty="0" err="1"/>
              <a:t>assignment</a:t>
            </a:r>
            <a:r>
              <a:rPr lang="it-IT" dirty="0"/>
              <a:t>: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locality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146E8B-57C3-4A05-927D-EEC52B357A7C}"/>
              </a:ext>
            </a:extLst>
          </p:cNvPr>
          <p:cNvSpPr txBox="1"/>
          <p:nvPr/>
        </p:nvSpPr>
        <p:spPr>
          <a:xfrm>
            <a:off x="7141886" y="4039401"/>
            <a:ext cx="309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Row</a:t>
            </a:r>
            <a:r>
              <a:rPr lang="it-IT" b="1" dirty="0"/>
              <a:t> </a:t>
            </a:r>
            <a:r>
              <a:rPr lang="it-IT" b="1" dirty="0" err="1"/>
              <a:t>assignment</a:t>
            </a:r>
            <a:r>
              <a:rPr lang="it-IT" dirty="0"/>
              <a:t>: Good </a:t>
            </a:r>
            <a:r>
              <a:rPr lang="it-IT" dirty="0" err="1"/>
              <a:t>locality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1BB3152-8022-4E73-9CBE-ACCAA7CA6CE3}"/>
              </a:ext>
            </a:extLst>
          </p:cNvPr>
          <p:cNvSpPr txBox="1"/>
          <p:nvPr/>
        </p:nvSpPr>
        <p:spPr>
          <a:xfrm>
            <a:off x="487987" y="4604474"/>
            <a:ext cx="759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Original strategy:</a:t>
            </a:r>
            <a:r>
              <a:rPr lang="en-US" dirty="0"/>
              <a:t> Assigning blocks of columns to threads, resulting in inefficient memory access and slower processing due to poor data locality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Optimized strategy:</a:t>
            </a:r>
            <a:r>
              <a:rPr lang="en-US" dirty="0"/>
              <a:t> Assigning blocks of rows to threads, improving memory access patterns and enhancing data locality</a:t>
            </a:r>
            <a:endParaRPr lang="it-IT" dirty="0"/>
          </a:p>
        </p:txBody>
      </p:sp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0CFC801A-AA58-4E95-9027-7379CCFBB0D5}"/>
              </a:ext>
            </a:extLst>
          </p:cNvPr>
          <p:cNvGrpSpPr/>
          <p:nvPr/>
        </p:nvGrpSpPr>
        <p:grpSpPr>
          <a:xfrm>
            <a:off x="1572499" y="1470083"/>
            <a:ext cx="4002547" cy="2327062"/>
            <a:chOff x="6295517" y="877797"/>
            <a:chExt cx="5086585" cy="2957317"/>
          </a:xfrm>
          <a:noFill/>
        </p:grpSpPr>
        <p:cxnSp>
          <p:nvCxnSpPr>
            <p:cNvPr id="96" name="Connettore 2 95">
              <a:extLst>
                <a:ext uri="{FF2B5EF4-FFF2-40B4-BE49-F238E27FC236}">
                  <a16:creationId xmlns:a16="http://schemas.microsoft.com/office/drawing/2014/main" id="{F0BBD1ED-BF9A-4F36-9360-7152A12932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8291" y="2774988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7" name="Immagine 96">
              <a:extLst>
                <a:ext uri="{FF2B5EF4-FFF2-40B4-BE49-F238E27FC236}">
                  <a16:creationId xmlns:a16="http://schemas.microsoft.com/office/drawing/2014/main" id="{D35D8CCB-D78D-45D8-98B4-3F392D133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95517" y="877797"/>
              <a:ext cx="5086585" cy="2957317"/>
            </a:xfrm>
            <a:prstGeom prst="rect">
              <a:avLst/>
            </a:prstGeom>
            <a:grpFill/>
          </p:spPr>
        </p:pic>
        <p:cxnSp>
          <p:nvCxnSpPr>
            <p:cNvPr id="98" name="Connettore 2 97">
              <a:extLst>
                <a:ext uri="{FF2B5EF4-FFF2-40B4-BE49-F238E27FC236}">
                  <a16:creationId xmlns:a16="http://schemas.microsoft.com/office/drawing/2014/main" id="{5A92C1CA-B22D-4C83-A272-7D77878EDC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8291" y="1003741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ttore 2 101">
              <a:extLst>
                <a:ext uri="{FF2B5EF4-FFF2-40B4-BE49-F238E27FC236}">
                  <a16:creationId xmlns:a16="http://schemas.microsoft.com/office/drawing/2014/main" id="{F637937F-CC0B-442E-AED3-B9168AC51F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5517" y="1066219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4FC9E45F-89EE-41FB-B06E-4F42BCF08C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5517" y="2837466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977BF101-9D81-4570-BA18-141DFA864502}"/>
              </a:ext>
            </a:extLst>
          </p:cNvPr>
          <p:cNvGrpSpPr/>
          <p:nvPr/>
        </p:nvGrpSpPr>
        <p:grpSpPr>
          <a:xfrm>
            <a:off x="6616954" y="1461658"/>
            <a:ext cx="4002547" cy="2327062"/>
            <a:chOff x="6122957" y="919628"/>
            <a:chExt cx="5086585" cy="2957316"/>
          </a:xfrm>
          <a:noFill/>
        </p:grpSpPr>
        <p:cxnSp>
          <p:nvCxnSpPr>
            <p:cNvPr id="105" name="Connettore 2 104">
              <a:extLst>
                <a:ext uri="{FF2B5EF4-FFF2-40B4-BE49-F238E27FC236}">
                  <a16:creationId xmlns:a16="http://schemas.microsoft.com/office/drawing/2014/main" id="{CF0B9061-262F-4317-BE5B-D08932C4D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35000" y="1512731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6" name="Immagine 105">
              <a:extLst>
                <a:ext uri="{FF2B5EF4-FFF2-40B4-BE49-F238E27FC236}">
                  <a16:creationId xmlns:a16="http://schemas.microsoft.com/office/drawing/2014/main" id="{0ACD7267-9D27-4478-9664-B87034690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22957" y="919628"/>
              <a:ext cx="5086585" cy="2957316"/>
            </a:xfrm>
            <a:prstGeom prst="rect">
              <a:avLst/>
            </a:prstGeom>
            <a:grpFill/>
          </p:spPr>
        </p:pic>
        <p:cxnSp>
          <p:nvCxnSpPr>
            <p:cNvPr id="107" name="Connettore 2 106">
              <a:extLst>
                <a:ext uri="{FF2B5EF4-FFF2-40B4-BE49-F238E27FC236}">
                  <a16:creationId xmlns:a16="http://schemas.microsoft.com/office/drawing/2014/main" id="{67145835-4F4F-4F6A-B94C-6C0E9B3A29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35000" y="923847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3D031B8F-1F9B-47C5-B9DE-4728F60613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2957" y="1108050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E974F1D3-E583-4972-B90E-53F19B28B4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2957" y="1696746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420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65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Workload Imbalance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E57FDA-3F11-48CC-BB5A-D3E938CDA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0" y="1238405"/>
            <a:ext cx="10717608" cy="257357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A3F616C-A11A-42EE-9F44-77C364C27227}"/>
              </a:ext>
            </a:extLst>
          </p:cNvPr>
          <p:cNvSpPr txBox="1"/>
          <p:nvPr/>
        </p:nvSpPr>
        <p:spPr>
          <a:xfrm>
            <a:off x="487987" y="4232454"/>
            <a:ext cx="506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shows an uneven workload distribution where some threads complete much earlier than others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results in underutilization of CPU cores and reduced parallel efficiency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99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09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Static Assignment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C80FAE-3416-471F-90DF-9AC053571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55" y="2204780"/>
            <a:ext cx="2227922" cy="2227922"/>
          </a:xfrm>
          <a:prstGeom prst="rect">
            <a:avLst/>
          </a:prstGeom>
        </p:spPr>
      </p:pic>
      <p:sp>
        <p:nvSpPr>
          <p:cNvPr id="4" name="Onda 2 3">
            <a:extLst>
              <a:ext uri="{FF2B5EF4-FFF2-40B4-BE49-F238E27FC236}">
                <a16:creationId xmlns:a16="http://schemas.microsoft.com/office/drawing/2014/main" id="{958FF033-2553-4FB1-8CDA-37D9BAD47228}"/>
              </a:ext>
            </a:extLst>
          </p:cNvPr>
          <p:cNvSpPr/>
          <p:nvPr/>
        </p:nvSpPr>
        <p:spPr>
          <a:xfrm>
            <a:off x="5973703" y="2277825"/>
            <a:ext cx="908220" cy="590558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11" name="Onda 2 10">
            <a:extLst>
              <a:ext uri="{FF2B5EF4-FFF2-40B4-BE49-F238E27FC236}">
                <a16:creationId xmlns:a16="http://schemas.microsoft.com/office/drawing/2014/main" id="{28AA6ED6-8174-42E8-ADB9-EF7CF7961B5F}"/>
              </a:ext>
            </a:extLst>
          </p:cNvPr>
          <p:cNvSpPr/>
          <p:nvPr/>
        </p:nvSpPr>
        <p:spPr>
          <a:xfrm>
            <a:off x="5973703" y="3004756"/>
            <a:ext cx="908220" cy="590558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2" name="Onda 2 11">
            <a:extLst>
              <a:ext uri="{FF2B5EF4-FFF2-40B4-BE49-F238E27FC236}">
                <a16:creationId xmlns:a16="http://schemas.microsoft.com/office/drawing/2014/main" id="{C35550EB-74CC-490C-960C-F328EAB29AF1}"/>
              </a:ext>
            </a:extLst>
          </p:cNvPr>
          <p:cNvSpPr/>
          <p:nvPr/>
        </p:nvSpPr>
        <p:spPr>
          <a:xfrm>
            <a:off x="5973703" y="3728910"/>
            <a:ext cx="908220" cy="590558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42F462-6FB5-4E44-86D1-74AD2D0BBD25}"/>
              </a:ext>
            </a:extLst>
          </p:cNvPr>
          <p:cNvSpPr txBox="1"/>
          <p:nvPr/>
        </p:nvSpPr>
        <p:spPr>
          <a:xfrm>
            <a:off x="7567770" y="4550981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Input Image 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DF24F6-04B3-4005-8D10-FAFE07B6AD05}"/>
              </a:ext>
            </a:extLst>
          </p:cNvPr>
          <p:cNvSpPr txBox="1"/>
          <p:nvPr/>
        </p:nvSpPr>
        <p:spPr>
          <a:xfrm>
            <a:off x="487987" y="1859339"/>
            <a:ext cx="4903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static assignment</a:t>
            </a:r>
            <a:r>
              <a:rPr lang="en-US" dirty="0"/>
              <a:t>, each thread receives a </a:t>
            </a:r>
            <a:r>
              <a:rPr lang="en-US" b="1" dirty="0"/>
              <a:t>fixed block of rows</a:t>
            </a:r>
            <a:r>
              <a:rPr lang="en-US" dirty="0"/>
              <a:t> at startup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strategy assumes that all rows require </a:t>
            </a:r>
            <a:r>
              <a:rPr lang="en-US" b="1" dirty="0"/>
              <a:t>similar computation time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several rows in the Blur Map may be filled with </a:t>
            </a:r>
            <a:r>
              <a:rPr lang="en-US" b="1" dirty="0"/>
              <a:t>zero-depth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assigned to such rows </a:t>
            </a:r>
            <a:r>
              <a:rPr lang="en-US" b="1" dirty="0"/>
              <a:t>finish early</a:t>
            </a:r>
            <a:r>
              <a:rPr lang="en-US" dirty="0"/>
              <a:t>, while others </a:t>
            </a:r>
            <a:r>
              <a:rPr lang="en-US" b="1" dirty="0"/>
              <a:t>remain active</a:t>
            </a:r>
            <a:endParaRPr lang="en-US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0C5D790-B166-4DBF-97B8-8505805B3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7509" y="2204781"/>
            <a:ext cx="2227921" cy="222792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6A15A39-A375-452B-8300-E9DED71A0AFA}"/>
              </a:ext>
            </a:extLst>
          </p:cNvPr>
          <p:cNvSpPr txBox="1"/>
          <p:nvPr/>
        </p:nvSpPr>
        <p:spPr>
          <a:xfrm>
            <a:off x="9895226" y="4550981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18205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BFC6B85-A5A3-4872-BD2D-9C7A38E924D5}"/>
              </a:ext>
            </a:extLst>
          </p:cNvPr>
          <p:cNvSpPr/>
          <p:nvPr/>
        </p:nvSpPr>
        <p:spPr>
          <a:xfrm>
            <a:off x="7127081" y="3324225"/>
            <a:ext cx="2207419" cy="356724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BACF627C-D042-492E-88BE-337AB1EB4CBA}"/>
              </a:ext>
            </a:extLst>
          </p:cNvPr>
          <p:cNvSpPr/>
          <p:nvPr/>
        </p:nvSpPr>
        <p:spPr>
          <a:xfrm>
            <a:off x="5803900" y="5086145"/>
            <a:ext cx="2130314" cy="853373"/>
          </a:xfrm>
          <a:prstGeom prst="roundRect">
            <a:avLst>
              <a:gd name="adj" fmla="val 10960"/>
            </a:avLst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70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Dynamic Assignment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C80FAE-3416-471F-90DF-9AC053571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0755" y="2204780"/>
            <a:ext cx="2227922" cy="2227922"/>
          </a:xfrm>
          <a:prstGeom prst="rect">
            <a:avLst/>
          </a:prstGeom>
        </p:spPr>
      </p:pic>
      <p:sp>
        <p:nvSpPr>
          <p:cNvPr id="4" name="Onda 2 3">
            <a:extLst>
              <a:ext uri="{FF2B5EF4-FFF2-40B4-BE49-F238E27FC236}">
                <a16:creationId xmlns:a16="http://schemas.microsoft.com/office/drawing/2014/main" id="{958FF033-2553-4FB1-8CDA-37D9BAD47228}"/>
              </a:ext>
            </a:extLst>
          </p:cNvPr>
          <p:cNvSpPr/>
          <p:nvPr/>
        </p:nvSpPr>
        <p:spPr>
          <a:xfrm>
            <a:off x="7281071" y="1659534"/>
            <a:ext cx="542314" cy="342345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42F462-6FB5-4E44-86D1-74AD2D0BBD25}"/>
              </a:ext>
            </a:extLst>
          </p:cNvPr>
          <p:cNvSpPr txBox="1"/>
          <p:nvPr/>
        </p:nvSpPr>
        <p:spPr>
          <a:xfrm>
            <a:off x="7567770" y="4550981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Input Image 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DF24F6-04B3-4005-8D10-FAFE07B6AD05}"/>
              </a:ext>
            </a:extLst>
          </p:cNvPr>
          <p:cNvSpPr txBox="1"/>
          <p:nvPr/>
        </p:nvSpPr>
        <p:spPr>
          <a:xfrm>
            <a:off x="487987" y="1859339"/>
            <a:ext cx="4903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dynamic assignment</a:t>
            </a:r>
            <a:r>
              <a:rPr lang="en-US" dirty="0"/>
              <a:t>, each thread requests a row to process at startup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it finishes, it </a:t>
            </a:r>
            <a:r>
              <a:rPr lang="en-US" b="1" dirty="0"/>
              <a:t>immediately requests another</a:t>
            </a:r>
            <a:r>
              <a:rPr lang="en-US" dirty="0"/>
              <a:t>, ensuring continuous workload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avoids </a:t>
            </a:r>
            <a:r>
              <a:rPr lang="en-US" b="1" dirty="0"/>
              <a:t>resource underutilization</a:t>
            </a:r>
            <a:r>
              <a:rPr lang="en-US" dirty="0"/>
              <a:t> caused by static assignment to mostly "empty" rows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the </a:t>
            </a:r>
            <a:r>
              <a:rPr lang="en-US" b="1" dirty="0"/>
              <a:t>synchronization overhead</a:t>
            </a:r>
            <a:r>
              <a:rPr lang="en-US" dirty="0"/>
              <a:t>, this strategy leads to significantly </a:t>
            </a:r>
            <a:r>
              <a:rPr lang="en-US" b="1" dirty="0"/>
              <a:t>better load balancing</a:t>
            </a:r>
            <a:endParaRPr lang="en-US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0C5D790-B166-4DBF-97B8-8505805B3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7509" y="2204781"/>
            <a:ext cx="2227921" cy="222792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6A15A39-A375-452B-8300-E9DED71A0AFA}"/>
              </a:ext>
            </a:extLst>
          </p:cNvPr>
          <p:cNvSpPr txBox="1"/>
          <p:nvPr/>
        </p:nvSpPr>
        <p:spPr>
          <a:xfrm>
            <a:off x="9895226" y="4550981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F21D8B5-24E9-41AD-88F2-FA5ABC1F6659}"/>
              </a:ext>
            </a:extLst>
          </p:cNvPr>
          <p:cNvCxnSpPr/>
          <p:nvPr/>
        </p:nvCxnSpPr>
        <p:spPr>
          <a:xfrm>
            <a:off x="7014124" y="2211923"/>
            <a:ext cx="0" cy="10956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7F0416-A83D-4518-91AE-4CE08A200B49}"/>
              </a:ext>
            </a:extLst>
          </p:cNvPr>
          <p:cNvSpPr txBox="1"/>
          <p:nvPr/>
        </p:nvSpPr>
        <p:spPr>
          <a:xfrm rot="16200000">
            <a:off x="6242974" y="2632238"/>
            <a:ext cx="1115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Startup </a:t>
            </a:r>
            <a:r>
              <a:rPr lang="it-IT" sz="1200" dirty="0" err="1"/>
              <a:t>Assign</a:t>
            </a:r>
            <a:r>
              <a:rPr lang="it-IT" sz="1200" dirty="0"/>
              <a:t>.</a:t>
            </a:r>
          </a:p>
        </p:txBody>
      </p:sp>
      <p:sp>
        <p:nvSpPr>
          <p:cNvPr id="21" name="Onda 2 20">
            <a:extLst>
              <a:ext uri="{FF2B5EF4-FFF2-40B4-BE49-F238E27FC236}">
                <a16:creationId xmlns:a16="http://schemas.microsoft.com/office/drawing/2014/main" id="{40A86103-B7FB-49D0-B1F9-37BAE09B55AA}"/>
              </a:ext>
            </a:extLst>
          </p:cNvPr>
          <p:cNvSpPr/>
          <p:nvPr/>
        </p:nvSpPr>
        <p:spPr>
          <a:xfrm>
            <a:off x="7934214" y="1659533"/>
            <a:ext cx="542314" cy="342345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1</a:t>
            </a:r>
          </a:p>
        </p:txBody>
      </p:sp>
      <p:sp>
        <p:nvSpPr>
          <p:cNvPr id="22" name="Onda 2 21">
            <a:extLst>
              <a:ext uri="{FF2B5EF4-FFF2-40B4-BE49-F238E27FC236}">
                <a16:creationId xmlns:a16="http://schemas.microsoft.com/office/drawing/2014/main" id="{27C9871F-9E86-44B2-98C3-A218CCA707F7}"/>
              </a:ext>
            </a:extLst>
          </p:cNvPr>
          <p:cNvSpPr/>
          <p:nvPr/>
        </p:nvSpPr>
        <p:spPr>
          <a:xfrm>
            <a:off x="8587357" y="1659532"/>
            <a:ext cx="542314" cy="342345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2</a:t>
            </a:r>
          </a:p>
        </p:txBody>
      </p:sp>
      <p:sp>
        <p:nvSpPr>
          <p:cNvPr id="24" name="Freccia angolare in su 23">
            <a:extLst>
              <a:ext uri="{FF2B5EF4-FFF2-40B4-BE49-F238E27FC236}">
                <a16:creationId xmlns:a16="http://schemas.microsoft.com/office/drawing/2014/main" id="{0B8EF314-749B-4588-9BBE-C049AC8437E1}"/>
              </a:ext>
            </a:extLst>
          </p:cNvPr>
          <p:cNvSpPr/>
          <p:nvPr/>
        </p:nvSpPr>
        <p:spPr>
          <a:xfrm rot="5400000" flipH="1">
            <a:off x="6195929" y="4152317"/>
            <a:ext cx="1543824" cy="171837"/>
          </a:xfrm>
          <a:prstGeom prst="bentUpArrow">
            <a:avLst>
              <a:gd name="adj1" fmla="val 15201"/>
              <a:gd name="adj2" fmla="val 21097"/>
              <a:gd name="adj3" fmla="val 32792"/>
            </a:avLst>
          </a:prstGeom>
          <a:solidFill>
            <a:srgbClr val="9D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A6EC1B8-13C1-40BD-BD5A-B29D60D17CB7}"/>
              </a:ext>
            </a:extLst>
          </p:cNvPr>
          <p:cNvSpPr txBox="1"/>
          <p:nvPr/>
        </p:nvSpPr>
        <p:spPr>
          <a:xfrm>
            <a:off x="5864774" y="5148554"/>
            <a:ext cx="2008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Thread 0 finishes early and requests the next available row to process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1377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4" grpId="0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48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Compiler Flags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DF24F6-04B3-4005-8D10-FAFE07B6AD05}"/>
              </a:ext>
            </a:extLst>
          </p:cNvPr>
          <p:cNvSpPr txBox="1"/>
          <p:nvPr/>
        </p:nvSpPr>
        <p:spPr>
          <a:xfrm>
            <a:off x="487987" y="1859339"/>
            <a:ext cx="4903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further enhance performance, specific compiler flags were applied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O3</a:t>
            </a:r>
            <a:r>
              <a:rPr lang="en-US" dirty="0"/>
              <a:t>: Enables aggressive optimizations for better speed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ffast</a:t>
            </a:r>
            <a:r>
              <a:rPr lang="en-US" b="1" dirty="0"/>
              <a:t>-math</a:t>
            </a:r>
            <a:r>
              <a:rPr lang="en-US" dirty="0"/>
              <a:t>: Allows faster floating-point calculations, sacrificing strict IEEE compliance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march=native</a:t>
            </a:r>
            <a:r>
              <a:rPr lang="en-US" dirty="0"/>
              <a:t>: Optimizes code for the specific architecture of the host machine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31950106-1EDD-4A57-B138-B9A994F19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144" y="2228602"/>
            <a:ext cx="2400794" cy="2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4786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Input Format: </a:t>
            </a:r>
            <a:r>
              <a:rPr lang="en-US" sz="3600" dirty="0"/>
              <a:t>PGM – P2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582340"/>
            <a:ext cx="51933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in </a:t>
            </a:r>
            <a:r>
              <a:rPr lang="en-US" b="1" dirty="0"/>
              <a:t>PGM (Portable Gray Map) ASCII format (P2)</a:t>
            </a:r>
            <a:br>
              <a:rPr lang="en-US" b="1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File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Encoding type</a:t>
            </a:r>
            <a:r>
              <a:rPr lang="en-US" dirty="0"/>
              <a:t>: P2 indicates ASCII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Optional </a:t>
            </a:r>
            <a:r>
              <a:rPr lang="it-IT" b="1" dirty="0" err="1"/>
              <a:t>comments</a:t>
            </a:r>
            <a:r>
              <a:rPr lang="it-IT" dirty="0"/>
              <a:t>: start with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Image size</a:t>
            </a:r>
            <a:r>
              <a:rPr lang="en-US" dirty="0"/>
              <a:t>: width and height (in pixels)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Max gray value</a:t>
            </a:r>
            <a:r>
              <a:rPr lang="en-US" dirty="0"/>
              <a:t>: usually 255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Pixel data</a:t>
            </a:r>
            <a:r>
              <a:rPr lang="en-US" dirty="0"/>
              <a:t>: grayscale values from 0 (black) to max (white), separated by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and widely used for image processing and computer vision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6C5BDF1-E12D-417C-A2F8-57FE078DB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38" y="2712027"/>
            <a:ext cx="1433944" cy="143394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F435024-1F92-4C1B-9087-6DD4B3744323}"/>
              </a:ext>
            </a:extLst>
          </p:cNvPr>
          <p:cNvSpPr txBox="1"/>
          <p:nvPr/>
        </p:nvSpPr>
        <p:spPr>
          <a:xfrm>
            <a:off x="6777639" y="2274837"/>
            <a:ext cx="216833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P2</a:t>
            </a:r>
          </a:p>
          <a:p>
            <a:r>
              <a:rPr lang="it-I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it-I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4 4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0 255 255 0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255 0 0 255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255 0 0 255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0 255 255 0</a:t>
            </a:r>
          </a:p>
        </p:txBody>
      </p:sp>
      <p:sp>
        <p:nvSpPr>
          <p:cNvPr id="19" name="Freccia bidirezionale orizzontale 18">
            <a:extLst>
              <a:ext uri="{FF2B5EF4-FFF2-40B4-BE49-F238E27FC236}">
                <a16:creationId xmlns:a16="http://schemas.microsoft.com/office/drawing/2014/main" id="{10488A78-BDD0-491F-A12E-9BBBCC5613C3}"/>
              </a:ext>
            </a:extLst>
          </p:cNvPr>
          <p:cNvSpPr/>
          <p:nvPr/>
        </p:nvSpPr>
        <p:spPr>
          <a:xfrm>
            <a:off x="9153404" y="3378530"/>
            <a:ext cx="374073" cy="10687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091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ico 21">
            <a:extLst>
              <a:ext uri="{FF2B5EF4-FFF2-40B4-BE49-F238E27FC236}">
                <a16:creationId xmlns:a16="http://schemas.microsoft.com/office/drawing/2014/main" id="{4414E6A2-1A27-48A7-80DB-C6A0EEB48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294687"/>
              </p:ext>
            </p:extLst>
          </p:nvPr>
        </p:nvGraphicFramePr>
        <p:xfrm>
          <a:off x="2927718" y="1434580"/>
          <a:ext cx="6320638" cy="3988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58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Mean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8F0BB5-2F99-4A93-A9C1-6455C9F5956B}"/>
              </a:ext>
            </a:extLst>
          </p:cNvPr>
          <p:cNvSpPr txBox="1"/>
          <p:nvPr/>
        </p:nvSpPr>
        <p:spPr>
          <a:xfrm>
            <a:off x="628649" y="1712575"/>
            <a:ext cx="204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21.604</a:t>
            </a:r>
            <a:r>
              <a:rPr lang="it-IT" sz="1400" dirty="0"/>
              <a:t> →  1.450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1586D9A-BD56-4FC4-ACFF-35FE89DCE900}"/>
              </a:ext>
            </a:extLst>
          </p:cNvPr>
          <p:cNvSpPr txBox="1"/>
          <p:nvPr/>
        </p:nvSpPr>
        <p:spPr>
          <a:xfrm>
            <a:off x="1472685" y="3143638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10.848</a:t>
            </a:r>
            <a:r>
              <a:rPr lang="it-IT" sz="1400" dirty="0"/>
              <a:t> → 733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1FC60B-D80D-4FAB-AA0F-6023BD89DB3A}"/>
              </a:ext>
            </a:extLst>
          </p:cNvPr>
          <p:cNvSpPr txBox="1"/>
          <p:nvPr/>
        </p:nvSpPr>
        <p:spPr>
          <a:xfrm>
            <a:off x="1564055" y="4301686"/>
            <a:ext cx="1114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2.180</a:t>
            </a:r>
            <a:r>
              <a:rPr lang="it-IT" sz="1400" dirty="0"/>
              <a:t> → 150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036D38A-4432-4EF3-8D72-8C9BF9C95614}"/>
              </a:ext>
            </a:extLst>
          </p:cNvPr>
          <p:cNvCxnSpPr>
            <a:cxnSpLocks/>
          </p:cNvCxnSpPr>
          <p:nvPr/>
        </p:nvCxnSpPr>
        <p:spPr>
          <a:xfrm flipH="1">
            <a:off x="2724150" y="1866464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3E0F0C2-8054-4E35-8EF4-C648E0036186}"/>
              </a:ext>
            </a:extLst>
          </p:cNvPr>
          <p:cNvCxnSpPr>
            <a:cxnSpLocks/>
          </p:cNvCxnSpPr>
          <p:nvPr/>
        </p:nvCxnSpPr>
        <p:spPr>
          <a:xfrm flipH="1">
            <a:off x="2724150" y="3297527"/>
            <a:ext cx="66309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38E948-5AFF-4137-9AB4-FB5EC9252F3F}"/>
              </a:ext>
            </a:extLst>
          </p:cNvPr>
          <p:cNvCxnSpPr>
            <a:cxnSpLocks/>
          </p:cNvCxnSpPr>
          <p:nvPr/>
        </p:nvCxnSpPr>
        <p:spPr>
          <a:xfrm flipH="1">
            <a:off x="2724150" y="4455575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731DFFA-785D-4783-AAE7-3EDBAE272E2E}"/>
              </a:ext>
            </a:extLst>
          </p:cNvPr>
          <p:cNvCxnSpPr>
            <a:cxnSpLocks/>
          </p:cNvCxnSpPr>
          <p:nvPr/>
        </p:nvCxnSpPr>
        <p:spPr>
          <a:xfrm>
            <a:off x="7419519" y="3912448"/>
            <a:ext cx="0" cy="499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23C9695-F381-43EE-A4BB-4177425F0A8A}"/>
              </a:ext>
            </a:extLst>
          </p:cNvPr>
          <p:cNvSpPr txBox="1"/>
          <p:nvPr/>
        </p:nvSpPr>
        <p:spPr>
          <a:xfrm>
            <a:off x="9557422" y="3758559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3.159</a:t>
            </a:r>
            <a:r>
              <a:rPr lang="it-IT" sz="1400" dirty="0"/>
              <a:t> → 170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BA70E3-0B2E-427B-84EC-44BAA5FB827E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7409996" y="3912448"/>
            <a:ext cx="2147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2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07666496-FBE4-46BE-A58B-FA5C16E90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041367"/>
              </p:ext>
            </p:extLst>
          </p:nvPr>
        </p:nvGraphicFramePr>
        <p:xfrm>
          <a:off x="2941047" y="1434581"/>
          <a:ext cx="6309905" cy="3988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27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Speedup</a:t>
            </a:r>
          </a:p>
        </p:txBody>
      </p:sp>
    </p:spTree>
    <p:extLst>
      <p:ext uri="{BB962C8B-B14F-4D97-AF65-F5344CB8AC3E}">
        <p14:creationId xmlns:p14="http://schemas.microsoft.com/office/powerpoint/2010/main" val="2296081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46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Row Assignment in Action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E57FDA-3F11-48CC-BB5A-D3E938CDA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706" y="2628901"/>
            <a:ext cx="11423644" cy="16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7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31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Load Balancing in Action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E57FDA-3F11-48CC-BB5A-D3E938CDA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24" y="2150513"/>
            <a:ext cx="10717608" cy="255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91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05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16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175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2340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967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Batch Row Assignment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FB211E-5939-42A6-B70F-25B4823888DA}"/>
              </a:ext>
            </a:extLst>
          </p:cNvPr>
          <p:cNvSpPr txBox="1"/>
          <p:nvPr/>
        </p:nvSpPr>
        <p:spPr>
          <a:xfrm>
            <a:off x="487987" y="1471655"/>
            <a:ext cx="52596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Assigning </a:t>
            </a:r>
            <a:r>
              <a:rPr lang="en-US" b="1" dirty="0"/>
              <a:t>one row at a time</a:t>
            </a:r>
            <a:r>
              <a:rPr lang="en-US" dirty="0"/>
              <a:t> causes frequent accesses to the </a:t>
            </a:r>
            <a:r>
              <a:rPr lang="en-US" b="1" dirty="0"/>
              <a:t>critical section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Introduced </a:t>
            </a:r>
            <a:r>
              <a:rPr lang="en-US" b="1" dirty="0"/>
              <a:t>batch row assignment</a:t>
            </a:r>
            <a:r>
              <a:rPr lang="en-US" dirty="0"/>
              <a:t> to reduce synchronization overhead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now processes a </a:t>
            </a:r>
            <a:r>
              <a:rPr lang="en-US" b="1" dirty="0"/>
              <a:t>chunk of consecutive rows</a:t>
            </a:r>
            <a:r>
              <a:rPr lang="en-US" dirty="0"/>
              <a:t> before re-entering the critical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Empirical results show </a:t>
            </a:r>
            <a:r>
              <a:rPr lang="en-US" b="1" dirty="0"/>
              <a:t>no performance gain beyond batch size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 implementation uses a </a:t>
            </a:r>
            <a:r>
              <a:rPr lang="en-US" b="1" dirty="0"/>
              <a:t>batch size of 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strategy maintains </a:t>
            </a:r>
            <a:r>
              <a:rPr lang="en-US" b="1" dirty="0"/>
              <a:t>load balance</a:t>
            </a:r>
            <a:r>
              <a:rPr lang="en-US" dirty="0"/>
              <a:t> while improving </a:t>
            </a:r>
            <a:r>
              <a:rPr lang="en-US" b="1" dirty="0"/>
              <a:t>parallel efficiency</a:t>
            </a:r>
            <a:endParaRPr lang="en-US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C442050-6FDD-4EAC-8F34-ED5928158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342" y="2204780"/>
            <a:ext cx="2227922" cy="2227922"/>
          </a:xfrm>
          <a:prstGeom prst="rect">
            <a:avLst/>
          </a:prstGeom>
        </p:spPr>
      </p:pic>
      <p:sp>
        <p:nvSpPr>
          <p:cNvPr id="20" name="Onda 2 19">
            <a:extLst>
              <a:ext uri="{FF2B5EF4-FFF2-40B4-BE49-F238E27FC236}">
                <a16:creationId xmlns:a16="http://schemas.microsoft.com/office/drawing/2014/main" id="{E529D4A8-4786-46B2-B20C-6929A20454E1}"/>
              </a:ext>
            </a:extLst>
          </p:cNvPr>
          <p:cNvSpPr/>
          <p:nvPr/>
        </p:nvSpPr>
        <p:spPr>
          <a:xfrm>
            <a:off x="6870290" y="2277825"/>
            <a:ext cx="908220" cy="590558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21" name="Onda 2 20">
            <a:extLst>
              <a:ext uri="{FF2B5EF4-FFF2-40B4-BE49-F238E27FC236}">
                <a16:creationId xmlns:a16="http://schemas.microsoft.com/office/drawing/2014/main" id="{467BC32A-6569-4977-8ED3-633AF3FFDDA9}"/>
              </a:ext>
            </a:extLst>
          </p:cNvPr>
          <p:cNvSpPr/>
          <p:nvPr/>
        </p:nvSpPr>
        <p:spPr>
          <a:xfrm>
            <a:off x="6870290" y="3004756"/>
            <a:ext cx="908220" cy="590558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2" name="Onda 2 21">
            <a:extLst>
              <a:ext uri="{FF2B5EF4-FFF2-40B4-BE49-F238E27FC236}">
                <a16:creationId xmlns:a16="http://schemas.microsoft.com/office/drawing/2014/main" id="{327909DE-3394-4395-B227-B9C0798E06C3}"/>
              </a:ext>
            </a:extLst>
          </p:cNvPr>
          <p:cNvSpPr/>
          <p:nvPr/>
        </p:nvSpPr>
        <p:spPr>
          <a:xfrm>
            <a:off x="6870290" y="3728910"/>
            <a:ext cx="908220" cy="590558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D301E5-AF84-4771-B518-86C6E2C4FF69}"/>
              </a:ext>
            </a:extLst>
          </p:cNvPr>
          <p:cNvSpPr txBox="1"/>
          <p:nvPr/>
        </p:nvSpPr>
        <p:spPr>
          <a:xfrm>
            <a:off x="8464357" y="4550981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Input Image 0</a:t>
            </a:r>
          </a:p>
        </p:txBody>
      </p:sp>
    </p:spTree>
    <p:extLst>
      <p:ext uri="{BB962C8B-B14F-4D97-AF65-F5344CB8AC3E}">
        <p14:creationId xmlns:p14="http://schemas.microsoft.com/office/powerpoint/2010/main" val="3191984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A1ACAF3-09DD-4630-BA7D-5EBABE0338CA}"/>
              </a:ext>
            </a:extLst>
          </p:cNvPr>
          <p:cNvSpPr/>
          <p:nvPr/>
        </p:nvSpPr>
        <p:spPr>
          <a:xfrm>
            <a:off x="8261566" y="1939033"/>
            <a:ext cx="1088875" cy="360566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8B13364-ED42-4725-ACF1-54994B69FF8D}"/>
              </a:ext>
            </a:extLst>
          </p:cNvPr>
          <p:cNvSpPr/>
          <p:nvPr/>
        </p:nvSpPr>
        <p:spPr>
          <a:xfrm>
            <a:off x="8262137" y="1213483"/>
            <a:ext cx="1088875" cy="360566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F71DC880-0E63-40B8-882E-A210FCD1D9BB}"/>
              </a:ext>
            </a:extLst>
          </p:cNvPr>
          <p:cNvSpPr/>
          <p:nvPr/>
        </p:nvSpPr>
        <p:spPr>
          <a:xfrm>
            <a:off x="8262137" y="1576220"/>
            <a:ext cx="1088875" cy="360566"/>
          </a:xfrm>
          <a:prstGeom prst="rect">
            <a:avLst/>
          </a:prstGeom>
          <a:solidFill>
            <a:srgbClr val="FEFF9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977BF101-9D81-4570-BA18-141DFA864502}"/>
              </a:ext>
            </a:extLst>
          </p:cNvPr>
          <p:cNvGrpSpPr/>
          <p:nvPr/>
        </p:nvGrpSpPr>
        <p:grpSpPr>
          <a:xfrm>
            <a:off x="1572499" y="1470083"/>
            <a:ext cx="4002547" cy="2327062"/>
            <a:chOff x="6122957" y="919628"/>
            <a:chExt cx="5086585" cy="2957316"/>
          </a:xfrm>
          <a:noFill/>
        </p:grpSpPr>
        <p:cxnSp>
          <p:nvCxnSpPr>
            <p:cNvPr id="105" name="Connettore 2 104">
              <a:extLst>
                <a:ext uri="{FF2B5EF4-FFF2-40B4-BE49-F238E27FC236}">
                  <a16:creationId xmlns:a16="http://schemas.microsoft.com/office/drawing/2014/main" id="{CF0B9061-262F-4317-BE5B-D08932C4D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35000" y="1512731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6" name="Immagine 105">
              <a:extLst>
                <a:ext uri="{FF2B5EF4-FFF2-40B4-BE49-F238E27FC236}">
                  <a16:creationId xmlns:a16="http://schemas.microsoft.com/office/drawing/2014/main" id="{0ACD7267-9D27-4478-9664-B87034690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22957" y="919628"/>
              <a:ext cx="5086585" cy="2957316"/>
            </a:xfrm>
            <a:prstGeom prst="rect">
              <a:avLst/>
            </a:prstGeom>
            <a:grpFill/>
          </p:spPr>
        </p:pic>
        <p:cxnSp>
          <p:nvCxnSpPr>
            <p:cNvPr id="107" name="Connettore 2 106">
              <a:extLst>
                <a:ext uri="{FF2B5EF4-FFF2-40B4-BE49-F238E27FC236}">
                  <a16:creationId xmlns:a16="http://schemas.microsoft.com/office/drawing/2014/main" id="{67145835-4F4F-4F6A-B94C-6C0E9B3A29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35000" y="923847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3D031B8F-1F9B-47C5-B9DE-4728F60613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2957" y="1108050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2 111">
              <a:extLst>
                <a:ext uri="{FF2B5EF4-FFF2-40B4-BE49-F238E27FC236}">
                  <a16:creationId xmlns:a16="http://schemas.microsoft.com/office/drawing/2014/main" id="{E974F1D3-E583-4972-B90E-53F19B28B4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2957" y="1696746"/>
              <a:ext cx="3469780" cy="99117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82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Image-wise Processing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2C26E1-D27A-42C7-8F83-73AB8BE7693B}"/>
              </a:ext>
            </a:extLst>
          </p:cNvPr>
          <p:cNvSpPr txBox="1"/>
          <p:nvPr/>
        </p:nvSpPr>
        <p:spPr>
          <a:xfrm>
            <a:off x="1637474" y="4040986"/>
            <a:ext cx="387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rows</a:t>
            </a:r>
            <a:r>
              <a:rPr lang="it-IT" b="1" dirty="0"/>
              <a:t> </a:t>
            </a:r>
            <a:r>
              <a:rPr lang="it-IT" b="1" dirty="0" err="1"/>
              <a:t>across</a:t>
            </a:r>
            <a:r>
              <a:rPr lang="it-IT" b="1" dirty="0"/>
              <a:t> images</a:t>
            </a:r>
            <a:r>
              <a:rPr lang="it-IT" dirty="0"/>
              <a:t>: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locality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146E8B-57C3-4A05-927D-EEC52B357A7C}"/>
              </a:ext>
            </a:extLst>
          </p:cNvPr>
          <p:cNvSpPr txBox="1"/>
          <p:nvPr/>
        </p:nvSpPr>
        <p:spPr>
          <a:xfrm>
            <a:off x="6974693" y="4039401"/>
            <a:ext cx="34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One image at a time</a:t>
            </a:r>
            <a:r>
              <a:rPr lang="it-IT" dirty="0"/>
              <a:t>: Good </a:t>
            </a:r>
            <a:r>
              <a:rPr lang="it-IT" dirty="0" err="1"/>
              <a:t>locality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1BB3152-8022-4E73-9CBE-ACCAA7CA6CE3}"/>
              </a:ext>
            </a:extLst>
          </p:cNvPr>
          <p:cNvSpPr txBox="1"/>
          <p:nvPr/>
        </p:nvSpPr>
        <p:spPr>
          <a:xfrm>
            <a:off x="487987" y="4604474"/>
            <a:ext cx="759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Original strategy:</a:t>
            </a:r>
            <a:r>
              <a:rPr lang="en-US" dirty="0"/>
              <a:t> Each thread processed the same row blocks across all images, causing poor memory locality due to non-contiguous accesses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Optimized strategy:</a:t>
            </a:r>
            <a:r>
              <a:rPr lang="en-US" dirty="0"/>
              <a:t> threads now complete all rows of one image before moving to the next, improving spatial locality and cache performance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925D3EC-9C65-4751-96D0-3A1E487B1D5F}"/>
              </a:ext>
            </a:extLst>
          </p:cNvPr>
          <p:cNvCxnSpPr>
            <a:cxnSpLocks/>
          </p:cNvCxnSpPr>
          <p:nvPr/>
        </p:nvCxnSpPr>
        <p:spPr>
          <a:xfrm>
            <a:off x="8805553" y="3678392"/>
            <a:ext cx="0" cy="28202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258B966-9A34-48E1-AF03-BAF179FD0117}"/>
              </a:ext>
            </a:extLst>
          </p:cNvPr>
          <p:cNvSpPr txBox="1"/>
          <p:nvPr/>
        </p:nvSpPr>
        <p:spPr>
          <a:xfrm>
            <a:off x="4978137" y="18244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img1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FF0EE9F-E78B-46AE-A102-B9CA0FACD59E}"/>
              </a:ext>
            </a:extLst>
          </p:cNvPr>
          <p:cNvSpPr txBox="1"/>
          <p:nvPr/>
        </p:nvSpPr>
        <p:spPr>
          <a:xfrm>
            <a:off x="3632345" y="144688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img2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285B4-35C0-4580-9AE8-47B35CD67C9C}"/>
              </a:ext>
            </a:extLst>
          </p:cNvPr>
          <p:cNvSpPr txBox="1"/>
          <p:nvPr/>
        </p:nvSpPr>
        <p:spPr>
          <a:xfrm>
            <a:off x="2245952" y="112057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img3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040E3D0-4E38-4FEB-814B-7C835E3DCA44}"/>
              </a:ext>
            </a:extLst>
          </p:cNvPr>
          <p:cNvSpPr txBox="1"/>
          <p:nvPr/>
        </p:nvSpPr>
        <p:spPr>
          <a:xfrm>
            <a:off x="9473937" y="16161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img1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2427331-2808-47E6-9157-D63450929EFB}"/>
              </a:ext>
            </a:extLst>
          </p:cNvPr>
          <p:cNvSpPr txBox="1"/>
          <p:nvPr/>
        </p:nvSpPr>
        <p:spPr>
          <a:xfrm>
            <a:off x="9473937" y="28675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img2</a:t>
            </a:r>
          </a:p>
        </p:txBody>
      </p:sp>
      <p:sp>
        <p:nvSpPr>
          <p:cNvPr id="35" name="Onda 2 34">
            <a:extLst>
              <a:ext uri="{FF2B5EF4-FFF2-40B4-BE49-F238E27FC236}">
                <a16:creationId xmlns:a16="http://schemas.microsoft.com/office/drawing/2014/main" id="{9B9D9314-1411-410E-80B0-F1C5F1BCD57A}"/>
              </a:ext>
            </a:extLst>
          </p:cNvPr>
          <p:cNvSpPr/>
          <p:nvPr/>
        </p:nvSpPr>
        <p:spPr>
          <a:xfrm>
            <a:off x="7046078" y="1213483"/>
            <a:ext cx="542314" cy="342345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0</a:t>
            </a:r>
          </a:p>
        </p:txBody>
      </p:sp>
      <p:sp>
        <p:nvSpPr>
          <p:cNvPr id="36" name="Onda 2 35">
            <a:extLst>
              <a:ext uri="{FF2B5EF4-FFF2-40B4-BE49-F238E27FC236}">
                <a16:creationId xmlns:a16="http://schemas.microsoft.com/office/drawing/2014/main" id="{AC80E2F0-A26E-47A0-8B2D-EB579D7C87D0}"/>
              </a:ext>
            </a:extLst>
          </p:cNvPr>
          <p:cNvSpPr/>
          <p:nvPr/>
        </p:nvSpPr>
        <p:spPr>
          <a:xfrm>
            <a:off x="7046078" y="1578811"/>
            <a:ext cx="542314" cy="342345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1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CFB6C31F-072A-4F64-879D-285B5D49F893}"/>
              </a:ext>
            </a:extLst>
          </p:cNvPr>
          <p:cNvSpPr/>
          <p:nvPr/>
        </p:nvSpPr>
        <p:spPr>
          <a:xfrm>
            <a:off x="8261566" y="2496972"/>
            <a:ext cx="1088875" cy="360566"/>
          </a:xfrm>
          <a:prstGeom prst="rect">
            <a:avLst/>
          </a:prstGeom>
          <a:solidFill>
            <a:srgbClr val="FEFF9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FE6C083F-DF7D-41EF-B67E-83EE8ADF0CC9}"/>
              </a:ext>
            </a:extLst>
          </p:cNvPr>
          <p:cNvCxnSpPr>
            <a:cxnSpLocks/>
            <a:stCxn id="39" idx="1"/>
            <a:endCxn id="41" idx="1"/>
          </p:cNvCxnSpPr>
          <p:nvPr/>
        </p:nvCxnSpPr>
        <p:spPr>
          <a:xfrm rot="10800000" flipV="1">
            <a:off x="8261567" y="1756503"/>
            <a:ext cx="571" cy="920752"/>
          </a:xfrm>
          <a:prstGeom prst="bentConnector3">
            <a:avLst>
              <a:gd name="adj1" fmla="val 3123835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6D2E88E6-E3F1-4E47-A154-4C88D59D91AD}"/>
              </a:ext>
            </a:extLst>
          </p:cNvPr>
          <p:cNvCxnSpPr>
            <a:cxnSpLocks/>
            <a:stCxn id="16" idx="1"/>
            <a:endCxn id="40" idx="1"/>
          </p:cNvCxnSpPr>
          <p:nvPr/>
        </p:nvCxnSpPr>
        <p:spPr>
          <a:xfrm rot="10800000" flipV="1">
            <a:off x="8261567" y="1393766"/>
            <a:ext cx="571" cy="725550"/>
          </a:xfrm>
          <a:prstGeom prst="bentConnector3">
            <a:avLst>
              <a:gd name="adj1" fmla="val 6070858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FD2140BF-D541-4C1D-AFB5-A3CE11399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38" y="1213484"/>
            <a:ext cx="1088875" cy="108887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25169CE-796B-419C-BDB2-FC5EBDC39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37" y="2492409"/>
            <a:ext cx="1088875" cy="10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57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Kernel Caching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FB211E-5939-42A6-B70F-25B4823888DA}"/>
              </a:ext>
            </a:extLst>
          </p:cNvPr>
          <p:cNvSpPr txBox="1"/>
          <p:nvPr/>
        </p:nvSpPr>
        <p:spPr>
          <a:xfrm>
            <a:off x="487988" y="1443841"/>
            <a:ext cx="5131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Gaussian kernel</a:t>
            </a:r>
            <a:r>
              <a:rPr lang="en-US" dirty="0"/>
              <a:t> depends only on the </a:t>
            </a:r>
            <a:r>
              <a:rPr lang="en-US" b="1" dirty="0"/>
              <a:t>value of the center pixel </a:t>
            </a:r>
            <a:r>
              <a:rPr lang="en-US" dirty="0"/>
              <a:t>of the </a:t>
            </a:r>
            <a:r>
              <a:rPr lang="en-US" b="1" dirty="0"/>
              <a:t>Blur Control Map</a:t>
            </a:r>
            <a:endParaRPr lang="it-IT" b="1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pixel values range from </a:t>
            </a:r>
            <a:r>
              <a:rPr lang="en-US" b="1" dirty="0"/>
              <a:t>0 to 255</a:t>
            </a:r>
            <a:r>
              <a:rPr lang="en-US" dirty="0"/>
              <a:t>, the number of possible kernels is </a:t>
            </a:r>
            <a:r>
              <a:rPr lang="en-US" b="1" dirty="0"/>
              <a:t>finite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shared array of matrices</a:t>
            </a:r>
            <a:r>
              <a:rPr lang="en-US" dirty="0"/>
              <a:t> is used to cache the computed kernels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thread needs a kernel, it checks the </a:t>
            </a:r>
            <a:r>
              <a:rPr lang="en-US" b="1" dirty="0"/>
              <a:t>shared array of matrices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kernel is already present, it reuses it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avoids </a:t>
            </a:r>
            <a:r>
              <a:rPr lang="en-US" b="1" dirty="0"/>
              <a:t>redundant kernel computations</a:t>
            </a:r>
            <a:endParaRPr lang="en-US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73CA9E3-A64A-4F73-A72B-FCCEFB9C917B}"/>
              </a:ext>
            </a:extLst>
          </p:cNvPr>
          <p:cNvSpPr/>
          <p:nvPr/>
        </p:nvSpPr>
        <p:spPr>
          <a:xfrm>
            <a:off x="7008122" y="4196521"/>
            <a:ext cx="364974" cy="369020"/>
          </a:xfrm>
          <a:prstGeom prst="roundRect">
            <a:avLst/>
          </a:prstGeom>
          <a:solidFill>
            <a:srgbClr val="F4B183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10BCDD4-1D34-472A-A0C1-490C80C1F4FD}"/>
              </a:ext>
            </a:extLst>
          </p:cNvPr>
          <p:cNvSpPr/>
          <p:nvPr/>
        </p:nvSpPr>
        <p:spPr>
          <a:xfrm>
            <a:off x="6487642" y="4048947"/>
            <a:ext cx="5107330" cy="626973"/>
          </a:xfrm>
          <a:prstGeom prst="roundRect">
            <a:avLst>
              <a:gd name="adj" fmla="val 1096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8094520-6D1F-4D12-8B4A-6A5BC97D0546}"/>
              </a:ext>
            </a:extLst>
          </p:cNvPr>
          <p:cNvSpPr/>
          <p:nvPr/>
        </p:nvSpPr>
        <p:spPr>
          <a:xfrm>
            <a:off x="7439062" y="4955605"/>
            <a:ext cx="2653205" cy="764651"/>
          </a:xfrm>
          <a:prstGeom prst="roundRect">
            <a:avLst>
              <a:gd name="adj" fmla="val 109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E8800F0-F12C-4263-8829-9C1D19BD1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6562" y="1363318"/>
            <a:ext cx="1956124" cy="195612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29F84-8045-4DB0-8D4F-437D4C2DD3C5}"/>
              </a:ext>
            </a:extLst>
          </p:cNvPr>
          <p:cNvSpPr txBox="1"/>
          <p:nvPr/>
        </p:nvSpPr>
        <p:spPr>
          <a:xfrm>
            <a:off x="7168377" y="3386258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0786CE9-C7B2-40D7-88C9-3FB4C08C3B31}"/>
              </a:ext>
            </a:extLst>
          </p:cNvPr>
          <p:cNvSpPr/>
          <p:nvPr/>
        </p:nvSpPr>
        <p:spPr>
          <a:xfrm>
            <a:off x="7742374" y="2433635"/>
            <a:ext cx="137432" cy="138521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F33AF418-BADB-45C5-B75D-672FD992B5D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1090" y="1369219"/>
            <a:ext cx="0" cy="1064416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8F2D252-D71A-4920-A6B1-2EA880992723}"/>
              </a:ext>
            </a:extLst>
          </p:cNvPr>
          <p:cNvCxnSpPr>
            <a:cxnSpLocks/>
          </p:cNvCxnSpPr>
          <p:nvPr/>
        </p:nvCxnSpPr>
        <p:spPr>
          <a:xfrm flipH="1">
            <a:off x="6998494" y="2502896"/>
            <a:ext cx="802391" cy="0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972D02D-A189-4460-A6A4-08670D07E9A5}"/>
              </a:ext>
            </a:extLst>
          </p:cNvPr>
          <p:cNvSpPr txBox="1"/>
          <p:nvPr/>
        </p:nvSpPr>
        <p:spPr>
          <a:xfrm>
            <a:off x="6728253" y="23490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y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FB81A56-7395-4128-BFA3-72B732DD9892}"/>
              </a:ext>
            </a:extLst>
          </p:cNvPr>
          <p:cNvSpPr txBox="1"/>
          <p:nvPr/>
        </p:nvSpPr>
        <p:spPr>
          <a:xfrm>
            <a:off x="7673071" y="1082796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x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CBAABCC7-D24D-4CB1-ADFC-3AAE8C2EE3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07" y="1872972"/>
            <a:ext cx="2216919" cy="2216919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F72CA3D-488E-49D0-947F-81A086E024E3}"/>
              </a:ext>
            </a:extLst>
          </p:cNvPr>
          <p:cNvSpPr txBox="1"/>
          <p:nvPr/>
        </p:nvSpPr>
        <p:spPr>
          <a:xfrm>
            <a:off x="9724168" y="3386258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Kernel in (x, y)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99FF7A8-AEA5-48A2-AE96-B043D9966E5D}"/>
              </a:ext>
            </a:extLst>
          </p:cNvPr>
          <p:cNvSpPr/>
          <p:nvPr/>
        </p:nvSpPr>
        <p:spPr>
          <a:xfrm>
            <a:off x="10601751" y="2595876"/>
            <a:ext cx="137432" cy="138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A740551-08E6-4455-8A93-C1898BE95042}"/>
              </a:ext>
            </a:extLst>
          </p:cNvPr>
          <p:cNvCxnSpPr>
            <a:cxnSpLocks/>
          </p:cNvCxnSpPr>
          <p:nvPr/>
        </p:nvCxnSpPr>
        <p:spPr>
          <a:xfrm flipV="1">
            <a:off x="10670467" y="1873876"/>
            <a:ext cx="0" cy="730974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5EDF4FF-9542-42C0-8ED4-634AFD8A8C67}"/>
              </a:ext>
            </a:extLst>
          </p:cNvPr>
          <p:cNvCxnSpPr>
            <a:cxnSpLocks/>
          </p:cNvCxnSpPr>
          <p:nvPr/>
        </p:nvCxnSpPr>
        <p:spPr>
          <a:xfrm>
            <a:off x="9899107" y="2665136"/>
            <a:ext cx="779037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67392C1-7DB4-4E36-93DC-2B3443A35FA4}"/>
              </a:ext>
            </a:extLst>
          </p:cNvPr>
          <p:cNvSpPr txBox="1"/>
          <p:nvPr/>
        </p:nvSpPr>
        <p:spPr>
          <a:xfrm>
            <a:off x="9610194" y="2521099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j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41B9BFF-6274-46B8-8A45-6AA7AFE1C641}"/>
              </a:ext>
            </a:extLst>
          </p:cNvPr>
          <p:cNvSpPr txBox="1"/>
          <p:nvPr/>
        </p:nvSpPr>
        <p:spPr>
          <a:xfrm>
            <a:off x="10564972" y="1592017"/>
            <a:ext cx="2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156E9E0-B121-46A7-B7B2-97773B6E028F}"/>
                  </a:ext>
                </a:extLst>
              </p:cNvPr>
              <p:cNvSpPr txBox="1"/>
              <p:nvPr/>
            </p:nvSpPr>
            <p:spPr>
              <a:xfrm>
                <a:off x="7490979" y="4985698"/>
                <a:ext cx="2553126" cy="708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156E9E0-B121-46A7-B7B2-97773B6E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79" y="4985698"/>
                <a:ext cx="2553126" cy="708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E0F057C8-435D-4754-B3C7-58F47F3B5C66}"/>
              </a:ext>
            </a:extLst>
          </p:cNvPr>
          <p:cNvSpPr/>
          <p:nvPr/>
        </p:nvSpPr>
        <p:spPr>
          <a:xfrm>
            <a:off x="7691702" y="4189929"/>
            <a:ext cx="1455821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5B4B0845-68CC-432A-9139-9C7B5E89A3C4}"/>
                  </a:ext>
                </a:extLst>
              </p:cNvPr>
              <p:cNvSpPr txBox="1"/>
              <p:nvPr/>
            </p:nvSpPr>
            <p:spPr>
              <a:xfrm>
                <a:off x="7074054" y="4235940"/>
                <a:ext cx="2902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5B4B0845-68CC-432A-9139-9C7B5E89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054" y="4235940"/>
                <a:ext cx="2902782" cy="276999"/>
              </a:xfrm>
              <a:prstGeom prst="rect">
                <a:avLst/>
              </a:prstGeom>
              <a:blipFill>
                <a:blip r:embed="rId8"/>
                <a:stretch>
                  <a:fillRect l="-839" t="-2222" r="-419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ccia angolare in su 40">
            <a:extLst>
              <a:ext uri="{FF2B5EF4-FFF2-40B4-BE49-F238E27FC236}">
                <a16:creationId xmlns:a16="http://schemas.microsoft.com/office/drawing/2014/main" id="{B8142BBE-D6BC-4112-9B7A-E5CDBABF8EA9}"/>
              </a:ext>
            </a:extLst>
          </p:cNvPr>
          <p:cNvSpPr/>
          <p:nvPr/>
        </p:nvSpPr>
        <p:spPr>
          <a:xfrm rot="5400000">
            <a:off x="6883155" y="4909385"/>
            <a:ext cx="769372" cy="171837"/>
          </a:xfrm>
          <a:prstGeom prst="bentUpArrow">
            <a:avLst>
              <a:gd name="adj1" fmla="val 15201"/>
              <a:gd name="adj2" fmla="val 21097"/>
              <a:gd name="adj3" fmla="val 32792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279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33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Compiler Flags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DF24F6-04B3-4005-8D10-FAFE07B6AD05}"/>
              </a:ext>
            </a:extLst>
          </p:cNvPr>
          <p:cNvSpPr txBox="1"/>
          <p:nvPr/>
        </p:nvSpPr>
        <p:spPr>
          <a:xfrm>
            <a:off x="487987" y="1859339"/>
            <a:ext cx="5723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further enhance performance, additional compiler flags were applied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funroll</a:t>
            </a:r>
            <a:r>
              <a:rPr lang="en-US" b="1" dirty="0"/>
              <a:t>-loops</a:t>
            </a:r>
            <a:r>
              <a:rPr lang="en-US" dirty="0"/>
              <a:t>: </a:t>
            </a:r>
            <a:r>
              <a:rPr lang="en-US" b="1" dirty="0"/>
              <a:t>Unrolls loops </a:t>
            </a:r>
            <a:r>
              <a:rPr lang="en-US" dirty="0"/>
              <a:t>to reduce overhead and increase instruction-level parallelism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fno</a:t>
            </a:r>
            <a:r>
              <a:rPr lang="en-US" b="1" dirty="0"/>
              <a:t>-tree-pre</a:t>
            </a:r>
            <a:r>
              <a:rPr lang="en-US" dirty="0"/>
              <a:t>: </a:t>
            </a:r>
            <a:r>
              <a:rPr lang="en-US" b="1" dirty="0"/>
              <a:t>Disables partial redundancy elimination</a:t>
            </a:r>
            <a:r>
              <a:rPr lang="en-US" dirty="0"/>
              <a:t>, which in this case avoided unnecessary transformations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ftree</a:t>
            </a:r>
            <a:r>
              <a:rPr lang="en-US" b="1" dirty="0"/>
              <a:t>-vectorize</a:t>
            </a:r>
            <a:r>
              <a:rPr lang="en-US" dirty="0"/>
              <a:t>: </a:t>
            </a:r>
            <a:r>
              <a:rPr lang="en-US" b="1" dirty="0"/>
              <a:t>Enables automatic vectorization</a:t>
            </a:r>
            <a:r>
              <a:rPr lang="en-US" dirty="0"/>
              <a:t>, allowing the compiler to use SIMD instructions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31950106-1EDD-4A57-B138-B9A994F19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144" y="2228602"/>
            <a:ext cx="2400794" cy="2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13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E982749F-3947-4085-AE62-1C60E18C7D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244407"/>
              </p:ext>
            </p:extLst>
          </p:nvPr>
        </p:nvGraphicFramePr>
        <p:xfrm>
          <a:off x="2927717" y="1434580"/>
          <a:ext cx="6320637" cy="3988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582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Mean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8F0BB5-2F99-4A93-A9C1-6455C9F5956B}"/>
              </a:ext>
            </a:extLst>
          </p:cNvPr>
          <p:cNvSpPr txBox="1"/>
          <p:nvPr/>
        </p:nvSpPr>
        <p:spPr>
          <a:xfrm>
            <a:off x="628649" y="1674052"/>
            <a:ext cx="204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1.450</a:t>
            </a:r>
            <a:r>
              <a:rPr lang="it-IT" sz="1400" dirty="0"/>
              <a:t> →  825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1586D9A-BD56-4FC4-ACFF-35FE89DCE900}"/>
              </a:ext>
            </a:extLst>
          </p:cNvPr>
          <p:cNvSpPr txBox="1"/>
          <p:nvPr/>
        </p:nvSpPr>
        <p:spPr>
          <a:xfrm>
            <a:off x="1703517" y="310194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733</a:t>
            </a:r>
            <a:r>
              <a:rPr lang="it-IT" sz="1400" dirty="0"/>
              <a:t> → 421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1FC60B-D80D-4FAB-AA0F-6023BD89DB3A}"/>
              </a:ext>
            </a:extLst>
          </p:cNvPr>
          <p:cNvSpPr txBox="1"/>
          <p:nvPr/>
        </p:nvSpPr>
        <p:spPr>
          <a:xfrm>
            <a:off x="1794888" y="4282213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150</a:t>
            </a:r>
            <a:r>
              <a:rPr lang="it-IT" sz="1400" dirty="0"/>
              <a:t> → 87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036D38A-4432-4EF3-8D72-8C9BF9C95614}"/>
              </a:ext>
            </a:extLst>
          </p:cNvPr>
          <p:cNvCxnSpPr>
            <a:cxnSpLocks/>
          </p:cNvCxnSpPr>
          <p:nvPr/>
        </p:nvCxnSpPr>
        <p:spPr>
          <a:xfrm flipH="1">
            <a:off x="2724150" y="1827941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3E0F0C2-8054-4E35-8EF4-C648E0036186}"/>
              </a:ext>
            </a:extLst>
          </p:cNvPr>
          <p:cNvCxnSpPr>
            <a:cxnSpLocks/>
          </p:cNvCxnSpPr>
          <p:nvPr/>
        </p:nvCxnSpPr>
        <p:spPr>
          <a:xfrm flipH="1">
            <a:off x="2724150" y="3255829"/>
            <a:ext cx="66309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38E948-5AFF-4137-9AB4-FB5EC9252F3F}"/>
              </a:ext>
            </a:extLst>
          </p:cNvPr>
          <p:cNvCxnSpPr>
            <a:cxnSpLocks/>
          </p:cNvCxnSpPr>
          <p:nvPr/>
        </p:nvCxnSpPr>
        <p:spPr>
          <a:xfrm flipH="1">
            <a:off x="2724150" y="4436102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731DFFA-785D-4783-AAE7-3EDBAE272E2E}"/>
              </a:ext>
            </a:extLst>
          </p:cNvPr>
          <p:cNvCxnSpPr>
            <a:cxnSpLocks/>
          </p:cNvCxnSpPr>
          <p:nvPr/>
        </p:nvCxnSpPr>
        <p:spPr>
          <a:xfrm>
            <a:off x="7409993" y="3936263"/>
            <a:ext cx="0" cy="499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23C9695-F381-43EE-A4BB-4177425F0A8A}"/>
              </a:ext>
            </a:extLst>
          </p:cNvPr>
          <p:cNvSpPr txBox="1"/>
          <p:nvPr/>
        </p:nvSpPr>
        <p:spPr>
          <a:xfrm>
            <a:off x="9547896" y="378237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170</a:t>
            </a:r>
            <a:r>
              <a:rPr lang="it-IT" sz="1400" dirty="0"/>
              <a:t> → 86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BA70E3-0B2E-427B-84EC-44BAA5FB827E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7400470" y="3936263"/>
            <a:ext cx="2147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3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669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Applying the Blur: </a:t>
            </a:r>
            <a:r>
              <a:rPr lang="en-US" sz="3600" dirty="0"/>
              <a:t>2D Convolution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CEF06A1-3B35-42FF-B777-CFBF6B05B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61" y="1124099"/>
            <a:ext cx="4451477" cy="4955241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5776F2-BD98-4A76-A063-D9ECF3C12E34}"/>
              </a:ext>
            </a:extLst>
          </p:cNvPr>
          <p:cNvSpPr txBox="1"/>
          <p:nvPr/>
        </p:nvSpPr>
        <p:spPr>
          <a:xfrm>
            <a:off x="487988" y="1920895"/>
            <a:ext cx="534643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</a:t>
            </a:r>
            <a:r>
              <a:rPr lang="en-US" dirty="0"/>
              <a:t> is a mathematical operation that combines a filter (kernel) with an image to compute new pixel values based on their neighbors.</a:t>
            </a:r>
          </a:p>
          <a:p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kernel </a:t>
            </a:r>
            <a:r>
              <a:rPr lang="en-US" b="1" dirty="0"/>
              <a:t>slides across the image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At each position:</a:t>
            </a:r>
            <a:endParaRPr lang="it-IT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Multiply each kernel value with the corresponding image pixel</a:t>
            </a:r>
            <a:endParaRPr lang="en-US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 the results → this becomes </a:t>
            </a:r>
            <a:r>
              <a:rPr lang="en-US" b="1" dirty="0"/>
              <a:t>one pixel</a:t>
            </a:r>
            <a:r>
              <a:rPr lang="en-US" dirty="0"/>
              <a:t> in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3812909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148D5ECD-6F4D-4D12-A1C1-9D4391DB2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325911"/>
              </p:ext>
            </p:extLst>
          </p:nvPr>
        </p:nvGraphicFramePr>
        <p:xfrm>
          <a:off x="2941047" y="1434581"/>
          <a:ext cx="6309905" cy="3988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33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Speedup</a:t>
            </a:r>
          </a:p>
        </p:txBody>
      </p:sp>
    </p:spTree>
    <p:extLst>
      <p:ext uri="{BB962C8B-B14F-4D97-AF65-F5344CB8AC3E}">
        <p14:creationId xmlns:p14="http://schemas.microsoft.com/office/powerpoint/2010/main" val="2077017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11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16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347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0246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2012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Summary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8A877FBE-8C87-43E1-9A33-4798CC794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51510"/>
              </p:ext>
            </p:extLst>
          </p:nvPr>
        </p:nvGraphicFramePr>
        <p:xfrm>
          <a:off x="2322258" y="1458171"/>
          <a:ext cx="7547484" cy="4175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451">
                  <a:extLst>
                    <a:ext uri="{9D8B030D-6E8A-4147-A177-3AD203B41FA5}">
                      <a16:colId xmlns:a16="http://schemas.microsoft.com/office/drawing/2014/main" val="801038965"/>
                    </a:ext>
                  </a:extLst>
                </a:gridCol>
                <a:gridCol w="2363534">
                  <a:extLst>
                    <a:ext uri="{9D8B030D-6E8A-4147-A177-3AD203B41FA5}">
                      <a16:colId xmlns:a16="http://schemas.microsoft.com/office/drawing/2014/main" val="2819821093"/>
                    </a:ext>
                  </a:extLst>
                </a:gridCol>
                <a:gridCol w="4242499">
                  <a:extLst>
                    <a:ext uri="{9D8B030D-6E8A-4147-A177-3AD203B41FA5}">
                      <a16:colId xmlns:a16="http://schemas.microsoft.com/office/drawing/2014/main" val="4020456358"/>
                    </a:ext>
                  </a:extLst>
                </a:gridCol>
              </a:tblGrid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16-Thread Throughput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Improvements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393050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2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Initial implementation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No optimizations applied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88889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9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Eliminated calculations for pixels with value 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Reduced redundant matrix index calculations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 err="1"/>
                        <a:t>Exponential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approximation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72744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175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Switched from column to row assignment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 err="1"/>
                        <a:t>Static</a:t>
                      </a:r>
                      <a:r>
                        <a:rPr lang="it-IT" sz="1600" dirty="0"/>
                        <a:t> to </a:t>
                      </a:r>
                      <a:r>
                        <a:rPr lang="it-IT" sz="1600" dirty="0" err="1"/>
                        <a:t>dynamic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assignment</a:t>
                      </a:r>
                      <a:endParaRPr lang="it-IT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/>
                        <a:t>Compiler </a:t>
                      </a:r>
                      <a:r>
                        <a:rPr lang="it-IT" sz="1600" dirty="0" err="1"/>
                        <a:t>optimizations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72969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347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Switched to batch row assignment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From Row-wise to Image-wise Processing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/>
                        <a:t>Kernel caching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/>
                        <a:t>Compiler </a:t>
                      </a:r>
                      <a:r>
                        <a:rPr lang="it-IT" sz="1600" dirty="0" err="1"/>
                        <a:t>optimizations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76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79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694865D-EE7B-4AE8-9F65-503C6B3D6F7B}"/>
              </a:ext>
            </a:extLst>
          </p:cNvPr>
          <p:cNvSpPr/>
          <p:nvPr/>
        </p:nvSpPr>
        <p:spPr>
          <a:xfrm>
            <a:off x="6367568" y="4196521"/>
            <a:ext cx="364974" cy="369020"/>
          </a:xfrm>
          <a:prstGeom prst="roundRect">
            <a:avLst/>
          </a:prstGeom>
          <a:solidFill>
            <a:srgbClr val="F4B183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9719EC0C-9747-4F81-99C1-5C8C0034F864}"/>
              </a:ext>
            </a:extLst>
          </p:cNvPr>
          <p:cNvSpPr/>
          <p:nvPr/>
        </p:nvSpPr>
        <p:spPr>
          <a:xfrm>
            <a:off x="6487642" y="4048947"/>
            <a:ext cx="5107330" cy="626973"/>
          </a:xfrm>
          <a:prstGeom prst="roundRect">
            <a:avLst>
              <a:gd name="adj" fmla="val 1096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7256ED60-3137-491A-9378-699BFA2575DD}"/>
              </a:ext>
            </a:extLst>
          </p:cNvPr>
          <p:cNvSpPr/>
          <p:nvPr/>
        </p:nvSpPr>
        <p:spPr>
          <a:xfrm>
            <a:off x="6794976" y="4955605"/>
            <a:ext cx="4454562" cy="764651"/>
          </a:xfrm>
          <a:prstGeom prst="roundRect">
            <a:avLst>
              <a:gd name="adj" fmla="val 109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766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Compute the Kernel: </a:t>
            </a:r>
            <a:r>
              <a:rPr lang="en-US" sz="3600" dirty="0"/>
              <a:t>Gaussian Formula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D5776F2-BD98-4A76-A063-D9ECF3C12E34}"/>
                  </a:ext>
                </a:extLst>
              </p:cNvPr>
              <p:cNvSpPr txBox="1"/>
              <p:nvPr/>
            </p:nvSpPr>
            <p:spPr>
              <a:xfrm>
                <a:off x="487988" y="1363318"/>
                <a:ext cx="550518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kernel size is fixed (e.g., </a:t>
                </a:r>
                <a:r>
                  <a:rPr lang="en-US" b="1" dirty="0"/>
                  <a:t>3×3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a custom kernel is </a:t>
                </a:r>
                <a:r>
                  <a:rPr lang="it-IT" dirty="0" err="1"/>
                  <a:t>generated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kernel element is computed by evaluating the 2D Gaussian at its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position: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standard deviation </a:t>
                </a:r>
                <a:r>
                  <a:rPr lang="en-US" b="1" dirty="0"/>
                  <a:t>σ</a:t>
                </a:r>
                <a:r>
                  <a:rPr lang="en-US" dirty="0"/>
                  <a:t> is dynamically computed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Time complexity</a:t>
                </a:r>
                <a:r>
                  <a:rPr lang="en-US" dirty="0"/>
                  <a:t>:  𝑂(𝑤 × ℎ × 𝑛²)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D5776F2-BD98-4A76-A063-D9ECF3C12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8" y="1363318"/>
                <a:ext cx="5505188" cy="4247317"/>
              </a:xfrm>
              <a:prstGeom prst="rect">
                <a:avLst/>
              </a:prstGeom>
              <a:blipFill>
                <a:blip r:embed="rId5"/>
                <a:stretch>
                  <a:fillRect l="-664" t="-862" b="-1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C63C082D-69E5-46BB-AB64-6A163ACFF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347" y="2225040"/>
            <a:ext cx="4283343" cy="2067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DD92BE1-E988-43FA-944A-B2548FCD65E2}"/>
                  </a:ext>
                </a:extLst>
              </p:cNvPr>
              <p:cNvSpPr txBox="1"/>
              <p:nvPr/>
            </p:nvSpPr>
            <p:spPr>
              <a:xfrm>
                <a:off x="1007964" y="3183628"/>
                <a:ext cx="4131679" cy="685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DD92BE1-E988-43FA-944A-B2548FCD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4" y="3183628"/>
                <a:ext cx="4131679" cy="685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50A696-C640-4F8B-A6CE-C9C823E2E387}"/>
                  </a:ext>
                </a:extLst>
              </p:cNvPr>
              <p:cNvSpPr txBox="1"/>
              <p:nvPr/>
            </p:nvSpPr>
            <p:spPr>
              <a:xfrm>
                <a:off x="1152736" y="4550690"/>
                <a:ext cx="38421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50A696-C640-4F8B-A6CE-C9C823E2E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36" y="4550690"/>
                <a:ext cx="3842133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51175329-B084-4BE4-9941-A1B79B1DCF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6562" y="1363318"/>
            <a:ext cx="1956124" cy="1956124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CF8589B-45C5-4CEC-87DF-FA7800FD284B}"/>
              </a:ext>
            </a:extLst>
          </p:cNvPr>
          <p:cNvSpPr txBox="1"/>
          <p:nvPr/>
        </p:nvSpPr>
        <p:spPr>
          <a:xfrm>
            <a:off x="7168377" y="3386258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72F3610-13EB-41B3-AFD9-4C66BC3CB0FA}"/>
              </a:ext>
            </a:extLst>
          </p:cNvPr>
          <p:cNvSpPr/>
          <p:nvPr/>
        </p:nvSpPr>
        <p:spPr>
          <a:xfrm>
            <a:off x="7742374" y="2433635"/>
            <a:ext cx="137432" cy="138521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8DAA49EF-8ABE-4AEB-B3EA-57C08869C8D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11090" y="1369219"/>
            <a:ext cx="0" cy="1064416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05637F90-CC20-4A73-B84B-BB62D6FEAACC}"/>
              </a:ext>
            </a:extLst>
          </p:cNvPr>
          <p:cNvCxnSpPr>
            <a:cxnSpLocks/>
          </p:cNvCxnSpPr>
          <p:nvPr/>
        </p:nvCxnSpPr>
        <p:spPr>
          <a:xfrm flipH="1">
            <a:off x="6998494" y="2502896"/>
            <a:ext cx="802391" cy="0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602A44D-9A18-4030-8F6F-2EB7FF1DD856}"/>
              </a:ext>
            </a:extLst>
          </p:cNvPr>
          <p:cNvSpPr txBox="1"/>
          <p:nvPr/>
        </p:nvSpPr>
        <p:spPr>
          <a:xfrm>
            <a:off x="6728253" y="23490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3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2CDF83E-E94B-49E7-931F-81B2D61B8A99}"/>
              </a:ext>
            </a:extLst>
          </p:cNvPr>
          <p:cNvSpPr txBox="1"/>
          <p:nvPr/>
        </p:nvSpPr>
        <p:spPr>
          <a:xfrm>
            <a:off x="7673071" y="10827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D4977B5E-E701-412A-9A17-2BE5DD98C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07" y="1872972"/>
            <a:ext cx="2216919" cy="2216919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660DFF81-35F5-4E2C-B52C-EA2A3FF1C0B7}"/>
              </a:ext>
            </a:extLst>
          </p:cNvPr>
          <p:cNvSpPr txBox="1"/>
          <p:nvPr/>
        </p:nvSpPr>
        <p:spPr>
          <a:xfrm>
            <a:off x="9659197" y="3386258"/>
            <a:ext cx="13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Kernel in (2, 3)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480D1126-8466-442E-95B1-753BCAEB7720}"/>
              </a:ext>
            </a:extLst>
          </p:cNvPr>
          <p:cNvSpPr/>
          <p:nvPr/>
        </p:nvSpPr>
        <p:spPr>
          <a:xfrm>
            <a:off x="10601751" y="2595876"/>
            <a:ext cx="137432" cy="138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4D5C2905-D6A4-4E14-B705-D8B4B5986F2A}"/>
              </a:ext>
            </a:extLst>
          </p:cNvPr>
          <p:cNvCxnSpPr>
            <a:cxnSpLocks/>
          </p:cNvCxnSpPr>
          <p:nvPr/>
        </p:nvCxnSpPr>
        <p:spPr>
          <a:xfrm flipV="1">
            <a:off x="10670467" y="1873876"/>
            <a:ext cx="0" cy="730974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1CD883D8-6D3C-49F1-99C4-893E1436EC13}"/>
              </a:ext>
            </a:extLst>
          </p:cNvPr>
          <p:cNvCxnSpPr>
            <a:cxnSpLocks/>
          </p:cNvCxnSpPr>
          <p:nvPr/>
        </p:nvCxnSpPr>
        <p:spPr>
          <a:xfrm>
            <a:off x="9882149" y="2665136"/>
            <a:ext cx="795995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C07E541-C140-4B1A-8524-59AE946012D9}"/>
              </a:ext>
            </a:extLst>
          </p:cNvPr>
          <p:cNvSpPr txBox="1"/>
          <p:nvPr/>
        </p:nvSpPr>
        <p:spPr>
          <a:xfrm>
            <a:off x="9610194" y="25210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D83FC99-1490-4A78-AE6E-40E4DCC27424}"/>
              </a:ext>
            </a:extLst>
          </p:cNvPr>
          <p:cNvSpPr txBox="1"/>
          <p:nvPr/>
        </p:nvSpPr>
        <p:spPr>
          <a:xfrm>
            <a:off x="10534390" y="15975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EB7C4DEE-7DF8-4AE3-8338-D72E1DB226F7}"/>
                  </a:ext>
                </a:extLst>
              </p:cNvPr>
              <p:cNvSpPr txBox="1"/>
              <p:nvPr/>
            </p:nvSpPr>
            <p:spPr>
              <a:xfrm>
                <a:off x="6846893" y="4985698"/>
                <a:ext cx="4352398" cy="669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127.5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127.5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≈0.00313</m:t>
                      </m:r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EB7C4DEE-7DF8-4AE3-8338-D72E1DB2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3" y="4985698"/>
                <a:ext cx="4352398" cy="6692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89C0686-AF8D-4201-8DE1-B2569F0C2DB8}"/>
              </a:ext>
            </a:extLst>
          </p:cNvPr>
          <p:cNvSpPr/>
          <p:nvPr/>
        </p:nvSpPr>
        <p:spPr>
          <a:xfrm>
            <a:off x="9573478" y="4189929"/>
            <a:ext cx="554916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EEF13BA-9BE4-4CF8-932B-7ECB8845EF56}"/>
              </a:ext>
            </a:extLst>
          </p:cNvPr>
          <p:cNvSpPr/>
          <p:nvPr/>
        </p:nvSpPr>
        <p:spPr>
          <a:xfrm>
            <a:off x="7037602" y="4189929"/>
            <a:ext cx="1455821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D4692FFC-D3F2-4479-BC15-B57EDB9E6B62}"/>
                  </a:ext>
                </a:extLst>
              </p:cNvPr>
              <p:cNvSpPr txBox="1"/>
              <p:nvPr/>
            </p:nvSpPr>
            <p:spPr>
              <a:xfrm>
                <a:off x="6433500" y="4235940"/>
                <a:ext cx="5135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255  ∗0.5=127.5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D4692FFC-D3F2-4479-BC15-B57EDB9E6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00" y="4235940"/>
                <a:ext cx="5135188" cy="276999"/>
              </a:xfrm>
              <a:prstGeom prst="rect">
                <a:avLst/>
              </a:prstGeom>
              <a:blipFill>
                <a:blip r:embed="rId12"/>
                <a:stretch>
                  <a:fillRect l="-237" t="-2222" r="-712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angolare in su 2">
            <a:extLst>
              <a:ext uri="{FF2B5EF4-FFF2-40B4-BE49-F238E27FC236}">
                <a16:creationId xmlns:a16="http://schemas.microsoft.com/office/drawing/2014/main" id="{09FA548B-AEF4-480B-B69E-641503DBBD29}"/>
              </a:ext>
            </a:extLst>
          </p:cNvPr>
          <p:cNvSpPr/>
          <p:nvPr/>
        </p:nvSpPr>
        <p:spPr>
          <a:xfrm rot="5400000">
            <a:off x="6239069" y="4909385"/>
            <a:ext cx="769372" cy="171837"/>
          </a:xfrm>
          <a:prstGeom prst="bentUpArrow">
            <a:avLst>
              <a:gd name="adj1" fmla="val 15201"/>
              <a:gd name="adj2" fmla="val 21097"/>
              <a:gd name="adj3" fmla="val 32792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6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0" grpId="0" animBg="1"/>
      <p:bldP spid="52" grpId="0"/>
      <p:bldP spid="53" grpId="0" animBg="1"/>
      <p:bldP spid="60" grpId="0"/>
      <p:bldP spid="61" grpId="0"/>
      <p:bldP spid="64" grpId="0"/>
      <p:bldP spid="65" grpId="0" animBg="1"/>
      <p:bldP spid="70" grpId="0"/>
      <p:bldP spid="71" grpId="0"/>
      <p:bldP spid="78" grpId="0"/>
      <p:bldP spid="2" grpId="0" animBg="1"/>
      <p:bldP spid="31" grpId="0" animBg="1"/>
      <p:bldP spid="76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7037A09-5F36-43EF-A42B-58B2DB6D3918}"/>
              </a:ext>
            </a:extLst>
          </p:cNvPr>
          <p:cNvCxnSpPr>
            <a:cxnSpLocks/>
          </p:cNvCxnSpPr>
          <p:nvPr/>
        </p:nvCxnSpPr>
        <p:spPr>
          <a:xfrm flipH="1" flipV="1">
            <a:off x="6737350" y="3652231"/>
            <a:ext cx="3469780" cy="991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2EAE3A71-C870-429F-8480-638675258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4576" y="1755040"/>
            <a:ext cx="5086585" cy="2957317"/>
          </a:xfrm>
          <a:prstGeom prst="rect">
            <a:avLst/>
          </a:prstGeom>
        </p:spPr>
      </p:pic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457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Parallelization Strategy</a:t>
            </a:r>
            <a:endParaRPr lang="en-US" sz="36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8" y="1863300"/>
            <a:ext cx="479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is divided </a:t>
            </a:r>
            <a:r>
              <a:rPr lang="en-US" b="1" dirty="0"/>
              <a:t>vertically</a:t>
            </a:r>
            <a:r>
              <a:rPr lang="en-US" dirty="0"/>
              <a:t> into columns intervals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is assigned a </a:t>
            </a:r>
            <a:r>
              <a:rPr lang="en-US" b="1" dirty="0"/>
              <a:t>range of columns</a:t>
            </a:r>
            <a:r>
              <a:rPr lang="en-US" dirty="0"/>
              <a:t> to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with a 6×6 image and 3 threads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thread handles 2 columns (6 ÷ 3)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 0 processes the first 2 columns of </a:t>
            </a:r>
            <a:r>
              <a:rPr lang="en-US" b="1" dirty="0"/>
              <a:t>every input image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4A4309F-F2B6-4FBB-8971-4CCDA26CCDA6}"/>
              </a:ext>
            </a:extLst>
          </p:cNvPr>
          <p:cNvCxnSpPr>
            <a:cxnSpLocks/>
          </p:cNvCxnSpPr>
          <p:nvPr/>
        </p:nvCxnSpPr>
        <p:spPr>
          <a:xfrm flipH="1" flipV="1">
            <a:off x="6737350" y="1880984"/>
            <a:ext cx="3469780" cy="991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1961B3-28BD-425A-A0C7-37E7F1885C03}"/>
              </a:ext>
            </a:extLst>
          </p:cNvPr>
          <p:cNvSpPr txBox="1"/>
          <p:nvPr/>
        </p:nvSpPr>
        <p:spPr>
          <a:xfrm>
            <a:off x="10338916" y="238318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2833BD9-A444-4FB2-8B0E-96F04688DAD6}"/>
              </a:ext>
            </a:extLst>
          </p:cNvPr>
          <p:cNvSpPr txBox="1"/>
          <p:nvPr/>
        </p:nvSpPr>
        <p:spPr>
          <a:xfrm>
            <a:off x="8491755" y="192422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img2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4AA92A0-7B76-408B-9240-DDF1C4214DCD}"/>
              </a:ext>
            </a:extLst>
          </p:cNvPr>
          <p:cNvSpPr txBox="1"/>
          <p:nvPr/>
        </p:nvSpPr>
        <p:spPr>
          <a:xfrm>
            <a:off x="6710695" y="14745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img3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1452795-B5C3-4319-BF08-D8D9C2BB6836}"/>
              </a:ext>
            </a:extLst>
          </p:cNvPr>
          <p:cNvCxnSpPr>
            <a:cxnSpLocks/>
          </p:cNvCxnSpPr>
          <p:nvPr/>
        </p:nvCxnSpPr>
        <p:spPr>
          <a:xfrm flipH="1" flipV="1">
            <a:off x="6194576" y="1943462"/>
            <a:ext cx="3469780" cy="991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0B37D1E-59B1-40D3-A22A-0801B49E5942}"/>
              </a:ext>
            </a:extLst>
          </p:cNvPr>
          <p:cNvCxnSpPr>
            <a:cxnSpLocks/>
          </p:cNvCxnSpPr>
          <p:nvPr/>
        </p:nvCxnSpPr>
        <p:spPr>
          <a:xfrm flipH="1" flipV="1">
            <a:off x="6194576" y="3714709"/>
            <a:ext cx="3469780" cy="991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457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Parallelization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43D8FBF-7224-4771-AD90-1F2BA6764838}"/>
                  </a:ext>
                </a:extLst>
              </p:cNvPr>
              <p:cNvSpPr txBox="1"/>
              <p:nvPr/>
            </p:nvSpPr>
            <p:spPr>
              <a:xfrm>
                <a:off x="487987" y="2564104"/>
                <a:ext cx="50102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thread computes the </a:t>
                </a:r>
                <a:r>
                  <a:rPr lang="en-US" b="1" dirty="0"/>
                  <a:t>Gaussian kernel and convolution</a:t>
                </a:r>
                <a:r>
                  <a:rPr lang="en-US" dirty="0"/>
                  <a:t> for each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in its submatrix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strategy ensures </a:t>
                </a:r>
                <a:r>
                  <a:rPr lang="en-US" b="1" dirty="0"/>
                  <a:t>no data dependencies</a:t>
                </a:r>
                <a:r>
                  <a:rPr lang="en-US" dirty="0"/>
                  <a:t> between threads</a:t>
                </a:r>
                <a:endParaRPr lang="en-US" b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43D8FBF-7224-4771-AD90-1F2BA676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7" y="2564104"/>
                <a:ext cx="5010288" cy="1477328"/>
              </a:xfrm>
              <a:prstGeom prst="rect">
                <a:avLst/>
              </a:prstGeom>
              <a:blipFill>
                <a:blip r:embed="rId5"/>
                <a:stretch>
                  <a:fillRect l="-730" t="-2479" r="-122" b="-57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tangolo 21">
            <a:extLst>
              <a:ext uri="{FF2B5EF4-FFF2-40B4-BE49-F238E27FC236}">
                <a16:creationId xmlns:a16="http://schemas.microsoft.com/office/drawing/2014/main" id="{25FD771F-659C-4E0E-8D7F-D2AAE370D773}"/>
              </a:ext>
            </a:extLst>
          </p:cNvPr>
          <p:cNvSpPr/>
          <p:nvPr/>
        </p:nvSpPr>
        <p:spPr>
          <a:xfrm rot="5400000">
            <a:off x="5788212" y="2813578"/>
            <a:ext cx="2773363" cy="793750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4B415A9-5E0E-4D76-BED5-67EE51806763}"/>
              </a:ext>
            </a:extLst>
          </p:cNvPr>
          <p:cNvSpPr/>
          <p:nvPr/>
        </p:nvSpPr>
        <p:spPr>
          <a:xfrm rot="5400000">
            <a:off x="5587529" y="3014265"/>
            <a:ext cx="2773364" cy="392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89FD8D0-4716-467C-B829-AF829FD2DD00}"/>
              </a:ext>
            </a:extLst>
          </p:cNvPr>
          <p:cNvSpPr/>
          <p:nvPr/>
        </p:nvSpPr>
        <p:spPr>
          <a:xfrm rot="5400000">
            <a:off x="6773023" y="1828764"/>
            <a:ext cx="402371" cy="392382"/>
          </a:xfrm>
          <a:prstGeom prst="rect">
            <a:avLst/>
          </a:prstGeom>
          <a:solidFill>
            <a:srgbClr val="FF616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A4009E-2355-42E8-8F21-AFFABF3FB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74159" y="2801888"/>
            <a:ext cx="2808588" cy="821893"/>
          </a:xfrm>
          <a:prstGeom prst="rect">
            <a:avLst/>
          </a:prstGeom>
        </p:spPr>
      </p:pic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ACC7A2CE-F887-4228-9588-128DF3553048}"/>
              </a:ext>
            </a:extLst>
          </p:cNvPr>
          <p:cNvCxnSpPr>
            <a:cxnSpLocks/>
          </p:cNvCxnSpPr>
          <p:nvPr/>
        </p:nvCxnSpPr>
        <p:spPr>
          <a:xfrm rot="5400000">
            <a:off x="6765943" y="1841621"/>
            <a:ext cx="416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D205B31-A1A0-428B-8B04-91B3265895CA}"/>
              </a:ext>
            </a:extLst>
          </p:cNvPr>
          <p:cNvSpPr txBox="1"/>
          <p:nvPr/>
        </p:nvSpPr>
        <p:spPr>
          <a:xfrm>
            <a:off x="7795703" y="4833696"/>
            <a:ext cx="191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Thread</a:t>
            </a:r>
            <a:r>
              <a:rPr lang="it-IT" sz="1600" dirty="0"/>
              <a:t> 0 – 1st image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373D3A81-A5A4-43EE-A78F-7D7AF7336191}"/>
              </a:ext>
            </a:extLst>
          </p:cNvPr>
          <p:cNvSpPr/>
          <p:nvPr/>
        </p:nvSpPr>
        <p:spPr>
          <a:xfrm rot="5400000">
            <a:off x="7053575" y="2815846"/>
            <a:ext cx="2773363" cy="793750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F039293-F5A0-4B43-999E-91CE2DDE297E}"/>
              </a:ext>
            </a:extLst>
          </p:cNvPr>
          <p:cNvSpPr/>
          <p:nvPr/>
        </p:nvSpPr>
        <p:spPr>
          <a:xfrm rot="5400000">
            <a:off x="6852892" y="3016533"/>
            <a:ext cx="2773364" cy="392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C008BDD2-671D-40F3-99C1-E3ACD543C014}"/>
              </a:ext>
            </a:extLst>
          </p:cNvPr>
          <p:cNvSpPr/>
          <p:nvPr/>
        </p:nvSpPr>
        <p:spPr>
          <a:xfrm rot="5400000">
            <a:off x="8038386" y="2219260"/>
            <a:ext cx="402371" cy="392382"/>
          </a:xfrm>
          <a:prstGeom prst="rect">
            <a:avLst/>
          </a:prstGeom>
          <a:solidFill>
            <a:srgbClr val="FF616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CDCD51B9-AD41-47FC-B8C0-743DE1733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031468" y="2799507"/>
            <a:ext cx="2808588" cy="821893"/>
          </a:xfrm>
          <a:prstGeom prst="rect">
            <a:avLst/>
          </a:prstGeom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A80B2B8B-0092-4DA1-BF40-3F68AEE738A6}"/>
              </a:ext>
            </a:extLst>
          </p:cNvPr>
          <p:cNvCxnSpPr>
            <a:cxnSpLocks/>
          </p:cNvCxnSpPr>
          <p:nvPr/>
        </p:nvCxnSpPr>
        <p:spPr>
          <a:xfrm rot="5400000">
            <a:off x="8031306" y="2237215"/>
            <a:ext cx="416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7FF6C29E-68DC-4361-80BD-EFB2C5AAF5B7}"/>
              </a:ext>
            </a:extLst>
          </p:cNvPr>
          <p:cNvSpPr/>
          <p:nvPr/>
        </p:nvSpPr>
        <p:spPr>
          <a:xfrm rot="5400000">
            <a:off x="8801752" y="2815845"/>
            <a:ext cx="2773363" cy="793750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921B9579-10CF-43A1-8047-E6AF179AE5D6}"/>
              </a:ext>
            </a:extLst>
          </p:cNvPr>
          <p:cNvSpPr/>
          <p:nvPr/>
        </p:nvSpPr>
        <p:spPr>
          <a:xfrm rot="5400000">
            <a:off x="9005757" y="3014261"/>
            <a:ext cx="2773364" cy="392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DFF5A3C-DE75-4281-BF5D-227667336CD5}"/>
              </a:ext>
            </a:extLst>
          </p:cNvPr>
          <p:cNvSpPr/>
          <p:nvPr/>
        </p:nvSpPr>
        <p:spPr>
          <a:xfrm rot="5400000">
            <a:off x="10191254" y="1828763"/>
            <a:ext cx="402371" cy="392382"/>
          </a:xfrm>
          <a:prstGeom prst="rect">
            <a:avLst/>
          </a:prstGeom>
          <a:solidFill>
            <a:srgbClr val="FF616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383B4D36-AD38-40FB-9F8B-4BF1EA38D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8791954" y="2805444"/>
            <a:ext cx="2808588" cy="821893"/>
          </a:xfrm>
          <a:prstGeom prst="rect">
            <a:avLst/>
          </a:prstGeom>
        </p:spPr>
      </p:pic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98E99684-A828-4BF9-BE37-69107921110B}"/>
              </a:ext>
            </a:extLst>
          </p:cNvPr>
          <p:cNvCxnSpPr>
            <a:cxnSpLocks/>
          </p:cNvCxnSpPr>
          <p:nvPr/>
        </p:nvCxnSpPr>
        <p:spPr>
          <a:xfrm flipV="1">
            <a:off x="10003665" y="2024956"/>
            <a:ext cx="388774" cy="2379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33760CF-6BC0-4065-B7F9-7DA52955E43D}"/>
              </a:ext>
            </a:extLst>
          </p:cNvPr>
          <p:cNvCxnSpPr>
            <a:cxnSpLocks/>
          </p:cNvCxnSpPr>
          <p:nvPr/>
        </p:nvCxnSpPr>
        <p:spPr>
          <a:xfrm>
            <a:off x="9135051" y="3221132"/>
            <a:ext cx="39489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0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415BE68-9925-4BEE-9090-15735801A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66" y="1973204"/>
            <a:ext cx="2571993" cy="14470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A34958C-8B0E-4FBF-8B2B-2245A83D8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1918" y="1984220"/>
            <a:ext cx="2571989" cy="269758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A74AAC8-3ED9-421D-BBA0-DD343D729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890" y="3454602"/>
            <a:ext cx="2582969" cy="195779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3E9342-9E27-406F-89A3-9A390C69D7F7}"/>
              </a:ext>
            </a:extLst>
          </p:cNvPr>
          <p:cNvSpPr txBox="1"/>
          <p:nvPr/>
        </p:nvSpPr>
        <p:spPr>
          <a:xfrm>
            <a:off x="1914403" y="1311460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222222"/>
                </a:solidFill>
                <a:effectLst/>
                <a:latin typeface="TPU-Title"/>
              </a:rPr>
              <a:t>Intel Core i7-11700K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8B7FF9-0F7E-49C8-9FEB-446DCBA0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04949" y="1286672"/>
            <a:ext cx="418908" cy="41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04AD137-5F0F-43FA-AE80-3DD3255198E9}"/>
              </a:ext>
            </a:extLst>
          </p:cNvPr>
          <p:cNvCxnSpPr>
            <a:cxnSpLocks/>
          </p:cNvCxnSpPr>
          <p:nvPr/>
        </p:nvCxnSpPr>
        <p:spPr>
          <a:xfrm flipV="1">
            <a:off x="6096000" y="1373105"/>
            <a:ext cx="0" cy="4676003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CF40A1-C0E7-456C-BE5F-F2F76A2225B9}"/>
              </a:ext>
            </a:extLst>
          </p:cNvPr>
          <p:cNvSpPr txBox="1"/>
          <p:nvPr/>
        </p:nvSpPr>
        <p:spPr>
          <a:xfrm>
            <a:off x="7692992" y="121884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 dirty="0"/>
              <a:t>🧾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E7E22C-22F5-4804-84B3-935CD218E48C}"/>
              </a:ext>
            </a:extLst>
          </p:cNvPr>
          <p:cNvSpPr txBox="1"/>
          <p:nvPr/>
        </p:nvSpPr>
        <p:spPr>
          <a:xfrm>
            <a:off x="7974624" y="1295792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</a:t>
            </a:r>
            <a:r>
              <a:rPr lang="it-IT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Configuration</a:t>
            </a:r>
            <a:endParaRPr lang="it-IT" b="1" i="0" dirty="0">
              <a:solidFill>
                <a:srgbClr val="222222"/>
              </a:solidFill>
              <a:effectLst/>
              <a:latin typeface="TPU-Title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F8C2545-11CC-4A5A-8E2D-4D3C94B0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86596"/>
              </p:ext>
            </p:extLst>
          </p:nvPr>
        </p:nvGraphicFramePr>
        <p:xfrm>
          <a:off x="7414055" y="2028460"/>
          <a:ext cx="33828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19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Operating System: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Windows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 GB DDR4 @ 3200 MHz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Profiler: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Intel </a:t>
                      </a: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VTune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679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Setup: </a:t>
            </a:r>
            <a:r>
              <a:rPr lang="en-US" sz="3600" dirty="0"/>
              <a:t>Platform Specifications</a:t>
            </a:r>
          </a:p>
        </p:txBody>
      </p:sp>
      <p:sp>
        <p:nvSpPr>
          <p:cNvPr id="20" name="Elemento grafico 4">
            <a:extLst>
              <a:ext uri="{FF2B5EF4-FFF2-40B4-BE49-F238E27FC236}">
                <a16:creationId xmlns:a16="http://schemas.microsoft.com/office/drawing/2014/main" id="{B3D29DEC-0EE1-4D6A-A483-0B67C0EE2566}"/>
              </a:ext>
            </a:extLst>
          </p:cNvPr>
          <p:cNvSpPr/>
          <p:nvPr/>
        </p:nvSpPr>
        <p:spPr>
          <a:xfrm>
            <a:off x="926018" y="4433498"/>
            <a:ext cx="1110560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2" name="Elemento grafico 4">
            <a:extLst>
              <a:ext uri="{FF2B5EF4-FFF2-40B4-BE49-F238E27FC236}">
                <a16:creationId xmlns:a16="http://schemas.microsoft.com/office/drawing/2014/main" id="{DCF6F7C9-6FC9-4751-85F7-38FC602BDC7B}"/>
              </a:ext>
            </a:extLst>
          </p:cNvPr>
          <p:cNvSpPr/>
          <p:nvPr/>
        </p:nvSpPr>
        <p:spPr>
          <a:xfrm>
            <a:off x="1098862" y="4046148"/>
            <a:ext cx="882338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3" name="Elemento grafico 4">
            <a:extLst>
              <a:ext uri="{FF2B5EF4-FFF2-40B4-BE49-F238E27FC236}">
                <a16:creationId xmlns:a16="http://schemas.microsoft.com/office/drawing/2014/main" id="{8BDEA061-C8F4-43F2-A890-BB5BDB1EC481}"/>
              </a:ext>
            </a:extLst>
          </p:cNvPr>
          <p:cNvSpPr/>
          <p:nvPr/>
        </p:nvSpPr>
        <p:spPr>
          <a:xfrm>
            <a:off x="3680931" y="2594040"/>
            <a:ext cx="1217300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82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820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Setup: </a:t>
            </a:r>
            <a:r>
              <a:rPr lang="en-US" sz="3600" dirty="0"/>
              <a:t>Input Data and Load Scenarios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8" y="1382908"/>
            <a:ext cx="5346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</a:t>
            </a:r>
            <a:r>
              <a:rPr lang="en-US" b="1" dirty="0"/>
              <a:t>randomly generated</a:t>
            </a:r>
            <a:r>
              <a:rPr lang="en-US" dirty="0"/>
              <a:t> at runtime, filled with values from </a:t>
            </a:r>
            <a:r>
              <a:rPr lang="en-US" b="1" dirty="0"/>
              <a:t>0 to 255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is of size </a:t>
            </a:r>
            <a:r>
              <a:rPr lang="en-US" b="1" dirty="0"/>
              <a:t>1440 × 2160 </a:t>
            </a:r>
            <a:r>
              <a:rPr lang="en-US" dirty="0"/>
              <a:t>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Blur Control Map is applied to all input images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workload levels were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</a:t>
            </a:r>
            <a:r>
              <a:rPr lang="en-US" dirty="0"/>
              <a:t>: 3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Medium</a:t>
            </a:r>
            <a:r>
              <a:rPr lang="en-US" dirty="0"/>
              <a:t>: 15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</a:t>
            </a:r>
            <a:r>
              <a:rPr lang="en-US" dirty="0"/>
              <a:t>: 30 images</a:t>
            </a:r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performance</a:t>
            </a:r>
            <a:r>
              <a:rPr lang="en-US" dirty="0"/>
              <a:t>: process at least </a:t>
            </a:r>
            <a:r>
              <a:rPr lang="en-US" b="1" dirty="0"/>
              <a:t>20 images per second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66351A-F0AF-49CA-BA4E-73BA167B3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55" y="1627363"/>
            <a:ext cx="2224473" cy="33873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EE246B-C211-4C48-A74A-FDC61C65F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20" y="1627363"/>
            <a:ext cx="2224473" cy="338430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9C9DC1-50F4-4C34-AD96-2A4D9B38DA3E}"/>
              </a:ext>
            </a:extLst>
          </p:cNvPr>
          <p:cNvCxnSpPr/>
          <p:nvPr/>
        </p:nvCxnSpPr>
        <p:spPr>
          <a:xfrm>
            <a:off x="6432125" y="1627363"/>
            <a:ext cx="0" cy="33843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15AD05-C1A1-4531-BEC4-56235B9F757D}"/>
              </a:ext>
            </a:extLst>
          </p:cNvPr>
          <p:cNvSpPr txBox="1"/>
          <p:nvPr/>
        </p:nvSpPr>
        <p:spPr>
          <a:xfrm rot="16200000">
            <a:off x="5972961" y="307760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2160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C4A3C38-743F-496E-B55C-4D4720BF05E1}"/>
              </a:ext>
            </a:extLst>
          </p:cNvPr>
          <p:cNvCxnSpPr>
            <a:cxnSpLocks/>
          </p:cNvCxnSpPr>
          <p:nvPr/>
        </p:nvCxnSpPr>
        <p:spPr>
          <a:xfrm flipH="1">
            <a:off x="6690921" y="5233225"/>
            <a:ext cx="22244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F4B912-4EA9-4BB3-8C4F-D13DDAAF2978}"/>
              </a:ext>
            </a:extLst>
          </p:cNvPr>
          <p:cNvSpPr txBox="1"/>
          <p:nvPr/>
        </p:nvSpPr>
        <p:spPr>
          <a:xfrm>
            <a:off x="7528080" y="5268300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1440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E87CA967-82D9-4003-84E5-09220B4682A1}"/>
              </a:ext>
            </a:extLst>
          </p:cNvPr>
          <p:cNvSpPr/>
          <p:nvPr/>
        </p:nvSpPr>
        <p:spPr>
          <a:xfrm>
            <a:off x="991592" y="3952410"/>
            <a:ext cx="190003" cy="1903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78D73D-630B-4B84-A1B7-6E42852A90F0}"/>
              </a:ext>
            </a:extLst>
          </p:cNvPr>
          <p:cNvSpPr/>
          <p:nvPr/>
        </p:nvSpPr>
        <p:spPr>
          <a:xfrm>
            <a:off x="991592" y="4225317"/>
            <a:ext cx="190003" cy="1903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9DD9DBF-6FCB-4892-A8B1-CCCDE239843E}"/>
              </a:ext>
            </a:extLst>
          </p:cNvPr>
          <p:cNvSpPr/>
          <p:nvPr/>
        </p:nvSpPr>
        <p:spPr>
          <a:xfrm>
            <a:off x="991592" y="4500250"/>
            <a:ext cx="190003" cy="1903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50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3074</Words>
  <Application>Microsoft Office PowerPoint</Application>
  <PresentationFormat>Widescreen</PresentationFormat>
  <Paragraphs>506</Paragraphs>
  <Slides>42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Times New Roman</vt:lpstr>
      <vt:lpstr>TPU-Title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Migliore</dc:creator>
  <cp:lastModifiedBy>Andrea Migliore</cp:lastModifiedBy>
  <cp:revision>482</cp:revision>
  <dcterms:created xsi:type="dcterms:W3CDTF">2025-04-23T09:30:02Z</dcterms:created>
  <dcterms:modified xsi:type="dcterms:W3CDTF">2025-05-13T19:18:25Z</dcterms:modified>
</cp:coreProperties>
</file>