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86" r:id="rId2"/>
    <p:sldId id="285" r:id="rId3"/>
    <p:sldId id="287" r:id="rId4"/>
    <p:sldId id="288" r:id="rId5"/>
    <p:sldId id="289" r:id="rId6"/>
    <p:sldId id="291" r:id="rId7"/>
    <p:sldId id="290" r:id="rId8"/>
    <p:sldId id="258" r:id="rId9"/>
    <p:sldId id="260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5C5C5"/>
    <a:srgbClr val="706F70"/>
    <a:srgbClr val="A7B3B1"/>
    <a:srgbClr val="F8F8F8"/>
    <a:srgbClr val="FCFCFC"/>
    <a:srgbClr val="0F40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6162" autoAdjust="0"/>
  </p:normalViewPr>
  <p:slideViewPr>
    <p:cSldViewPr snapToGrid="0">
      <p:cViewPr>
        <p:scale>
          <a:sx n="99" d="100"/>
          <a:sy n="99" d="100"/>
        </p:scale>
        <p:origin x="8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62B25-06AB-45EA-AE8A-46B09F09FE54}" type="datetimeFigureOut">
              <a:rPr lang="it-IT" smtClean="0"/>
              <a:t>08/05/2025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AAF2-D9B8-4697-A36C-9B5DBB9D0C6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866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623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3983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pixel in the map guides the filter behavior: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0 (black): leave pixel </a:t>
            </a:r>
            <a:r>
              <a:rPr lang="en-US" b="1" dirty="0"/>
              <a:t>unchanged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127 (gray): apply </a:t>
            </a:r>
            <a:r>
              <a:rPr lang="en-US" b="1" dirty="0"/>
              <a:t>Gaussian blur</a:t>
            </a:r>
            <a:r>
              <a:rPr lang="en-US" dirty="0"/>
              <a:t>, keep brightness.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255 (white): apply blur, </a:t>
            </a:r>
            <a:r>
              <a:rPr lang="en-US" b="1" dirty="0"/>
              <a:t>reduce brightness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&gt; 0 and &lt; 127 (dark gray): apply blur, </a:t>
            </a:r>
            <a:r>
              <a:rPr lang="en-US" b="1" dirty="0"/>
              <a:t>increase brightness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043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8757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004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AAF2-D9B8-4697-A36C-9B5DBB9D0C6E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20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873D74-4734-4EDB-84E2-72C129CC7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9CBB7B3-8197-4F98-935E-BD4B67219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42C4B9-3E73-4FB5-8E68-15DAC57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32C00-6103-468E-A411-B25F54D2EB90}" type="datetime1">
              <a:rPr lang="it-IT" smtClean="0"/>
              <a:t>08/05/2025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3CE945A-FD89-425E-B5E5-E885EC9F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582A0E-4ED5-4CAF-98B2-B202F835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926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EDE7F6-B04C-4C3E-8908-43175996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4065120-E05A-4609-A187-9BC2C58E8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FEEF0B3-F039-46B2-B60E-9423BF83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BBF04-99E9-4DA4-886B-A8B6BCEF9DD1}" type="datetime1">
              <a:rPr lang="it-IT" smtClean="0"/>
              <a:t>08/05/2025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7E405A-0070-401A-A57F-CEF95473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F58E380-C6FD-4AB2-A4EE-88F99925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8464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9F4523-167B-4512-BBDA-699D14E2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B83F31F-D604-4CD9-A189-AFFF52CFE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0BF1AC-187E-4AEF-B341-AE19DF774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FE74-D2B1-4E21-B7D0-8B0D7470701C}" type="datetime1">
              <a:rPr lang="it-IT" smtClean="0"/>
              <a:t>08/05/2025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F98838-2B23-4360-8100-01195A8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64552B-6404-4FAB-9B67-00D88ACE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786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DD4A52-2473-4786-8239-35E3AF94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610AF61-DE49-4CE9-8636-EEA339CF1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097FF3-E634-4241-9C58-F53644C0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81D39-5464-49D3-A6DA-F1E750E3B350}" type="datetime1">
              <a:rPr lang="it-IT" smtClean="0"/>
              <a:t>08/05/2025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58AAE12-2C8B-4B09-B8F7-A4712C4A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F9B70A-C62C-4E6C-8C5F-4C61ABE7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080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43DBBC-FADB-4219-A763-711D4AD4B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C619F70-8331-4F12-AF15-95A218C82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499078-4128-4049-8BB5-83D69B6D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4C97F-201C-439A-91E1-2103A0C01E51}" type="datetime1">
              <a:rPr lang="it-IT" smtClean="0"/>
              <a:t>08/05/2025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26ADFE-4282-4E17-8E00-99EE33371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1CB467-B80B-4AA0-AEDB-78505C2E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030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44430F-91E1-4B5D-970B-C3C90678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3268DC-0BF7-455A-ACD1-A968F51ED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70A967-26AB-455A-9694-5E6CBC1D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CF28B6-5109-444B-97E0-7FAF9445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6263-3063-44DE-B09B-3B5B9BFC0008}" type="datetime1">
              <a:rPr lang="it-IT" smtClean="0"/>
              <a:t>08/05/2025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E7CA3E0-064B-4FF9-9838-E77D7C0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08EDF48-33AE-45F8-892B-5E85A29B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6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310FD2-E9CC-4BFE-A50B-9C4C2BFD8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09DC155-81D1-4B61-9894-3DB2B98B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6299AC3-0942-4C0B-BB3A-095AA1697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DF06AFC-09A6-4D51-9E3C-220374CB6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A91789-5105-4A06-BFC8-7D214AF29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AD4ACFD-83B3-45B6-A750-10531FB8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219BA-A835-43AD-A0F3-5BF958406EBA}" type="datetime1">
              <a:rPr lang="it-IT" smtClean="0"/>
              <a:t>08/05/2025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157E3FD-F91E-41C7-9FB0-2F6FAA63E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E6A8B0-BACC-404C-88BC-C4452F40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54133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1FBB10-9375-4033-8800-5F8DD59B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FEDD295-2A56-4FA0-AD3E-93F1BDA5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8B77A-1806-47B7-8D9F-5BDE60713236}" type="datetime1">
              <a:rPr lang="it-IT" smtClean="0"/>
              <a:t>08/05/2025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110ABB4-B15F-4BD9-9B6C-2944C51A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D447179-493D-4851-A05D-9B72E607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17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55752CE-5CC7-4B00-8340-8EDFD0E8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3FC2-1618-44C5-B8EB-4C5C277ABEAF}" type="datetime1">
              <a:rPr lang="it-IT" smtClean="0"/>
              <a:t>08/05/2025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A8D3373-01A4-46E6-B9B8-2B0A39F5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FC2DB60-4637-457D-AC91-3FC5F911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593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29AB44-57C4-47D9-800D-68BBB0F03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0639F0-6B3E-43AB-BD26-BDCA4359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894228D-AEDD-4DC3-81C0-2D295816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98AF18-36FF-4CFC-AB1F-43C04466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86FEB-A492-470B-8127-28242EEF70D1}" type="datetime1">
              <a:rPr lang="it-IT" smtClean="0"/>
              <a:t>08/05/2025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F4B17D-E438-416C-A706-4F1C7125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877221-08D0-4BA7-AB76-B6EE554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64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B80C8C-705B-48A1-A41A-E4BD2259D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656334-345F-4DC8-BEFD-1761F5E8AE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345AC6-D01C-478B-8B75-7C9F13B68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B50A903-8ED4-4D34-9EC7-9D3A6B24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8F32-9C5C-48EF-A99A-613B7132F81E}" type="datetime1">
              <a:rPr lang="it-IT" smtClean="0"/>
              <a:t>08/05/2025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9C5A67-DC2D-4284-9AF4-E2BB14015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Università di Pisa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CE2C2DF-68D8-44D7-ADA9-057CD46A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929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337884D-3553-46CA-A588-CA0B06952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7762AF-6B4D-4D10-82A5-38BBEF972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05386D-4739-461C-971A-3AEE3305E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FBE6A-4113-4178-8339-88291E942827}" type="datetime1">
              <a:rPr lang="it-IT" smtClean="0"/>
              <a:t>08/05/2025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A5D6DE-823F-49A0-A6CB-13351EE0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Università di Pisa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E483FA-3AB8-401B-B776-6A3DC7FE9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ACD41-855B-4622-A8AC-8074C7552D12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834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FCEED8B-619A-4AF9-8638-B0E4D5DC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963" y="307731"/>
            <a:ext cx="1623646" cy="162364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54A7F878-2D42-42B7-9F7B-CE80FCF79FB3}"/>
              </a:ext>
            </a:extLst>
          </p:cNvPr>
          <p:cNvCxnSpPr>
            <a:cxnSpLocks/>
          </p:cNvCxnSpPr>
          <p:nvPr/>
        </p:nvCxnSpPr>
        <p:spPr>
          <a:xfrm flipV="1">
            <a:off x="2224453" y="307731"/>
            <a:ext cx="228600" cy="1623646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8EB3A31-EAC8-4AB8-BDFD-E7DC673FDB6C}"/>
              </a:ext>
            </a:extLst>
          </p:cNvPr>
          <p:cNvSpPr txBox="1"/>
          <p:nvPr/>
        </p:nvSpPr>
        <p:spPr>
          <a:xfrm>
            <a:off x="2561487" y="457834"/>
            <a:ext cx="3534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Università</a:t>
            </a:r>
          </a:p>
          <a:p>
            <a:r>
              <a:rPr lang="it-IT" sz="4000" cap="small" dirty="0">
                <a:solidFill>
                  <a:srgbClr val="0F40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 Pisa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63EAE1-15E1-4B36-8D0A-4EBC2D72F990}"/>
              </a:ext>
            </a:extLst>
          </p:cNvPr>
          <p:cNvSpPr txBox="1"/>
          <p:nvPr/>
        </p:nvSpPr>
        <p:spPr>
          <a:xfrm>
            <a:off x="3456815" y="2798058"/>
            <a:ext cx="527836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Custom Gaussian Blur</a:t>
            </a:r>
          </a:p>
          <a:p>
            <a:pPr algn="ctr"/>
            <a:r>
              <a:rPr lang="en-US" sz="3200" dirty="0"/>
              <a:t>Controlled by a Blur Map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88151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2477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Project Idea</a:t>
            </a:r>
            <a:endParaRPr lang="it-IT" sz="24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2136338"/>
            <a:ext cx="51933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a Gaussian blur to an image </a:t>
            </a:r>
            <a:r>
              <a:rPr lang="en-US" b="1" dirty="0"/>
              <a:t>based on a control map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Blur only selected areas of the image and </a:t>
            </a:r>
            <a:r>
              <a:rPr lang="en-US" b="1" dirty="0"/>
              <a:t>modulate brightness</a:t>
            </a:r>
            <a:r>
              <a:rPr lang="en-US" dirty="0"/>
              <a:t> depending on pixel values in the map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create a </a:t>
            </a:r>
            <a:r>
              <a:rPr lang="en-US" b="1" dirty="0"/>
              <a:t>selective blur effect</a:t>
            </a:r>
            <a:r>
              <a:rPr lang="en-US" dirty="0"/>
              <a:t> using image processing techniques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B282CC9-1EB2-4616-9A22-FFDB87F645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973" y="665947"/>
            <a:ext cx="2036909" cy="203690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6D69D45-60D9-401F-AC9E-FAB86E9E28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0620" y="665948"/>
            <a:ext cx="2036909" cy="2036909"/>
          </a:xfrm>
          <a:prstGeom prst="rect">
            <a:avLst/>
          </a:prstGeom>
        </p:spPr>
      </p:pic>
      <p:sp>
        <p:nvSpPr>
          <p:cNvPr id="19" name="Segno di moltiplicazione 18">
            <a:extLst>
              <a:ext uri="{FF2B5EF4-FFF2-40B4-BE49-F238E27FC236}">
                <a16:creationId xmlns:a16="http://schemas.microsoft.com/office/drawing/2014/main" id="{FDCA0B4F-0FD2-4109-B3AE-B057ACE874D8}"/>
              </a:ext>
            </a:extLst>
          </p:cNvPr>
          <p:cNvSpPr/>
          <p:nvPr/>
        </p:nvSpPr>
        <p:spPr>
          <a:xfrm>
            <a:off x="8707110" y="1573304"/>
            <a:ext cx="309282" cy="322730"/>
          </a:xfrm>
          <a:prstGeom prst="mathMultiply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in giù 20">
            <a:extLst>
              <a:ext uri="{FF2B5EF4-FFF2-40B4-BE49-F238E27FC236}">
                <a16:creationId xmlns:a16="http://schemas.microsoft.com/office/drawing/2014/main" id="{3508DA48-9F65-4013-A8D0-137241D22491}"/>
              </a:ext>
            </a:extLst>
          </p:cNvPr>
          <p:cNvSpPr/>
          <p:nvPr/>
        </p:nvSpPr>
        <p:spPr>
          <a:xfrm>
            <a:off x="8707110" y="2897839"/>
            <a:ext cx="309282" cy="68580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00A269C-353B-410D-B0AF-74C18B9ED8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3296" y="3783888"/>
            <a:ext cx="2036909" cy="203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7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5331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Input Format: PGM Images</a:t>
            </a:r>
            <a:endParaRPr lang="it-IT" sz="2400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1938862"/>
            <a:ext cx="5193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are in </a:t>
            </a:r>
            <a:r>
              <a:rPr lang="en-US" b="1" dirty="0"/>
              <a:t>PGM ASCII format </a:t>
            </a:r>
            <a:br>
              <a:rPr lang="en-US" b="1" dirty="0"/>
            </a:br>
            <a:r>
              <a:rPr lang="en-US" b="1" dirty="0"/>
              <a:t>(Portable Gray Map)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Two inputs: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image</a:t>
            </a:r>
            <a:r>
              <a:rPr lang="en-US" dirty="0"/>
              <a:t> to be blurred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Blur Control Map</a:t>
            </a:r>
            <a:r>
              <a:rPr lang="en-US" dirty="0"/>
              <a:t> that determines how each pixel is processed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Grayscale format: easy to parse and process pixel values directly.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E7D6280-8155-4F7C-8CFF-6CE6DAC209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558" y="1350645"/>
            <a:ext cx="4058324" cy="399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09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4288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b="1" dirty="0"/>
              <a:t>The Blur Control </a:t>
            </a:r>
            <a:r>
              <a:rPr lang="it-IT" sz="3600" b="1" dirty="0" err="1"/>
              <a:t>Map</a:t>
            </a:r>
            <a:endParaRPr lang="it-IT" sz="36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596F12-8A2C-4B14-9F9F-2AF5056C0CC6}"/>
              </a:ext>
            </a:extLst>
          </p:cNvPr>
          <p:cNvSpPr txBox="1"/>
          <p:nvPr/>
        </p:nvSpPr>
        <p:spPr>
          <a:xfrm>
            <a:off x="487988" y="1590034"/>
            <a:ext cx="519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pixel in the map guides the filter behavior:</a:t>
            </a: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E79A9A7B-E70D-4B4B-BA73-20990BAC1B37}"/>
              </a:ext>
            </a:extLst>
          </p:cNvPr>
          <p:cNvSpPr/>
          <p:nvPr/>
        </p:nvSpPr>
        <p:spPr>
          <a:xfrm>
            <a:off x="887441" y="2135257"/>
            <a:ext cx="543700" cy="3319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0</a:t>
            </a:r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CC4F70EC-1FAA-4C6B-B690-AFD6916A73C2}"/>
              </a:ext>
            </a:extLst>
          </p:cNvPr>
          <p:cNvSpPr/>
          <p:nvPr/>
        </p:nvSpPr>
        <p:spPr>
          <a:xfrm>
            <a:off x="887441" y="2739807"/>
            <a:ext cx="548724" cy="2256341"/>
          </a:xfrm>
          <a:prstGeom prst="round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50000">
                <a:srgbClr val="7F7F7F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9A41DA3-A5F2-4D30-B864-114479FC38AA}"/>
              </a:ext>
            </a:extLst>
          </p:cNvPr>
          <p:cNvSpPr txBox="1"/>
          <p:nvPr/>
        </p:nvSpPr>
        <p:spPr>
          <a:xfrm>
            <a:off x="887441" y="2738832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7D083105-7988-4A00-971F-EF18D68DA3B1}"/>
              </a:ext>
            </a:extLst>
          </p:cNvPr>
          <p:cNvSpPr txBox="1"/>
          <p:nvPr/>
        </p:nvSpPr>
        <p:spPr>
          <a:xfrm>
            <a:off x="887441" y="4607751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255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368D027-9212-4423-BAFD-9B5B8C4F2937}"/>
              </a:ext>
            </a:extLst>
          </p:cNvPr>
          <p:cNvSpPr txBox="1"/>
          <p:nvPr/>
        </p:nvSpPr>
        <p:spPr>
          <a:xfrm>
            <a:off x="886666" y="3674414"/>
            <a:ext cx="549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127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117BB4E4-A45A-477C-853F-8661B8B1E377}"/>
              </a:ext>
            </a:extLst>
          </p:cNvPr>
          <p:cNvSpPr txBox="1"/>
          <p:nvPr/>
        </p:nvSpPr>
        <p:spPr>
          <a:xfrm>
            <a:off x="2068077" y="2110405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leave</a:t>
            </a:r>
            <a:r>
              <a:rPr lang="it-IT" dirty="0"/>
              <a:t> pixel </a:t>
            </a:r>
            <a:r>
              <a:rPr lang="it-IT" b="1" dirty="0" err="1"/>
              <a:t>unchanged</a:t>
            </a:r>
            <a:endParaRPr lang="it-IT" dirty="0"/>
          </a:p>
        </p:txBody>
      </p:sp>
      <p:sp>
        <p:nvSpPr>
          <p:cNvPr id="29" name="Freccia in su 28">
            <a:extLst>
              <a:ext uri="{FF2B5EF4-FFF2-40B4-BE49-F238E27FC236}">
                <a16:creationId xmlns:a16="http://schemas.microsoft.com/office/drawing/2014/main" id="{67466445-D946-4CCA-9E34-B2FCD8BDF315}"/>
              </a:ext>
            </a:extLst>
          </p:cNvPr>
          <p:cNvSpPr/>
          <p:nvPr/>
        </p:nvSpPr>
        <p:spPr>
          <a:xfrm rot="5400000">
            <a:off x="1724811" y="2137006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073E2FE-00FA-4237-B167-AE3E84B0C00C}"/>
              </a:ext>
            </a:extLst>
          </p:cNvPr>
          <p:cNvSpPr txBox="1"/>
          <p:nvPr/>
        </p:nvSpPr>
        <p:spPr>
          <a:xfrm>
            <a:off x="2068077" y="2738832"/>
            <a:ext cx="448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Gaussian blur, </a:t>
            </a:r>
            <a:r>
              <a:rPr lang="en-US" b="1" dirty="0"/>
              <a:t>increase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1" name="Freccia in su 30">
            <a:extLst>
              <a:ext uri="{FF2B5EF4-FFF2-40B4-BE49-F238E27FC236}">
                <a16:creationId xmlns:a16="http://schemas.microsoft.com/office/drawing/2014/main" id="{28985FC8-50D0-4127-B1AC-2B76C3E34E15}"/>
              </a:ext>
            </a:extLst>
          </p:cNvPr>
          <p:cNvSpPr/>
          <p:nvPr/>
        </p:nvSpPr>
        <p:spPr>
          <a:xfrm rot="5400000">
            <a:off x="1724811" y="2765433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8E9DB5A-EBA0-45D9-9DE7-C1F6D1C4F392}"/>
              </a:ext>
            </a:extLst>
          </p:cNvPr>
          <p:cNvSpPr txBox="1"/>
          <p:nvPr/>
        </p:nvSpPr>
        <p:spPr>
          <a:xfrm>
            <a:off x="2068077" y="3674414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Gaussian blur, </a:t>
            </a:r>
            <a:r>
              <a:rPr lang="en-US" b="1" dirty="0"/>
              <a:t>keep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3" name="Freccia in su 32">
            <a:extLst>
              <a:ext uri="{FF2B5EF4-FFF2-40B4-BE49-F238E27FC236}">
                <a16:creationId xmlns:a16="http://schemas.microsoft.com/office/drawing/2014/main" id="{3C0A650E-E4E9-43EE-A72E-81CDB5F4D924}"/>
              </a:ext>
            </a:extLst>
          </p:cNvPr>
          <p:cNvSpPr/>
          <p:nvPr/>
        </p:nvSpPr>
        <p:spPr>
          <a:xfrm rot="5400000">
            <a:off x="1724811" y="3701015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0CB6148F-80E6-4B68-A2A2-E9F516AD948D}"/>
              </a:ext>
            </a:extLst>
          </p:cNvPr>
          <p:cNvSpPr txBox="1"/>
          <p:nvPr/>
        </p:nvSpPr>
        <p:spPr>
          <a:xfrm>
            <a:off x="2068077" y="4602808"/>
            <a:ext cx="384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apply Gaussian blur, </a:t>
            </a:r>
            <a:r>
              <a:rPr lang="en-US" b="1" dirty="0"/>
              <a:t>reduce</a:t>
            </a:r>
            <a:r>
              <a:rPr lang="en-US" dirty="0"/>
              <a:t> brightness</a:t>
            </a:r>
            <a:endParaRPr lang="it-IT" dirty="0"/>
          </a:p>
        </p:txBody>
      </p:sp>
      <p:sp>
        <p:nvSpPr>
          <p:cNvPr id="35" name="Freccia in su 34">
            <a:extLst>
              <a:ext uri="{FF2B5EF4-FFF2-40B4-BE49-F238E27FC236}">
                <a16:creationId xmlns:a16="http://schemas.microsoft.com/office/drawing/2014/main" id="{DB61C10C-F8EB-4890-BDF8-F1096ABE2058}"/>
              </a:ext>
            </a:extLst>
          </p:cNvPr>
          <p:cNvSpPr/>
          <p:nvPr/>
        </p:nvSpPr>
        <p:spPr>
          <a:xfrm rot="5400000">
            <a:off x="1724811" y="4629409"/>
            <a:ext cx="150312" cy="33194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A5A8FAAB-CACE-45BF-B8BD-2E9BF5367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7014" y="877797"/>
            <a:ext cx="2036909" cy="2036909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4BBB1AA0-7FCF-4920-8E91-9523E31F5A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7013" y="3623986"/>
            <a:ext cx="2036909" cy="2036909"/>
          </a:xfrm>
          <a:prstGeom prst="rect">
            <a:avLst/>
          </a:prstGeom>
        </p:spPr>
      </p:pic>
      <p:sp>
        <p:nvSpPr>
          <p:cNvPr id="39" name="Freccia in giù 38">
            <a:extLst>
              <a:ext uri="{FF2B5EF4-FFF2-40B4-BE49-F238E27FC236}">
                <a16:creationId xmlns:a16="http://schemas.microsoft.com/office/drawing/2014/main" id="{39143A1E-9B4C-44D2-AEA4-61313C4B35BC}"/>
              </a:ext>
            </a:extLst>
          </p:cNvPr>
          <p:cNvSpPr/>
          <p:nvPr/>
        </p:nvSpPr>
        <p:spPr>
          <a:xfrm>
            <a:off x="8950829" y="3044934"/>
            <a:ext cx="302419" cy="47547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368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9906C6-3D94-414E-99D1-BBC80DE39511}"/>
              </a:ext>
            </a:extLst>
          </p:cNvPr>
          <p:cNvSpPr txBox="1"/>
          <p:nvPr/>
        </p:nvSpPr>
        <p:spPr>
          <a:xfrm>
            <a:off x="330375" y="231466"/>
            <a:ext cx="6905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Applying the Filter: 2D Convolution</a:t>
            </a:r>
            <a:endParaRPr lang="it-IT" sz="3600" b="1" dirty="0"/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CEF06A1-3B35-42FF-B777-CFBF6B05B8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761" y="1124099"/>
            <a:ext cx="4451477" cy="4955241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D5776F2-BD98-4A76-A063-D9ECF3C12E34}"/>
              </a:ext>
            </a:extLst>
          </p:cNvPr>
          <p:cNvSpPr txBox="1"/>
          <p:nvPr/>
        </p:nvSpPr>
        <p:spPr>
          <a:xfrm>
            <a:off x="487988" y="1124099"/>
            <a:ext cx="53464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Convolution</a:t>
            </a:r>
            <a:r>
              <a:rPr lang="en-US" dirty="0"/>
              <a:t> is a mathematical operation that combines a filter (kernel) with an image to compute new pixel values based on their neighbors.</a:t>
            </a:r>
          </a:p>
          <a:p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kernel </a:t>
            </a:r>
            <a:r>
              <a:rPr lang="en-US" b="1" dirty="0"/>
              <a:t>slides across the image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At each position:</a:t>
            </a:r>
            <a:endParaRPr lang="it-IT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Multiply each kernel value with the corresponding image pixel</a:t>
            </a:r>
            <a:endParaRPr lang="en-US" b="1" dirty="0"/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Sum the results → this becomes </a:t>
            </a:r>
            <a:r>
              <a:rPr lang="en-US" b="1" dirty="0"/>
              <a:t>one pixel</a:t>
            </a:r>
            <a:r>
              <a:rPr lang="en-US" dirty="0"/>
              <a:t> in the output image</a:t>
            </a:r>
          </a:p>
          <a:p>
            <a:pPr lvl="1">
              <a:spcAft>
                <a:spcPts val="600"/>
              </a:spcAft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implemented filter, a </a:t>
            </a:r>
            <a:r>
              <a:rPr lang="en-US" b="1" dirty="0"/>
              <a:t>unique Gaussian kernel</a:t>
            </a:r>
            <a:r>
              <a:rPr lang="en-US" dirty="0"/>
              <a:t> is </a:t>
            </a:r>
            <a:r>
              <a:rPr lang="en-US" b="1" dirty="0"/>
              <a:t>dynamically computed</a:t>
            </a:r>
            <a:r>
              <a:rPr lang="en-US" dirty="0"/>
              <a:t> for </a:t>
            </a:r>
            <a:r>
              <a:rPr lang="en-US" b="1" dirty="0"/>
              <a:t>each pixel</a:t>
            </a:r>
            <a:r>
              <a:rPr lang="en-US" dirty="0"/>
              <a:t>, </a:t>
            </a:r>
            <a:r>
              <a:rPr lang="en-US" b="1" dirty="0"/>
              <a:t>centered at its position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Time complexity</a:t>
            </a:r>
            <a:r>
              <a:rPr lang="en-US" dirty="0"/>
              <a:t>:  𝑂(𝑤 × ℎ × 𝑛²)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3C082D-69E5-46BB-AB64-6A163ACFFC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49347" y="2225040"/>
            <a:ext cx="4283343" cy="20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90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820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 Setup: Input Data and Load Scenarios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8" y="1720840"/>
            <a:ext cx="53464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images are </a:t>
            </a:r>
            <a:r>
              <a:rPr lang="en-US" b="1" dirty="0"/>
              <a:t>randomly generated</a:t>
            </a:r>
            <a:r>
              <a:rPr lang="en-US" dirty="0"/>
              <a:t> at runtime, filled with values from </a:t>
            </a:r>
            <a:r>
              <a:rPr lang="en-US" b="1" dirty="0"/>
              <a:t>0 to 255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image is of size </a:t>
            </a:r>
            <a:r>
              <a:rPr lang="en-US" b="1" dirty="0"/>
              <a:t>1440 × 2160 </a:t>
            </a:r>
            <a:r>
              <a:rPr lang="en-US" dirty="0"/>
              <a:t>pixels.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workload levels were tested: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Low</a:t>
            </a:r>
            <a:r>
              <a:rPr lang="en-US" dirty="0"/>
              <a:t>: 3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Medium</a:t>
            </a:r>
            <a:r>
              <a:rPr lang="en-US" dirty="0"/>
              <a:t>: 15 images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</a:t>
            </a:r>
            <a:r>
              <a:rPr lang="en-US" dirty="0"/>
              <a:t>: 30 images</a:t>
            </a:r>
          </a:p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performance</a:t>
            </a:r>
            <a:r>
              <a:rPr lang="en-US" dirty="0"/>
              <a:t>: process at least </a:t>
            </a:r>
            <a:r>
              <a:rPr lang="en-US" b="1" dirty="0"/>
              <a:t>10 images per second</a:t>
            </a:r>
            <a:endParaRPr lang="en-US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D66351A-F0AF-49CA-BA4E-73BA167B3B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55" y="1627363"/>
            <a:ext cx="2224473" cy="33873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1EE246B-C211-4C48-A74A-FDC61C65F4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920" y="1627363"/>
            <a:ext cx="2224473" cy="3384301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199C9DC1-50F4-4C34-AD96-2A4D9B38DA3E}"/>
              </a:ext>
            </a:extLst>
          </p:cNvPr>
          <p:cNvCxnSpPr/>
          <p:nvPr/>
        </p:nvCxnSpPr>
        <p:spPr>
          <a:xfrm>
            <a:off x="6432125" y="1627363"/>
            <a:ext cx="0" cy="3384301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B15AD05-C1A1-4531-BEC4-56235B9F757D}"/>
              </a:ext>
            </a:extLst>
          </p:cNvPr>
          <p:cNvSpPr txBox="1"/>
          <p:nvPr/>
        </p:nvSpPr>
        <p:spPr>
          <a:xfrm rot="16200000">
            <a:off x="5972961" y="3077603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2160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AC4A3C38-743F-496E-B55C-4D4720BF05E1}"/>
              </a:ext>
            </a:extLst>
          </p:cNvPr>
          <p:cNvCxnSpPr>
            <a:cxnSpLocks/>
          </p:cNvCxnSpPr>
          <p:nvPr/>
        </p:nvCxnSpPr>
        <p:spPr>
          <a:xfrm flipH="1">
            <a:off x="6690921" y="5233225"/>
            <a:ext cx="2224472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9F4B912-4EA9-4BB3-8C4F-D13DDAAF2978}"/>
              </a:ext>
            </a:extLst>
          </p:cNvPr>
          <p:cNvSpPr txBox="1"/>
          <p:nvPr/>
        </p:nvSpPr>
        <p:spPr>
          <a:xfrm>
            <a:off x="7528080" y="5268300"/>
            <a:ext cx="550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dirty="0"/>
              <a:t>1440</a:t>
            </a:r>
          </a:p>
        </p:txBody>
      </p:sp>
    </p:spTree>
    <p:extLst>
      <p:ext uri="{BB962C8B-B14F-4D97-AF65-F5344CB8AC3E}">
        <p14:creationId xmlns:p14="http://schemas.microsoft.com/office/powerpoint/2010/main" val="60850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1024505-8401-4155-A580-5D59DBF32D64}"/>
              </a:ext>
            </a:extLst>
          </p:cNvPr>
          <p:cNvCxnSpPr/>
          <p:nvPr/>
        </p:nvCxnSpPr>
        <p:spPr>
          <a:xfrm flipH="1" flipV="1">
            <a:off x="7761760" y="2391488"/>
            <a:ext cx="3641018" cy="8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4572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Parallelization Strategy</a:t>
            </a:r>
            <a:endParaRPr lang="en-US" sz="36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F43D8FBF-7224-4771-AD90-1F2BA6764838}"/>
              </a:ext>
            </a:extLst>
          </p:cNvPr>
          <p:cNvSpPr txBox="1"/>
          <p:nvPr/>
        </p:nvSpPr>
        <p:spPr>
          <a:xfrm>
            <a:off x="487988" y="1997839"/>
            <a:ext cx="479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image is divided </a:t>
            </a:r>
            <a:r>
              <a:rPr lang="en-US" b="1" dirty="0"/>
              <a:t>horizontally</a:t>
            </a:r>
            <a:r>
              <a:rPr lang="en-US" dirty="0"/>
              <a:t> into row intervals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thread is assigned a </a:t>
            </a:r>
            <a:r>
              <a:rPr lang="en-US" b="1" dirty="0"/>
              <a:t>range of rows</a:t>
            </a:r>
            <a:r>
              <a:rPr lang="en-US" dirty="0"/>
              <a:t> to process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thread 0 handles the first 2 rows of </a:t>
            </a:r>
            <a:r>
              <a:rPr lang="en-US" b="1" dirty="0"/>
              <a:t>all input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strategy ensures </a:t>
            </a:r>
            <a:r>
              <a:rPr lang="en-US" b="1" dirty="0"/>
              <a:t>no data dependencies</a:t>
            </a:r>
            <a:r>
              <a:rPr lang="en-US" dirty="0"/>
              <a:t> between threads</a:t>
            </a:r>
            <a:endParaRPr lang="en-US" b="1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EAE3A71-C870-429F-8480-6386752582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2960" y="1850047"/>
            <a:ext cx="5329818" cy="2957317"/>
          </a:xfrm>
          <a:prstGeom prst="rect">
            <a:avLst/>
          </a:prstGeom>
        </p:spPr>
      </p:pic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EB6977D2-6EDB-4A64-9E97-CB0D128C2740}"/>
              </a:ext>
            </a:extLst>
          </p:cNvPr>
          <p:cNvCxnSpPr/>
          <p:nvPr/>
        </p:nvCxnSpPr>
        <p:spPr>
          <a:xfrm flipH="1" flipV="1">
            <a:off x="6072960" y="2059397"/>
            <a:ext cx="3641018" cy="8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4A4309F-F2B6-4FBB-8971-4CCDA26CCDA6}"/>
              </a:ext>
            </a:extLst>
          </p:cNvPr>
          <p:cNvCxnSpPr/>
          <p:nvPr/>
        </p:nvCxnSpPr>
        <p:spPr>
          <a:xfrm flipH="1" flipV="1">
            <a:off x="7749232" y="1862574"/>
            <a:ext cx="3641018" cy="8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8C90EA96-89AA-456C-8281-BE85A64B5C8D}"/>
              </a:ext>
            </a:extLst>
          </p:cNvPr>
          <p:cNvCxnSpPr/>
          <p:nvPr/>
        </p:nvCxnSpPr>
        <p:spPr>
          <a:xfrm flipH="1" flipV="1">
            <a:off x="6072960" y="2584447"/>
            <a:ext cx="3641018" cy="8868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61961B3-28BD-425A-A0C7-37E7F1885C03}"/>
              </a:ext>
            </a:extLst>
          </p:cNvPr>
          <p:cNvSpPr txBox="1"/>
          <p:nvPr/>
        </p:nvSpPr>
        <p:spPr>
          <a:xfrm>
            <a:off x="10338916" y="4770123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img1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2833BD9-A444-4FB2-8B0E-96F04688DAD6}"/>
              </a:ext>
            </a:extLst>
          </p:cNvPr>
          <p:cNvSpPr txBox="1"/>
          <p:nvPr/>
        </p:nvSpPr>
        <p:spPr>
          <a:xfrm>
            <a:off x="8491755" y="4296377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img2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A4AA92A0-7B76-408B-9240-DDF1C4214DCD}"/>
              </a:ext>
            </a:extLst>
          </p:cNvPr>
          <p:cNvSpPr txBox="1"/>
          <p:nvPr/>
        </p:nvSpPr>
        <p:spPr>
          <a:xfrm>
            <a:off x="6710695" y="3869374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img3</a:t>
            </a:r>
          </a:p>
        </p:txBody>
      </p:sp>
    </p:spTree>
    <p:extLst>
      <p:ext uri="{BB962C8B-B14F-4D97-AF65-F5344CB8AC3E}">
        <p14:creationId xmlns:p14="http://schemas.microsoft.com/office/powerpoint/2010/main" val="331801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2415BE68-9925-4BEE-9090-15735801A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866" y="1973204"/>
            <a:ext cx="2571993" cy="144708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6A34958C-8B0E-4FBF-8B2B-2245A83D8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1918" y="1984220"/>
            <a:ext cx="2571989" cy="2697585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DA74AAC8-3ED9-421D-BBA0-DD343D729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890" y="3454602"/>
            <a:ext cx="2582969" cy="1957793"/>
          </a:xfrm>
          <a:prstGeom prst="rect">
            <a:avLst/>
          </a:prstGeom>
        </p:spPr>
      </p:pic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723E9342-9E27-406F-89A3-9A390C69D7F7}"/>
              </a:ext>
            </a:extLst>
          </p:cNvPr>
          <p:cNvSpPr txBox="1"/>
          <p:nvPr/>
        </p:nvSpPr>
        <p:spPr>
          <a:xfrm>
            <a:off x="1914403" y="1311460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b="1" i="0" dirty="0">
                <a:solidFill>
                  <a:srgbClr val="222222"/>
                </a:solidFill>
                <a:effectLst/>
                <a:latin typeface="TPU-Title"/>
              </a:rPr>
              <a:t>Intel Core i7-11700K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28B7FF9-0F7E-49C8-9FEB-446DCBA02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04949" y="1286672"/>
            <a:ext cx="418908" cy="418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004AD137-5F0F-43FA-AE80-3DD3255198E9}"/>
              </a:ext>
            </a:extLst>
          </p:cNvPr>
          <p:cNvCxnSpPr>
            <a:cxnSpLocks/>
          </p:cNvCxnSpPr>
          <p:nvPr/>
        </p:nvCxnSpPr>
        <p:spPr>
          <a:xfrm flipV="1">
            <a:off x="6096000" y="1373105"/>
            <a:ext cx="0" cy="4676003"/>
          </a:xfrm>
          <a:prstGeom prst="line">
            <a:avLst/>
          </a:prstGeom>
          <a:ln w="38100">
            <a:solidFill>
              <a:srgbClr val="0F406B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0CF40A1-C0E7-456C-BE5F-F2F76A2225B9}"/>
              </a:ext>
            </a:extLst>
          </p:cNvPr>
          <p:cNvSpPr txBox="1"/>
          <p:nvPr/>
        </p:nvSpPr>
        <p:spPr>
          <a:xfrm>
            <a:off x="7692992" y="1218848"/>
            <a:ext cx="668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it-IT" sz="2800" b="1" dirty="0"/>
              <a:t>🧾</a:t>
            </a:r>
            <a:endParaRPr lang="it-IT" sz="20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AE7E22C-22F5-4804-84B3-935CD218E48C}"/>
              </a:ext>
            </a:extLst>
          </p:cNvPr>
          <p:cNvSpPr txBox="1"/>
          <p:nvPr/>
        </p:nvSpPr>
        <p:spPr>
          <a:xfrm>
            <a:off x="7974624" y="1295792"/>
            <a:ext cx="270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System </a:t>
            </a:r>
            <a:r>
              <a:rPr lang="it-IT" sz="1800" b="1" kern="1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Configuration</a:t>
            </a:r>
            <a:endParaRPr lang="it-IT" b="1" i="0" dirty="0">
              <a:solidFill>
                <a:srgbClr val="222222"/>
              </a:solidFill>
              <a:effectLst/>
              <a:latin typeface="TPU-Title"/>
            </a:endParaRPr>
          </a:p>
        </p:txBody>
      </p:sp>
      <p:graphicFrame>
        <p:nvGraphicFramePr>
          <p:cNvPr id="6" name="Tabella 6">
            <a:extLst>
              <a:ext uri="{FF2B5EF4-FFF2-40B4-BE49-F238E27FC236}">
                <a16:creationId xmlns:a16="http://schemas.microsoft.com/office/drawing/2014/main" id="{9F8C2545-11CC-4A5A-8E2D-4D3C94B05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986596"/>
              </p:ext>
            </p:extLst>
          </p:nvPr>
        </p:nvGraphicFramePr>
        <p:xfrm>
          <a:off x="7414055" y="2028460"/>
          <a:ext cx="3382899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419">
                  <a:extLst>
                    <a:ext uri="{9D8B030D-6E8A-4147-A177-3AD203B41FA5}">
                      <a16:colId xmlns:a16="http://schemas.microsoft.com/office/drawing/2014/main" val="3089588594"/>
                    </a:ext>
                  </a:extLst>
                </a:gridCol>
                <a:gridCol w="1808480">
                  <a:extLst>
                    <a:ext uri="{9D8B030D-6E8A-4147-A177-3AD203B41FA5}">
                      <a16:colId xmlns:a16="http://schemas.microsoft.com/office/drawing/2014/main" val="4632463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Operating System: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Windows 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6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Memory: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de-DE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64 GB DDR4 @ 3200 MHz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427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Compiler: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GCC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70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>
                        <a:lnSpc>
                          <a:spcPct val="150000"/>
                        </a:lnSpc>
                      </a:pPr>
                      <a:r>
                        <a:rPr lang="it-IT" sz="1200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Profiler:</a:t>
                      </a:r>
                    </a:p>
                  </a:txBody>
                  <a:tcPr>
                    <a:lnL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it-IT" sz="1200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Intel </a:t>
                      </a:r>
                      <a:r>
                        <a:rPr lang="it-IT" sz="1200" dirty="0" err="1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VTune</a:t>
                      </a:r>
                      <a:endParaRPr lang="it-IT" sz="12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5C5C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116569"/>
                  </a:ext>
                </a:extLst>
              </a:tr>
            </a:tbl>
          </a:graphicData>
        </a:graphic>
      </p:graphicFrame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35FDDEA8-3019-42FA-814E-B4F3A6D22B10}"/>
              </a:ext>
            </a:extLst>
          </p:cNvPr>
          <p:cNvSpPr txBox="1"/>
          <p:nvPr/>
        </p:nvSpPr>
        <p:spPr>
          <a:xfrm>
            <a:off x="330375" y="231466"/>
            <a:ext cx="5459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Test Platform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62082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con un angolo in alto arrotondato e l'altro ritagliato 7">
            <a:extLst>
              <a:ext uri="{FF2B5EF4-FFF2-40B4-BE49-F238E27FC236}">
                <a16:creationId xmlns:a16="http://schemas.microsoft.com/office/drawing/2014/main" id="{011717E5-7BF2-464B-9215-AF8C51E0CE38}"/>
              </a:ext>
            </a:extLst>
          </p:cNvPr>
          <p:cNvSpPr/>
          <p:nvPr/>
        </p:nvSpPr>
        <p:spPr>
          <a:xfrm flipV="1">
            <a:off x="10534390" y="6325643"/>
            <a:ext cx="678492" cy="532357"/>
          </a:xfrm>
          <a:custGeom>
            <a:avLst/>
            <a:gdLst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1186841 h 2373682"/>
              <a:gd name="connsiteX3" fmla="*/ 4265112 w 4265112"/>
              <a:gd name="connsiteY3" fmla="*/ 2373682 h 2373682"/>
              <a:gd name="connsiteX4" fmla="*/ 0 w 4265112"/>
              <a:gd name="connsiteY4" fmla="*/ 2373682 h 2373682"/>
              <a:gd name="connsiteX5" fmla="*/ 0 w 4265112"/>
              <a:gd name="connsiteY5" fmla="*/ 0 h 2373682"/>
              <a:gd name="connsiteX6" fmla="*/ 0 w 4265112"/>
              <a:gd name="connsiteY6" fmla="*/ 0 h 2373682"/>
              <a:gd name="connsiteX0" fmla="*/ 0 w 4265112"/>
              <a:gd name="connsiteY0" fmla="*/ 0 h 2373682"/>
              <a:gd name="connsiteX1" fmla="*/ 3078271 w 4265112"/>
              <a:gd name="connsiteY1" fmla="*/ 0 h 2373682"/>
              <a:gd name="connsiteX2" fmla="*/ 4265112 w 4265112"/>
              <a:gd name="connsiteY2" fmla="*/ 2373682 h 2373682"/>
              <a:gd name="connsiteX3" fmla="*/ 0 w 4265112"/>
              <a:gd name="connsiteY3" fmla="*/ 2373682 h 2373682"/>
              <a:gd name="connsiteX4" fmla="*/ 0 w 4265112"/>
              <a:gd name="connsiteY4" fmla="*/ 0 h 2373682"/>
              <a:gd name="connsiteX5" fmla="*/ 0 w 4265112"/>
              <a:gd name="connsiteY5" fmla="*/ 0 h 237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112" h="2373682">
                <a:moveTo>
                  <a:pt x="0" y="0"/>
                </a:moveTo>
                <a:lnTo>
                  <a:pt x="3078271" y="0"/>
                </a:lnTo>
                <a:lnTo>
                  <a:pt x="4265112" y="2373682"/>
                </a:lnTo>
                <a:lnTo>
                  <a:pt x="0" y="237368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0F406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37A4F61-6DC9-4F23-85D5-F06BD43FDEEF}"/>
              </a:ext>
            </a:extLst>
          </p:cNvPr>
          <p:cNvSpPr/>
          <p:nvPr/>
        </p:nvSpPr>
        <p:spPr>
          <a:xfrm>
            <a:off x="-1" y="6325643"/>
            <a:ext cx="10796955" cy="532357"/>
          </a:xfrm>
          <a:prstGeom prst="rect">
            <a:avLst/>
          </a:prstGeom>
          <a:solidFill>
            <a:srgbClr val="0F4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it-IT" sz="20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Università di Pisa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9CA0111-6699-4A05-93E4-F380E6BCEBDC}"/>
              </a:ext>
            </a:extLst>
          </p:cNvPr>
          <p:cNvSpPr txBox="1"/>
          <p:nvPr/>
        </p:nvSpPr>
        <p:spPr>
          <a:xfrm>
            <a:off x="61781" y="6437933"/>
            <a:ext cx="7912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Carlo Mazzanti | Andrea Migliore</a:t>
            </a: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87B2B7B-BBC9-452E-BAFF-74650AE5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7860" y="6385223"/>
            <a:ext cx="420548" cy="420548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A1699D1-9425-4B7D-A4BF-16E41F08BDF7}"/>
              </a:ext>
            </a:extLst>
          </p:cNvPr>
          <p:cNvSpPr txBox="1"/>
          <p:nvPr/>
        </p:nvSpPr>
        <p:spPr>
          <a:xfrm>
            <a:off x="330375" y="231466"/>
            <a:ext cx="4862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1st Version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9240091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511</Words>
  <Application>Microsoft Office PowerPoint</Application>
  <PresentationFormat>Widescreen</PresentationFormat>
  <Paragraphs>103</Paragraphs>
  <Slides>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TPU-Title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Migliore</dc:creator>
  <cp:lastModifiedBy>Andrea Migliore</cp:lastModifiedBy>
  <cp:revision>219</cp:revision>
  <dcterms:created xsi:type="dcterms:W3CDTF">2025-04-23T09:30:02Z</dcterms:created>
  <dcterms:modified xsi:type="dcterms:W3CDTF">2025-05-08T16:13:24Z</dcterms:modified>
</cp:coreProperties>
</file>