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86" r:id="rId2"/>
    <p:sldId id="285" r:id="rId3"/>
    <p:sldId id="287" r:id="rId4"/>
    <p:sldId id="289" r:id="rId5"/>
    <p:sldId id="293" r:id="rId6"/>
    <p:sldId id="290" r:id="rId7"/>
    <p:sldId id="292" r:id="rId8"/>
    <p:sldId id="291" r:id="rId9"/>
    <p:sldId id="258" r:id="rId10"/>
    <p:sldId id="260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B183"/>
    <a:srgbClr val="9DE4FF"/>
    <a:srgbClr val="FF6161"/>
    <a:srgbClr val="FFD961"/>
    <a:srgbClr val="7F7F7F"/>
    <a:srgbClr val="C5C5C5"/>
    <a:srgbClr val="706F70"/>
    <a:srgbClr val="A7B3B1"/>
    <a:srgbClr val="F8F8F8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4" autoAdjust="0"/>
    <p:restoredTop sz="96162" autoAdjust="0"/>
  </p:normalViewPr>
  <p:slideViewPr>
    <p:cSldViewPr snapToGrid="0">
      <p:cViewPr>
        <p:scale>
          <a:sx n="99" d="100"/>
          <a:sy n="99" d="100"/>
        </p:scale>
        <p:origin x="41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62B25-06AB-45EA-AE8A-46B09F09FE54}" type="datetimeFigureOut">
              <a:rPr lang="it-IT" smtClean="0"/>
              <a:t>09/05/2025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7AAF2-D9B8-4697-A36C-9B5DBB9D0C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8666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6232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3983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8757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3156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204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4445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0049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873D74-4734-4EDB-84E2-72C129CC7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9CBB7B3-8197-4F98-935E-BD4B67219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42C4B9-3E73-4FB5-8E68-15DAC573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2C00-6103-468E-A411-B25F54D2EB90}" type="datetime1">
              <a:rPr lang="it-IT" smtClean="0"/>
              <a:t>09/05/2025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3CE945A-FD89-425E-B5E5-E885EC9FF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5582A0E-4ED5-4CAF-98B2-B202F835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9263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EDE7F6-B04C-4C3E-8908-431759962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4065120-E05A-4609-A187-9BC2C58E8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FEEF0B3-F039-46B2-B60E-9423BF834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BBF04-99E9-4DA4-886B-A8B6BCEF9DD1}" type="datetime1">
              <a:rPr lang="it-IT" smtClean="0"/>
              <a:t>09/05/2025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7E405A-0070-401A-A57F-CEF95473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58E380-C6FD-4AB2-A4EE-88F999251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8464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19F4523-167B-4512-BBDA-699D14E275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B83F31F-D604-4CD9-A189-AFFF52CFE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0BF1AC-187E-4AEF-B341-AE19DF774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FE74-D2B1-4E21-B7D0-8B0D7470701C}" type="datetime1">
              <a:rPr lang="it-IT" smtClean="0"/>
              <a:t>09/05/2025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F98838-2B23-4360-8100-01195A83B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564552B-6404-4FAB-9B67-00D88ACE9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0786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DD4A52-2473-4786-8239-35E3AF948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10AF61-DE49-4CE9-8636-EEA339CF1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F097FF3-E634-4241-9C58-F53644C02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1D39-5464-49D3-A6DA-F1E750E3B350}" type="datetime1">
              <a:rPr lang="it-IT" smtClean="0"/>
              <a:t>09/05/2025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8AAE12-2C8B-4B09-B8F7-A4712C4A3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5F9B70A-C62C-4E6C-8C5F-4C61ABE7E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080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43DBBC-FADB-4219-A763-711D4AD4B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C619F70-8331-4F12-AF15-95A218C82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499078-4128-4049-8BB5-83D69B6D4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C97F-201C-439A-91E1-2103A0C01E51}" type="datetime1">
              <a:rPr lang="it-IT" smtClean="0"/>
              <a:t>09/05/2025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26ADFE-4282-4E17-8E00-99EE33371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01CB467-B80B-4AA0-AEDB-78505C2E2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030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44430F-91E1-4B5D-970B-C3C90678C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3268DC-0BF7-455A-ACD1-A968F51EDA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F70A967-26AB-455A-9694-5E6CBC1D7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1CF28B6-5109-444B-97E0-7FAF9445C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6263-3063-44DE-B09B-3B5B9BFC0008}" type="datetime1">
              <a:rPr lang="it-IT" smtClean="0"/>
              <a:t>09/05/2025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E7CA3E0-064B-4FF9-9838-E77D7C0EE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08EDF48-33AE-45F8-892B-5E85A29BD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767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310FD2-E9CC-4BFE-A50B-9C4C2BFD8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09DC155-81D1-4B61-9894-3DB2B98BB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6299AC3-0942-4C0B-BB3A-095AA1697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DF06AFC-09A6-4D51-9E3C-220374CB68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0A91789-5105-4A06-BFC8-7D214AF29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AD4ACFD-83B3-45B6-A750-10531FB84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19BA-A835-43AD-A0F3-5BF958406EBA}" type="datetime1">
              <a:rPr lang="it-IT" smtClean="0"/>
              <a:t>09/05/2025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157E3FD-F91E-41C7-9FB0-2F6FAA63E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9E6A8B0-BACC-404C-88BC-C4452F403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4133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1FBB10-9375-4033-8800-5F8DD59B4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FEDD295-2A56-4FA0-AD3E-93F1BDA53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B77A-1806-47B7-8D9F-5BDE60713236}" type="datetime1">
              <a:rPr lang="it-IT" smtClean="0"/>
              <a:t>09/05/2025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110ABB4-B15F-4BD9-9B6C-2944C51A1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D447179-493D-4851-A05D-9B72E6078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4170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55752CE-5CC7-4B00-8340-8EDFD0E8E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3FC2-1618-44C5-B8EB-4C5C277ABEAF}" type="datetime1">
              <a:rPr lang="it-IT" smtClean="0"/>
              <a:t>09/05/2025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A8D3373-01A4-46E6-B9B8-2B0A39F51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FC2DB60-4637-457D-AC91-3FC5F9117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593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29AB44-57C4-47D9-800D-68BBB0F03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0639F0-6B3E-43AB-BD26-BDCA4359A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894228D-AEDD-4DC3-81C0-2D295816D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B98AF18-36FF-4CFC-AB1F-43C04466E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6FEB-A492-470B-8127-28242EEF70D1}" type="datetime1">
              <a:rPr lang="it-IT" smtClean="0"/>
              <a:t>09/05/2025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EF4B17D-E438-416C-A706-4F1C71256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B877221-08D0-4BA7-AB76-B6EE5540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9648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B80C8C-705B-48A1-A41A-E4BD2259D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7656334-345F-4DC8-BEFD-1761F5E8AE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A345AC6-D01C-478B-8B75-7C9F13B68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B50A903-8ED4-4D34-9EC7-9D3A6B24D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8F32-9C5C-48EF-A99A-613B7132F81E}" type="datetime1">
              <a:rPr lang="it-IT" smtClean="0"/>
              <a:t>09/05/2025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C9C5A67-DC2D-4284-9AF4-E2BB14015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CE2C2DF-68D8-44D7-ADA9-057CD46A3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929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337884D-3553-46CA-A588-CA0B06952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97762AF-6B4D-4D10-82A5-38BBEF972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305386D-4739-461C-971A-3AEE3305E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FBE6A-4113-4178-8339-88291E942827}" type="datetime1">
              <a:rPr lang="it-IT" smtClean="0"/>
              <a:t>09/05/2025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1A5D6DE-823F-49A0-A6CB-13351EE03E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Università di Pisa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E483FA-3AB8-401B-B776-6A3DC7FE9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834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2.sv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jp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6FCEED8B-619A-4AF9-8638-B0E4D5DCB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4963" y="307731"/>
            <a:ext cx="1623646" cy="1623646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54A7F878-2D42-42B7-9F7B-CE80FCF79FB3}"/>
              </a:ext>
            </a:extLst>
          </p:cNvPr>
          <p:cNvCxnSpPr>
            <a:cxnSpLocks/>
          </p:cNvCxnSpPr>
          <p:nvPr/>
        </p:nvCxnSpPr>
        <p:spPr>
          <a:xfrm flipV="1">
            <a:off x="2224453" y="307731"/>
            <a:ext cx="228600" cy="1623646"/>
          </a:xfrm>
          <a:prstGeom prst="line">
            <a:avLst/>
          </a:prstGeom>
          <a:ln w="38100">
            <a:solidFill>
              <a:srgbClr val="0F406B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8EB3A31-EAC8-4AB8-BDFD-E7DC673FDB6C}"/>
              </a:ext>
            </a:extLst>
          </p:cNvPr>
          <p:cNvSpPr txBox="1"/>
          <p:nvPr/>
        </p:nvSpPr>
        <p:spPr>
          <a:xfrm>
            <a:off x="2561487" y="457834"/>
            <a:ext cx="35345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cap="small" dirty="0">
                <a:solidFill>
                  <a:srgbClr val="0F40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Università</a:t>
            </a:r>
          </a:p>
          <a:p>
            <a:r>
              <a:rPr lang="it-IT" sz="4000" cap="small" dirty="0">
                <a:solidFill>
                  <a:srgbClr val="0F40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 Pisa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D63EAE1-15E1-4B36-8D0A-4EBC2D72F990}"/>
              </a:ext>
            </a:extLst>
          </p:cNvPr>
          <p:cNvSpPr txBox="1"/>
          <p:nvPr/>
        </p:nvSpPr>
        <p:spPr>
          <a:xfrm>
            <a:off x="3456815" y="2798058"/>
            <a:ext cx="527836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/>
              <a:t>Custom Gaussian Blur</a:t>
            </a:r>
          </a:p>
          <a:p>
            <a:pPr algn="ctr"/>
            <a:r>
              <a:rPr lang="en-US" sz="3200" dirty="0"/>
              <a:t>Controlled by a Blur Map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881518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4862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1st Version Performance</a:t>
            </a:r>
          </a:p>
        </p:txBody>
      </p:sp>
    </p:spTree>
    <p:extLst>
      <p:ext uri="{BB962C8B-B14F-4D97-AF65-F5344CB8AC3E}">
        <p14:creationId xmlns:p14="http://schemas.microsoft.com/office/powerpoint/2010/main" val="924009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330375" y="231466"/>
            <a:ext cx="2477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Project Idea</a:t>
            </a:r>
            <a:endParaRPr lang="it-IT" sz="2400" dirty="0"/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2596F12-8A2C-4B14-9F9F-2AF5056C0CC6}"/>
              </a:ext>
            </a:extLst>
          </p:cNvPr>
          <p:cNvSpPr txBox="1"/>
          <p:nvPr/>
        </p:nvSpPr>
        <p:spPr>
          <a:xfrm>
            <a:off x="487988" y="1420511"/>
            <a:ext cx="51933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Blur an image </a:t>
            </a:r>
            <a:r>
              <a:rPr lang="en-US" b="1" dirty="0"/>
              <a:t>based on a control map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Blur only selected areas of the image and </a:t>
            </a:r>
            <a:r>
              <a:rPr lang="en-US" b="1" dirty="0"/>
              <a:t>modulate brightness</a:t>
            </a:r>
            <a:r>
              <a:rPr lang="en-US" dirty="0"/>
              <a:t> depending on pixel values in the map: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B282CC9-1EB2-4616-9A22-FFDB87F645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973" y="665947"/>
            <a:ext cx="2036909" cy="2036909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6D69D45-60D9-401F-AC9E-FAB86E9E28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0620" y="665948"/>
            <a:ext cx="2036909" cy="2036909"/>
          </a:xfrm>
          <a:prstGeom prst="rect">
            <a:avLst/>
          </a:prstGeom>
        </p:spPr>
      </p:pic>
      <p:sp>
        <p:nvSpPr>
          <p:cNvPr id="19" name="Segno di moltiplicazione 18">
            <a:extLst>
              <a:ext uri="{FF2B5EF4-FFF2-40B4-BE49-F238E27FC236}">
                <a16:creationId xmlns:a16="http://schemas.microsoft.com/office/drawing/2014/main" id="{FDCA0B4F-0FD2-4109-B3AE-B057ACE874D8}"/>
              </a:ext>
            </a:extLst>
          </p:cNvPr>
          <p:cNvSpPr/>
          <p:nvPr/>
        </p:nvSpPr>
        <p:spPr>
          <a:xfrm>
            <a:off x="8707110" y="1573304"/>
            <a:ext cx="309282" cy="32273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Freccia in giù 20">
            <a:extLst>
              <a:ext uri="{FF2B5EF4-FFF2-40B4-BE49-F238E27FC236}">
                <a16:creationId xmlns:a16="http://schemas.microsoft.com/office/drawing/2014/main" id="{3508DA48-9F65-4013-A8D0-137241D22491}"/>
              </a:ext>
            </a:extLst>
          </p:cNvPr>
          <p:cNvSpPr/>
          <p:nvPr/>
        </p:nvSpPr>
        <p:spPr>
          <a:xfrm>
            <a:off x="8707110" y="2897839"/>
            <a:ext cx="309282" cy="68580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000A269C-353B-410D-B0AF-74C18B9ED8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43296" y="3783888"/>
            <a:ext cx="2036909" cy="2036909"/>
          </a:xfrm>
          <a:prstGeom prst="rect">
            <a:avLst/>
          </a:prstGeom>
        </p:spPr>
      </p:pic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4069D79D-A5B9-489D-BEE9-31370AE95D7D}"/>
              </a:ext>
            </a:extLst>
          </p:cNvPr>
          <p:cNvSpPr/>
          <p:nvPr/>
        </p:nvSpPr>
        <p:spPr>
          <a:xfrm>
            <a:off x="887441" y="3253684"/>
            <a:ext cx="543700" cy="33194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0</a:t>
            </a:r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7A5BE933-6194-4300-9852-3AF6C9CDC66A}"/>
              </a:ext>
            </a:extLst>
          </p:cNvPr>
          <p:cNvSpPr/>
          <p:nvPr/>
        </p:nvSpPr>
        <p:spPr>
          <a:xfrm>
            <a:off x="887441" y="3858234"/>
            <a:ext cx="548724" cy="1771399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rgbClr val="7F7F7F"/>
              </a:gs>
              <a:gs pos="100000">
                <a:schemeClr val="bg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85C815F-4D44-44B2-A372-855ADEE2426E}"/>
              </a:ext>
            </a:extLst>
          </p:cNvPr>
          <p:cNvSpPr txBox="1"/>
          <p:nvPr/>
        </p:nvSpPr>
        <p:spPr>
          <a:xfrm>
            <a:off x="887441" y="3857259"/>
            <a:ext cx="54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4A69BEAE-4498-4E63-87D5-495719C77A1F}"/>
              </a:ext>
            </a:extLst>
          </p:cNvPr>
          <p:cNvSpPr txBox="1"/>
          <p:nvPr/>
        </p:nvSpPr>
        <p:spPr>
          <a:xfrm>
            <a:off x="887441" y="5229673"/>
            <a:ext cx="54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255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3F71C65-5BCC-4A54-BC8F-BD48EEB151D2}"/>
              </a:ext>
            </a:extLst>
          </p:cNvPr>
          <p:cNvSpPr txBox="1"/>
          <p:nvPr/>
        </p:nvSpPr>
        <p:spPr>
          <a:xfrm>
            <a:off x="886666" y="4554702"/>
            <a:ext cx="54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127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9FE7FF74-5345-402B-83E8-7D32F29B6459}"/>
              </a:ext>
            </a:extLst>
          </p:cNvPr>
          <p:cNvSpPr txBox="1"/>
          <p:nvPr/>
        </p:nvSpPr>
        <p:spPr>
          <a:xfrm>
            <a:off x="2068077" y="3228832"/>
            <a:ext cx="3849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leave</a:t>
            </a:r>
            <a:r>
              <a:rPr lang="it-IT" dirty="0"/>
              <a:t> pixel </a:t>
            </a:r>
            <a:r>
              <a:rPr lang="it-IT" b="1" dirty="0" err="1"/>
              <a:t>unchanged</a:t>
            </a:r>
            <a:endParaRPr lang="it-IT" dirty="0"/>
          </a:p>
        </p:txBody>
      </p:sp>
      <p:sp>
        <p:nvSpPr>
          <p:cNvPr id="26" name="Freccia in su 25">
            <a:extLst>
              <a:ext uri="{FF2B5EF4-FFF2-40B4-BE49-F238E27FC236}">
                <a16:creationId xmlns:a16="http://schemas.microsoft.com/office/drawing/2014/main" id="{91B073D3-47D0-4E41-8559-DCE7B02AC5B5}"/>
              </a:ext>
            </a:extLst>
          </p:cNvPr>
          <p:cNvSpPr/>
          <p:nvPr/>
        </p:nvSpPr>
        <p:spPr>
          <a:xfrm rot="5400000">
            <a:off x="1724811" y="3255433"/>
            <a:ext cx="150312" cy="33194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4791EFE8-19BE-4340-8ED4-78A078C3249E}"/>
              </a:ext>
            </a:extLst>
          </p:cNvPr>
          <p:cNvSpPr txBox="1"/>
          <p:nvPr/>
        </p:nvSpPr>
        <p:spPr>
          <a:xfrm>
            <a:off x="2068077" y="3857259"/>
            <a:ext cx="448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apply blur, </a:t>
            </a:r>
            <a:r>
              <a:rPr lang="en-US" b="1" dirty="0"/>
              <a:t>increase</a:t>
            </a:r>
            <a:r>
              <a:rPr lang="en-US" dirty="0"/>
              <a:t> brightness</a:t>
            </a:r>
            <a:endParaRPr lang="it-IT" dirty="0"/>
          </a:p>
        </p:txBody>
      </p:sp>
      <p:sp>
        <p:nvSpPr>
          <p:cNvPr id="28" name="Freccia in su 27">
            <a:extLst>
              <a:ext uri="{FF2B5EF4-FFF2-40B4-BE49-F238E27FC236}">
                <a16:creationId xmlns:a16="http://schemas.microsoft.com/office/drawing/2014/main" id="{ABE13117-EE95-40E9-93CE-051909F5A421}"/>
              </a:ext>
            </a:extLst>
          </p:cNvPr>
          <p:cNvSpPr/>
          <p:nvPr/>
        </p:nvSpPr>
        <p:spPr>
          <a:xfrm rot="5400000">
            <a:off x="1724811" y="3883860"/>
            <a:ext cx="150312" cy="33194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B8EB7F71-0BAA-40C4-9D8C-8EF897E7774A}"/>
              </a:ext>
            </a:extLst>
          </p:cNvPr>
          <p:cNvSpPr txBox="1"/>
          <p:nvPr/>
        </p:nvSpPr>
        <p:spPr>
          <a:xfrm>
            <a:off x="2068077" y="4542333"/>
            <a:ext cx="3849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apply blur, </a:t>
            </a:r>
            <a:r>
              <a:rPr lang="en-US" b="1" dirty="0"/>
              <a:t>keep</a:t>
            </a:r>
            <a:r>
              <a:rPr lang="en-US" dirty="0"/>
              <a:t> brightness</a:t>
            </a:r>
            <a:endParaRPr lang="it-IT" dirty="0"/>
          </a:p>
        </p:txBody>
      </p:sp>
      <p:sp>
        <p:nvSpPr>
          <p:cNvPr id="30" name="Freccia in su 29">
            <a:extLst>
              <a:ext uri="{FF2B5EF4-FFF2-40B4-BE49-F238E27FC236}">
                <a16:creationId xmlns:a16="http://schemas.microsoft.com/office/drawing/2014/main" id="{8A4AE2F2-772D-4896-A750-C10594F5ACEA}"/>
              </a:ext>
            </a:extLst>
          </p:cNvPr>
          <p:cNvSpPr/>
          <p:nvPr/>
        </p:nvSpPr>
        <p:spPr>
          <a:xfrm rot="5400000">
            <a:off x="1724811" y="4568934"/>
            <a:ext cx="150312" cy="33194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E3F66FD5-FE18-4387-8881-1C997988D7BE}"/>
              </a:ext>
            </a:extLst>
          </p:cNvPr>
          <p:cNvSpPr txBox="1"/>
          <p:nvPr/>
        </p:nvSpPr>
        <p:spPr>
          <a:xfrm>
            <a:off x="2068077" y="5217511"/>
            <a:ext cx="3849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apply blur, </a:t>
            </a:r>
            <a:r>
              <a:rPr lang="en-US" b="1" dirty="0"/>
              <a:t>reduce</a:t>
            </a:r>
            <a:r>
              <a:rPr lang="en-US" dirty="0"/>
              <a:t> brightness</a:t>
            </a:r>
            <a:endParaRPr lang="it-IT" dirty="0"/>
          </a:p>
        </p:txBody>
      </p:sp>
      <p:sp>
        <p:nvSpPr>
          <p:cNvPr id="32" name="Freccia in su 31">
            <a:extLst>
              <a:ext uri="{FF2B5EF4-FFF2-40B4-BE49-F238E27FC236}">
                <a16:creationId xmlns:a16="http://schemas.microsoft.com/office/drawing/2014/main" id="{BAA24F43-F847-4552-89D2-AC07078F26BB}"/>
              </a:ext>
            </a:extLst>
          </p:cNvPr>
          <p:cNvSpPr/>
          <p:nvPr/>
        </p:nvSpPr>
        <p:spPr>
          <a:xfrm rot="5400000">
            <a:off x="1724811" y="5244112"/>
            <a:ext cx="150312" cy="33194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767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330375" y="231466"/>
            <a:ext cx="5331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Input Format: PGM Images</a:t>
            </a:r>
            <a:endParaRPr lang="it-IT" sz="2400" dirty="0"/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2596F12-8A2C-4B14-9F9F-2AF5056C0CC6}"/>
              </a:ext>
            </a:extLst>
          </p:cNvPr>
          <p:cNvSpPr txBox="1"/>
          <p:nvPr/>
        </p:nvSpPr>
        <p:spPr>
          <a:xfrm>
            <a:off x="487988" y="1938862"/>
            <a:ext cx="51933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 images are in </a:t>
            </a:r>
            <a:r>
              <a:rPr lang="en-US" b="1" dirty="0"/>
              <a:t>PGM ASCII format </a:t>
            </a:r>
            <a:br>
              <a:rPr lang="en-US" b="1" dirty="0"/>
            </a:br>
            <a:r>
              <a:rPr lang="en-US" b="1" dirty="0"/>
              <a:t>(Portable Gray Map)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Two inputs: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main image</a:t>
            </a:r>
            <a:r>
              <a:rPr lang="en-US" dirty="0"/>
              <a:t> to be blurred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Blur Control Map</a:t>
            </a:r>
            <a:r>
              <a:rPr lang="en-US" dirty="0"/>
              <a:t> that determines how each pixel is processed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Grayscale format: easy to parse and process pixel values directly.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E7D6280-8155-4F7C-8CFF-6CE6DAC209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558" y="1350645"/>
            <a:ext cx="4058324" cy="399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091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330375" y="231466"/>
            <a:ext cx="6699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Applying the Blur: 2D Convolution</a:t>
            </a:r>
            <a:endParaRPr lang="it-IT" sz="3600" b="1" dirty="0"/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5CEF06A1-3B35-42FF-B777-CFBF6B05B8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761" y="1124099"/>
            <a:ext cx="4451477" cy="4955241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5D5776F2-BD98-4A76-A063-D9ECF3C12E34}"/>
              </a:ext>
            </a:extLst>
          </p:cNvPr>
          <p:cNvSpPr txBox="1"/>
          <p:nvPr/>
        </p:nvSpPr>
        <p:spPr>
          <a:xfrm>
            <a:off x="487988" y="1920895"/>
            <a:ext cx="534643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Convolution</a:t>
            </a:r>
            <a:r>
              <a:rPr lang="en-US" dirty="0"/>
              <a:t> is a mathematical operation that combines a filter (kernel) with an image to compute new pixel values based on their neighbors.</a:t>
            </a:r>
          </a:p>
          <a:p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kernel </a:t>
            </a:r>
            <a:r>
              <a:rPr lang="en-US" b="1" dirty="0"/>
              <a:t>slides across the image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At each position:</a:t>
            </a:r>
            <a:endParaRPr lang="it-IT" dirty="0"/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Multiply each kernel value with the corresponding image pixel</a:t>
            </a:r>
            <a:endParaRPr lang="en-US" b="1" dirty="0"/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Sum the results → this becomes </a:t>
            </a:r>
            <a:r>
              <a:rPr lang="en-US" b="1" dirty="0"/>
              <a:t>one pixel</a:t>
            </a:r>
            <a:r>
              <a:rPr lang="en-US" dirty="0"/>
              <a:t> in the output image</a:t>
            </a:r>
          </a:p>
        </p:txBody>
      </p:sp>
    </p:spTree>
    <p:extLst>
      <p:ext uri="{BB962C8B-B14F-4D97-AF65-F5344CB8AC3E}">
        <p14:creationId xmlns:p14="http://schemas.microsoft.com/office/powerpoint/2010/main" val="3812909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ttangolo con angoli arrotondati 79">
            <a:extLst>
              <a:ext uri="{FF2B5EF4-FFF2-40B4-BE49-F238E27FC236}">
                <a16:creationId xmlns:a16="http://schemas.microsoft.com/office/drawing/2014/main" id="{7256ED60-3137-491A-9378-699BFA2575DD}"/>
              </a:ext>
            </a:extLst>
          </p:cNvPr>
          <p:cNvSpPr/>
          <p:nvPr/>
        </p:nvSpPr>
        <p:spPr>
          <a:xfrm>
            <a:off x="6624095" y="5000055"/>
            <a:ext cx="4834423" cy="764651"/>
          </a:xfrm>
          <a:prstGeom prst="roundRect">
            <a:avLst>
              <a:gd name="adj" fmla="val 1096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Rettangolo con angoli arrotondati 78">
            <a:extLst>
              <a:ext uri="{FF2B5EF4-FFF2-40B4-BE49-F238E27FC236}">
                <a16:creationId xmlns:a16="http://schemas.microsoft.com/office/drawing/2014/main" id="{9719EC0C-9747-4F81-99C1-5C8C0034F864}"/>
              </a:ext>
            </a:extLst>
          </p:cNvPr>
          <p:cNvSpPr/>
          <p:nvPr/>
        </p:nvSpPr>
        <p:spPr>
          <a:xfrm>
            <a:off x="6624095" y="4048947"/>
            <a:ext cx="4834423" cy="626973"/>
          </a:xfrm>
          <a:prstGeom prst="roundRect">
            <a:avLst>
              <a:gd name="adj" fmla="val 1096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330375" y="231466"/>
            <a:ext cx="7668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Compute the Kernel: Gaussian Formula</a:t>
            </a:r>
            <a:endParaRPr lang="it-IT" sz="3600" b="1" dirty="0"/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5D5776F2-BD98-4A76-A063-D9ECF3C12E34}"/>
              </a:ext>
            </a:extLst>
          </p:cNvPr>
          <p:cNvSpPr txBox="1"/>
          <p:nvPr/>
        </p:nvSpPr>
        <p:spPr>
          <a:xfrm>
            <a:off x="487988" y="1625366"/>
            <a:ext cx="55051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kernel size is fixed (e.g., </a:t>
            </a:r>
            <a:r>
              <a:rPr lang="en-US" b="1" dirty="0"/>
              <a:t>3×3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each pixel </a:t>
            </a:r>
            <a:r>
              <a:rPr lang="en-US" b="1" dirty="0"/>
              <a:t>(x, y)</a:t>
            </a:r>
            <a:r>
              <a:rPr lang="en-US" dirty="0"/>
              <a:t>, a Gaussian kernel is computed using the </a:t>
            </a:r>
            <a:r>
              <a:rPr lang="en-US" b="1" dirty="0"/>
              <a:t>2D Gaussian function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standard deviation </a:t>
            </a:r>
            <a:r>
              <a:rPr lang="en-US" b="1" dirty="0"/>
              <a:t>σ</a:t>
            </a:r>
            <a:r>
              <a:rPr lang="en-US" dirty="0"/>
              <a:t> is dynamically computed as: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Time complexity</a:t>
            </a:r>
            <a:r>
              <a:rPr lang="en-US" dirty="0"/>
              <a:t>:  𝑂(𝑤 × ℎ × 𝑛²)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63C082D-69E5-46BB-AB64-6A163ACFFC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49347" y="2225040"/>
            <a:ext cx="4283343" cy="206726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2DD92BE1-E988-43FA-944A-B2548FCD65E2}"/>
                  </a:ext>
                </a:extLst>
              </p:cNvPr>
              <p:cNvSpPr txBox="1"/>
              <p:nvPr/>
            </p:nvSpPr>
            <p:spPr>
              <a:xfrm>
                <a:off x="1007964" y="2924888"/>
                <a:ext cx="4131679" cy="6856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it-IT" sz="2000" dirty="0"/>
              </a:p>
            </p:txBody>
          </p:sp>
        </mc:Choice>
        <mc:Fallback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2DD92BE1-E988-43FA-944A-B2548FCD6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964" y="2924888"/>
                <a:ext cx="4131679" cy="6856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7C50A696-C640-4F8B-A6CE-C9C823E2E387}"/>
                  </a:ext>
                </a:extLst>
              </p:cNvPr>
              <p:cNvSpPr txBox="1"/>
              <p:nvPr/>
            </p:nvSpPr>
            <p:spPr>
              <a:xfrm>
                <a:off x="1152736" y="4291950"/>
                <a:ext cx="384213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blurMap</m:t>
                      </m:r>
                      <m:d>
                        <m:dPr>
                          <m:ctrlP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t-IT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it-IT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𝑀𝐴𝑋</m:t>
                          </m:r>
                        </m:sub>
                      </m:sSub>
                    </m:oMath>
                  </m:oMathPara>
                </a14:m>
                <a:endParaRPr lang="it-IT" sz="2000" dirty="0"/>
              </a:p>
            </p:txBody>
          </p:sp>
        </mc:Choice>
        <mc:Fallback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7C50A696-C640-4F8B-A6CE-C9C823E2E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736" y="4291950"/>
                <a:ext cx="3842133" cy="400110"/>
              </a:xfrm>
              <a:prstGeom prst="rect">
                <a:avLst/>
              </a:prstGeom>
              <a:blipFill>
                <a:blip r:embed="rId7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Immagine 50">
            <a:extLst>
              <a:ext uri="{FF2B5EF4-FFF2-40B4-BE49-F238E27FC236}">
                <a16:creationId xmlns:a16="http://schemas.microsoft.com/office/drawing/2014/main" id="{51175329-B084-4BE4-9941-A1B79B1DCF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562" y="1363318"/>
            <a:ext cx="1956124" cy="1956124"/>
          </a:xfrm>
          <a:prstGeom prst="rect">
            <a:avLst/>
          </a:prstGeom>
        </p:spPr>
      </p:pic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DCF8589B-45C5-4CEC-87DF-FA7800FD284B}"/>
              </a:ext>
            </a:extLst>
          </p:cNvPr>
          <p:cNvSpPr txBox="1"/>
          <p:nvPr/>
        </p:nvSpPr>
        <p:spPr>
          <a:xfrm>
            <a:off x="7168377" y="3386258"/>
            <a:ext cx="16124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Blur Control </a:t>
            </a:r>
            <a:r>
              <a:rPr lang="it-IT" sz="1600" dirty="0" err="1"/>
              <a:t>Map</a:t>
            </a:r>
            <a:endParaRPr lang="it-IT" sz="1600" dirty="0"/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A72F3610-13EB-41B3-AFD9-4C66BC3CB0FA}"/>
              </a:ext>
            </a:extLst>
          </p:cNvPr>
          <p:cNvSpPr/>
          <p:nvPr/>
        </p:nvSpPr>
        <p:spPr>
          <a:xfrm>
            <a:off x="7628164" y="2280122"/>
            <a:ext cx="137432" cy="138521"/>
          </a:xfrm>
          <a:prstGeom prst="rect">
            <a:avLst/>
          </a:prstGeom>
          <a:solidFill>
            <a:srgbClr val="9DE4FF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8DAA49EF-8ABE-4AEB-B3EA-57C08869C8D6}"/>
              </a:ext>
            </a:extLst>
          </p:cNvPr>
          <p:cNvCxnSpPr>
            <a:endCxn id="53" idx="0"/>
          </p:cNvCxnSpPr>
          <p:nvPr/>
        </p:nvCxnSpPr>
        <p:spPr>
          <a:xfrm>
            <a:off x="7696880" y="1363318"/>
            <a:ext cx="0" cy="916804"/>
          </a:xfrm>
          <a:prstGeom prst="line">
            <a:avLst/>
          </a:prstGeom>
          <a:ln w="12700">
            <a:solidFill>
              <a:srgbClr val="9DE4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diritto 55">
            <a:extLst>
              <a:ext uri="{FF2B5EF4-FFF2-40B4-BE49-F238E27FC236}">
                <a16:creationId xmlns:a16="http://schemas.microsoft.com/office/drawing/2014/main" id="{05637F90-CC20-4A73-B84B-BB62D6FEAACC}"/>
              </a:ext>
            </a:extLst>
          </p:cNvPr>
          <p:cNvCxnSpPr>
            <a:cxnSpLocks/>
          </p:cNvCxnSpPr>
          <p:nvPr/>
        </p:nvCxnSpPr>
        <p:spPr>
          <a:xfrm flipH="1">
            <a:off x="6999515" y="2349383"/>
            <a:ext cx="687160" cy="0"/>
          </a:xfrm>
          <a:prstGeom prst="line">
            <a:avLst/>
          </a:prstGeom>
          <a:ln w="12700">
            <a:solidFill>
              <a:srgbClr val="9DE4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3602A44D-9A18-4030-8F6F-2EB7FF1DD856}"/>
              </a:ext>
            </a:extLst>
          </p:cNvPr>
          <p:cNvSpPr txBox="1"/>
          <p:nvPr/>
        </p:nvSpPr>
        <p:spPr>
          <a:xfrm>
            <a:off x="6722001" y="218533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3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82CDF83E-E94B-49E7-931F-81B2D61B8A99}"/>
              </a:ext>
            </a:extLst>
          </p:cNvPr>
          <p:cNvSpPr txBox="1"/>
          <p:nvPr/>
        </p:nvSpPr>
        <p:spPr>
          <a:xfrm>
            <a:off x="7565635" y="108676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2</a:t>
            </a:r>
          </a:p>
        </p:txBody>
      </p:sp>
      <p:pic>
        <p:nvPicPr>
          <p:cNvPr id="63" name="Immagine 62">
            <a:extLst>
              <a:ext uri="{FF2B5EF4-FFF2-40B4-BE49-F238E27FC236}">
                <a16:creationId xmlns:a16="http://schemas.microsoft.com/office/drawing/2014/main" id="{D4977B5E-E701-412A-9A17-2BE5DD98CF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465" y="1871510"/>
            <a:ext cx="2216919" cy="2216919"/>
          </a:xfrm>
          <a:prstGeom prst="rect">
            <a:avLst/>
          </a:prstGeom>
        </p:spPr>
      </p:pic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660DFF81-35F5-4E2C-B52C-EA2A3FF1C0B7}"/>
              </a:ext>
            </a:extLst>
          </p:cNvPr>
          <p:cNvSpPr txBox="1"/>
          <p:nvPr/>
        </p:nvSpPr>
        <p:spPr>
          <a:xfrm>
            <a:off x="9659197" y="3386258"/>
            <a:ext cx="13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Kernel in (3, 2)</a:t>
            </a:r>
          </a:p>
        </p:txBody>
      </p:sp>
      <p:sp>
        <p:nvSpPr>
          <p:cNvPr id="65" name="Rettangolo 64">
            <a:extLst>
              <a:ext uri="{FF2B5EF4-FFF2-40B4-BE49-F238E27FC236}">
                <a16:creationId xmlns:a16="http://schemas.microsoft.com/office/drawing/2014/main" id="{480D1126-8466-442E-95B1-753BCAEB7720}"/>
              </a:ext>
            </a:extLst>
          </p:cNvPr>
          <p:cNvSpPr/>
          <p:nvPr/>
        </p:nvSpPr>
        <p:spPr>
          <a:xfrm>
            <a:off x="10601751" y="2595876"/>
            <a:ext cx="137432" cy="1385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6" name="Connettore diritto 65">
            <a:extLst>
              <a:ext uri="{FF2B5EF4-FFF2-40B4-BE49-F238E27FC236}">
                <a16:creationId xmlns:a16="http://schemas.microsoft.com/office/drawing/2014/main" id="{4D5C2905-D6A4-4E14-B705-D8B4B5986F2A}"/>
              </a:ext>
            </a:extLst>
          </p:cNvPr>
          <p:cNvCxnSpPr>
            <a:cxnSpLocks/>
          </p:cNvCxnSpPr>
          <p:nvPr/>
        </p:nvCxnSpPr>
        <p:spPr>
          <a:xfrm flipV="1">
            <a:off x="10670467" y="1873876"/>
            <a:ext cx="0" cy="730974"/>
          </a:xfrm>
          <a:prstGeom prst="line">
            <a:avLst/>
          </a:prstGeom>
          <a:ln w="12700"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diritto 67">
            <a:extLst>
              <a:ext uri="{FF2B5EF4-FFF2-40B4-BE49-F238E27FC236}">
                <a16:creationId xmlns:a16="http://schemas.microsoft.com/office/drawing/2014/main" id="{1CD883D8-6D3C-49F1-99C4-893E1436EC13}"/>
              </a:ext>
            </a:extLst>
          </p:cNvPr>
          <p:cNvCxnSpPr>
            <a:cxnSpLocks/>
          </p:cNvCxnSpPr>
          <p:nvPr/>
        </p:nvCxnSpPr>
        <p:spPr>
          <a:xfrm>
            <a:off x="9882149" y="2665136"/>
            <a:ext cx="795995" cy="0"/>
          </a:xfrm>
          <a:prstGeom prst="line">
            <a:avLst/>
          </a:prstGeom>
          <a:ln w="12700"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8C07E541-C140-4B1A-8524-59AE946012D9}"/>
              </a:ext>
            </a:extLst>
          </p:cNvPr>
          <p:cNvSpPr txBox="1"/>
          <p:nvPr/>
        </p:nvSpPr>
        <p:spPr>
          <a:xfrm>
            <a:off x="9610194" y="252109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2</a:t>
            </a:r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9D83FC99-1490-4A78-AE6E-40E4DCC27424}"/>
              </a:ext>
            </a:extLst>
          </p:cNvPr>
          <p:cNvSpPr txBox="1"/>
          <p:nvPr/>
        </p:nvSpPr>
        <p:spPr>
          <a:xfrm>
            <a:off x="10534390" y="15975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CasellaDiTesto 75">
                <a:extLst>
                  <a:ext uri="{FF2B5EF4-FFF2-40B4-BE49-F238E27FC236}">
                    <a16:creationId xmlns:a16="http://schemas.microsoft.com/office/drawing/2014/main" id="{D4692FFC-D3F2-4479-BC15-B57EDB9E6B62}"/>
                  </a:ext>
                </a:extLst>
              </p:cNvPr>
              <p:cNvSpPr txBox="1"/>
              <p:nvPr/>
            </p:nvSpPr>
            <p:spPr>
              <a:xfrm>
                <a:off x="6722659" y="4236576"/>
                <a:ext cx="46222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blurMap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it-IT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𝑀𝐴𝑋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=255∗0.5=127.5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76" name="CasellaDiTesto 75">
                <a:extLst>
                  <a:ext uri="{FF2B5EF4-FFF2-40B4-BE49-F238E27FC236}">
                    <a16:creationId xmlns:a16="http://schemas.microsoft.com/office/drawing/2014/main" id="{D4692FFC-D3F2-4479-BC15-B57EDB9E6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2659" y="4236576"/>
                <a:ext cx="4622227" cy="276999"/>
              </a:xfrm>
              <a:prstGeom prst="rect">
                <a:avLst/>
              </a:prstGeom>
              <a:blipFill>
                <a:blip r:embed="rId10"/>
                <a:stretch>
                  <a:fillRect l="-264" t="-2222" r="-923" b="-35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CasellaDiTesto 77">
                <a:extLst>
                  <a:ext uri="{FF2B5EF4-FFF2-40B4-BE49-F238E27FC236}">
                    <a16:creationId xmlns:a16="http://schemas.microsoft.com/office/drawing/2014/main" id="{EB7C4DEE-7DF8-4AE3-8338-D72E1DB226F7}"/>
                  </a:ext>
                </a:extLst>
              </p:cNvPr>
              <p:cNvSpPr txBox="1"/>
              <p:nvPr/>
            </p:nvSpPr>
            <p:spPr>
              <a:xfrm>
                <a:off x="6777145" y="5031645"/>
                <a:ext cx="4352398" cy="6692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it-IT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127.5</m:t>
                                  </m:r>
                                </m:e>
                                <m:sup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it-IT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127.5</m:t>
                                  </m:r>
                                </m:e>
                                <m:sup>
                                  <m:r>
                                    <a:rPr lang="it-IT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≈0.00313</m:t>
                      </m:r>
                    </m:oMath>
                  </m:oMathPara>
                </a14:m>
                <a:endParaRPr lang="it-IT" sz="1800" dirty="0"/>
              </a:p>
            </p:txBody>
          </p:sp>
        </mc:Choice>
        <mc:Fallback>
          <p:sp>
            <p:nvSpPr>
              <p:cNvPr id="78" name="CasellaDiTesto 77">
                <a:extLst>
                  <a:ext uri="{FF2B5EF4-FFF2-40B4-BE49-F238E27FC236}">
                    <a16:creationId xmlns:a16="http://schemas.microsoft.com/office/drawing/2014/main" id="{EB7C4DEE-7DF8-4AE3-8338-D72E1DB22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145" y="5031645"/>
                <a:ext cx="4352398" cy="66928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Freccia in giù 81">
            <a:extLst>
              <a:ext uri="{FF2B5EF4-FFF2-40B4-BE49-F238E27FC236}">
                <a16:creationId xmlns:a16="http://schemas.microsoft.com/office/drawing/2014/main" id="{C49F848D-A965-46A3-A650-6D5599E8B398}"/>
              </a:ext>
            </a:extLst>
          </p:cNvPr>
          <p:cNvSpPr/>
          <p:nvPr/>
        </p:nvSpPr>
        <p:spPr>
          <a:xfrm>
            <a:off x="8918318" y="4653043"/>
            <a:ext cx="163425" cy="348327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4618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D1024505-8401-4155-A580-5D59DBF32D64}"/>
              </a:ext>
            </a:extLst>
          </p:cNvPr>
          <p:cNvCxnSpPr/>
          <p:nvPr/>
        </p:nvCxnSpPr>
        <p:spPr>
          <a:xfrm flipH="1" flipV="1">
            <a:off x="7761760" y="2391488"/>
            <a:ext cx="3641018" cy="8868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5FDDEA8-3019-42FA-814E-B4F3A6D22B10}"/>
              </a:ext>
            </a:extLst>
          </p:cNvPr>
          <p:cNvSpPr txBox="1"/>
          <p:nvPr/>
        </p:nvSpPr>
        <p:spPr>
          <a:xfrm>
            <a:off x="330375" y="231466"/>
            <a:ext cx="4572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Parallelization Strategy</a:t>
            </a:r>
            <a:endParaRPr lang="en-US" sz="3600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F43D8FBF-7224-4771-AD90-1F2BA6764838}"/>
              </a:ext>
            </a:extLst>
          </p:cNvPr>
          <p:cNvSpPr txBox="1"/>
          <p:nvPr/>
        </p:nvSpPr>
        <p:spPr>
          <a:xfrm>
            <a:off x="487988" y="1997839"/>
            <a:ext cx="4794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image is divided </a:t>
            </a:r>
            <a:r>
              <a:rPr lang="en-US" b="1" dirty="0"/>
              <a:t>horizontally</a:t>
            </a:r>
            <a:r>
              <a:rPr lang="en-US" dirty="0"/>
              <a:t> into row intervals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thread is assigned a </a:t>
            </a:r>
            <a:r>
              <a:rPr lang="en-US" b="1" dirty="0"/>
              <a:t>range of rows</a:t>
            </a:r>
            <a:r>
              <a:rPr lang="en-US" dirty="0"/>
              <a:t> to process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 example, thread 0 handles the first 2 rows of </a:t>
            </a:r>
            <a:r>
              <a:rPr lang="en-US" b="1" dirty="0"/>
              <a:t>all input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strategy ensures </a:t>
            </a:r>
            <a:r>
              <a:rPr lang="en-US" b="1" dirty="0"/>
              <a:t>no data dependencies</a:t>
            </a:r>
            <a:r>
              <a:rPr lang="en-US" dirty="0"/>
              <a:t> between threads</a:t>
            </a:r>
            <a:endParaRPr lang="en-US" b="1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EAE3A71-C870-429F-8480-6386752582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2960" y="1850047"/>
            <a:ext cx="5329818" cy="2957317"/>
          </a:xfrm>
          <a:prstGeom prst="rect">
            <a:avLst/>
          </a:prstGeom>
        </p:spPr>
      </p:pic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EB6977D2-6EDB-4A64-9E97-CB0D128C2740}"/>
              </a:ext>
            </a:extLst>
          </p:cNvPr>
          <p:cNvCxnSpPr/>
          <p:nvPr/>
        </p:nvCxnSpPr>
        <p:spPr>
          <a:xfrm flipH="1" flipV="1">
            <a:off x="6072960" y="2059397"/>
            <a:ext cx="3641018" cy="8868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14A4309F-F2B6-4FBB-8971-4CCDA26CCDA6}"/>
              </a:ext>
            </a:extLst>
          </p:cNvPr>
          <p:cNvCxnSpPr/>
          <p:nvPr/>
        </p:nvCxnSpPr>
        <p:spPr>
          <a:xfrm flipH="1" flipV="1">
            <a:off x="7749232" y="1862574"/>
            <a:ext cx="3641018" cy="8868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8C90EA96-89AA-456C-8281-BE85A64B5C8D}"/>
              </a:ext>
            </a:extLst>
          </p:cNvPr>
          <p:cNvCxnSpPr/>
          <p:nvPr/>
        </p:nvCxnSpPr>
        <p:spPr>
          <a:xfrm flipH="1" flipV="1">
            <a:off x="6072960" y="2584447"/>
            <a:ext cx="3641018" cy="8868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61961B3-28BD-425A-A0C7-37E7F1885C03}"/>
              </a:ext>
            </a:extLst>
          </p:cNvPr>
          <p:cNvSpPr txBox="1"/>
          <p:nvPr/>
        </p:nvSpPr>
        <p:spPr>
          <a:xfrm>
            <a:off x="10338916" y="4770123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img1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2833BD9-A444-4FB2-8B0E-96F04688DAD6}"/>
              </a:ext>
            </a:extLst>
          </p:cNvPr>
          <p:cNvSpPr txBox="1"/>
          <p:nvPr/>
        </p:nvSpPr>
        <p:spPr>
          <a:xfrm>
            <a:off x="8491755" y="4296377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img2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4AA92A0-7B76-408B-9240-DDF1C4214DCD}"/>
              </a:ext>
            </a:extLst>
          </p:cNvPr>
          <p:cNvSpPr txBox="1"/>
          <p:nvPr/>
        </p:nvSpPr>
        <p:spPr>
          <a:xfrm>
            <a:off x="6710695" y="3869374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img3</a:t>
            </a:r>
          </a:p>
        </p:txBody>
      </p:sp>
    </p:spTree>
    <p:extLst>
      <p:ext uri="{BB962C8B-B14F-4D97-AF65-F5344CB8AC3E}">
        <p14:creationId xmlns:p14="http://schemas.microsoft.com/office/powerpoint/2010/main" val="3318016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5FDDEA8-3019-42FA-814E-B4F3A6D22B10}"/>
              </a:ext>
            </a:extLst>
          </p:cNvPr>
          <p:cNvSpPr txBox="1"/>
          <p:nvPr/>
        </p:nvSpPr>
        <p:spPr>
          <a:xfrm>
            <a:off x="330375" y="231466"/>
            <a:ext cx="4572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Parallelization Strategy</a:t>
            </a:r>
            <a:endParaRPr lang="en-US" sz="3600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F43D8FBF-7224-4771-AD90-1F2BA6764838}"/>
              </a:ext>
            </a:extLst>
          </p:cNvPr>
          <p:cNvSpPr txBox="1"/>
          <p:nvPr/>
        </p:nvSpPr>
        <p:spPr>
          <a:xfrm>
            <a:off x="487987" y="2690336"/>
            <a:ext cx="48449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thread processes its assigned row block </a:t>
            </a:r>
            <a:r>
              <a:rPr lang="en-US" b="1" dirty="0"/>
              <a:t>column by column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thread computes the </a:t>
            </a:r>
            <a:r>
              <a:rPr lang="en-US" b="1" dirty="0"/>
              <a:t>Gaussian kernel and convolution</a:t>
            </a:r>
            <a:r>
              <a:rPr lang="en-US" dirty="0"/>
              <a:t> for each pixel (</a:t>
            </a:r>
            <a:r>
              <a:rPr lang="en-US" dirty="0" err="1"/>
              <a:t>x,y</a:t>
            </a:r>
            <a:r>
              <a:rPr lang="en-US" dirty="0"/>
              <a:t>) in its submatrix</a:t>
            </a:r>
            <a:endParaRPr lang="it-IT" sz="1800" dirty="0">
              <a:ea typeface="Cambria Math" panose="02040503050406030204" pitchFamily="18" charset="0"/>
            </a:endParaRPr>
          </a:p>
        </p:txBody>
      </p: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FE71D3F3-1889-4155-8B04-C29E120D6F80}"/>
              </a:ext>
            </a:extLst>
          </p:cNvPr>
          <p:cNvGrpSpPr/>
          <p:nvPr/>
        </p:nvGrpSpPr>
        <p:grpSpPr>
          <a:xfrm>
            <a:off x="7574493" y="1275073"/>
            <a:ext cx="2808588" cy="821893"/>
            <a:chOff x="7574493" y="1275073"/>
            <a:chExt cx="2808588" cy="821893"/>
          </a:xfrm>
        </p:grpSpPr>
        <p:sp>
          <p:nvSpPr>
            <p:cNvPr id="22" name="Rettangolo 21">
              <a:extLst>
                <a:ext uri="{FF2B5EF4-FFF2-40B4-BE49-F238E27FC236}">
                  <a16:creationId xmlns:a16="http://schemas.microsoft.com/office/drawing/2014/main" id="{25FD771F-659C-4E0E-8D7F-D2AAE370D773}"/>
                </a:ext>
              </a:extLst>
            </p:cNvPr>
            <p:cNvSpPr/>
            <p:nvPr/>
          </p:nvSpPr>
          <p:spPr>
            <a:xfrm>
              <a:off x="7589837" y="1289147"/>
              <a:ext cx="2773363" cy="793750"/>
            </a:xfrm>
            <a:prstGeom prst="rect">
              <a:avLst/>
            </a:prstGeom>
            <a:solidFill>
              <a:srgbClr val="9DE4FF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04B415A9-5E0E-4D76-BED5-67EE51806763}"/>
                </a:ext>
              </a:extLst>
            </p:cNvPr>
            <p:cNvSpPr/>
            <p:nvPr/>
          </p:nvSpPr>
          <p:spPr>
            <a:xfrm>
              <a:off x="7589837" y="1289146"/>
              <a:ext cx="402371" cy="79374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A89FD8D0-4716-467C-B829-AF829FD2DD00}"/>
                </a:ext>
              </a:extLst>
            </p:cNvPr>
            <p:cNvSpPr/>
            <p:nvPr/>
          </p:nvSpPr>
          <p:spPr>
            <a:xfrm>
              <a:off x="7589837" y="1286167"/>
              <a:ext cx="402371" cy="392382"/>
            </a:xfrm>
            <a:prstGeom prst="rect">
              <a:avLst/>
            </a:prstGeom>
            <a:solidFill>
              <a:srgbClr val="FF616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32A4009E-2355-42E8-8F21-AFFABF3FB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574493" y="1275073"/>
              <a:ext cx="2808588" cy="821893"/>
            </a:xfrm>
            <a:prstGeom prst="rect">
              <a:avLst/>
            </a:prstGeom>
          </p:spPr>
        </p:pic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342ED0E5-5166-46E4-8CD2-2281F951E7AC}"/>
              </a:ext>
            </a:extLst>
          </p:cNvPr>
          <p:cNvGrpSpPr/>
          <p:nvPr/>
        </p:nvGrpSpPr>
        <p:grpSpPr>
          <a:xfrm>
            <a:off x="7574493" y="2364537"/>
            <a:ext cx="2808588" cy="821893"/>
            <a:chOff x="7574493" y="2364537"/>
            <a:chExt cx="2808588" cy="821893"/>
          </a:xfrm>
        </p:grpSpPr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D121C1A9-5630-44D4-B6F1-556C47E3CD41}"/>
                </a:ext>
              </a:extLst>
            </p:cNvPr>
            <p:cNvSpPr/>
            <p:nvPr/>
          </p:nvSpPr>
          <p:spPr>
            <a:xfrm>
              <a:off x="7589837" y="2378609"/>
              <a:ext cx="2773363" cy="793750"/>
            </a:xfrm>
            <a:prstGeom prst="rect">
              <a:avLst/>
            </a:prstGeom>
            <a:solidFill>
              <a:srgbClr val="9DE4FF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49523E7B-64FB-4CDD-91BF-832A853282C2}"/>
                </a:ext>
              </a:extLst>
            </p:cNvPr>
            <p:cNvSpPr/>
            <p:nvPr/>
          </p:nvSpPr>
          <p:spPr>
            <a:xfrm>
              <a:off x="7589837" y="2374116"/>
              <a:ext cx="402371" cy="79375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06742324-D30B-4557-80EE-9FFBAEECC887}"/>
                </a:ext>
              </a:extLst>
            </p:cNvPr>
            <p:cNvSpPr/>
            <p:nvPr/>
          </p:nvSpPr>
          <p:spPr>
            <a:xfrm>
              <a:off x="7589836" y="2783048"/>
              <a:ext cx="402371" cy="392382"/>
            </a:xfrm>
            <a:prstGeom prst="rect">
              <a:avLst/>
            </a:prstGeom>
            <a:solidFill>
              <a:srgbClr val="FF616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7165B35C-0C62-4D7D-A071-7CD484CE1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574493" y="2364537"/>
              <a:ext cx="2808588" cy="821893"/>
            </a:xfrm>
            <a:prstGeom prst="rect">
              <a:avLst/>
            </a:prstGeom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52211D5F-03D5-4A97-BEB1-1EEE79B103A0}"/>
              </a:ext>
            </a:extLst>
          </p:cNvPr>
          <p:cNvGrpSpPr/>
          <p:nvPr/>
        </p:nvGrpSpPr>
        <p:grpSpPr>
          <a:xfrm>
            <a:off x="7569698" y="3450676"/>
            <a:ext cx="2808588" cy="821893"/>
            <a:chOff x="7569698" y="3450676"/>
            <a:chExt cx="2808588" cy="821893"/>
          </a:xfrm>
        </p:grpSpPr>
        <p:sp>
          <p:nvSpPr>
            <p:cNvPr id="26" name="Rettangolo 25">
              <a:extLst>
                <a:ext uri="{FF2B5EF4-FFF2-40B4-BE49-F238E27FC236}">
                  <a16:creationId xmlns:a16="http://schemas.microsoft.com/office/drawing/2014/main" id="{EBA44971-382B-4D0C-970D-1D9086BE714C}"/>
                </a:ext>
              </a:extLst>
            </p:cNvPr>
            <p:cNvSpPr/>
            <p:nvPr/>
          </p:nvSpPr>
          <p:spPr>
            <a:xfrm>
              <a:off x="7589837" y="3463727"/>
              <a:ext cx="2773363" cy="793750"/>
            </a:xfrm>
            <a:prstGeom prst="rect">
              <a:avLst/>
            </a:prstGeom>
            <a:solidFill>
              <a:srgbClr val="9DE4FF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7" name="Rettangolo 26">
              <a:extLst>
                <a:ext uri="{FF2B5EF4-FFF2-40B4-BE49-F238E27FC236}">
                  <a16:creationId xmlns:a16="http://schemas.microsoft.com/office/drawing/2014/main" id="{C5132796-48AE-4791-BD42-C27C54C1CF73}"/>
                </a:ext>
              </a:extLst>
            </p:cNvPr>
            <p:cNvSpPr/>
            <p:nvPr/>
          </p:nvSpPr>
          <p:spPr>
            <a:xfrm>
              <a:off x="7981257" y="3463726"/>
              <a:ext cx="402371" cy="79067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9098E3EC-F30E-4E08-B3C2-78746498D757}"/>
                </a:ext>
              </a:extLst>
            </p:cNvPr>
            <p:cNvSpPr/>
            <p:nvPr/>
          </p:nvSpPr>
          <p:spPr>
            <a:xfrm>
              <a:off x="7981257" y="3462021"/>
              <a:ext cx="402371" cy="392382"/>
            </a:xfrm>
            <a:prstGeom prst="rect">
              <a:avLst/>
            </a:prstGeom>
            <a:solidFill>
              <a:srgbClr val="FF616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E24D03C3-CE52-4711-9D0B-A63C20490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569698" y="3450676"/>
              <a:ext cx="2808588" cy="821893"/>
            </a:xfrm>
            <a:prstGeom prst="rect">
              <a:avLst/>
            </a:prstGeom>
          </p:spPr>
        </p:pic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EFC77103-10CB-4146-BDE2-1F0459391341}"/>
              </a:ext>
            </a:extLst>
          </p:cNvPr>
          <p:cNvGrpSpPr/>
          <p:nvPr/>
        </p:nvGrpSpPr>
        <p:grpSpPr>
          <a:xfrm>
            <a:off x="7569698" y="4531463"/>
            <a:ext cx="2808588" cy="821893"/>
            <a:chOff x="7569698" y="4531463"/>
            <a:chExt cx="2808588" cy="821893"/>
          </a:xfrm>
        </p:grpSpPr>
        <p:sp>
          <p:nvSpPr>
            <p:cNvPr id="29" name="Rettangolo 28">
              <a:extLst>
                <a:ext uri="{FF2B5EF4-FFF2-40B4-BE49-F238E27FC236}">
                  <a16:creationId xmlns:a16="http://schemas.microsoft.com/office/drawing/2014/main" id="{BBFA5D75-44D6-4752-B55A-D28F462BB16B}"/>
                </a:ext>
              </a:extLst>
            </p:cNvPr>
            <p:cNvSpPr/>
            <p:nvPr/>
          </p:nvSpPr>
          <p:spPr>
            <a:xfrm>
              <a:off x="7589837" y="4548845"/>
              <a:ext cx="2773363" cy="793750"/>
            </a:xfrm>
            <a:prstGeom prst="rect">
              <a:avLst/>
            </a:prstGeom>
            <a:solidFill>
              <a:srgbClr val="9DE4FF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30" name="Rettangolo 29">
              <a:extLst>
                <a:ext uri="{FF2B5EF4-FFF2-40B4-BE49-F238E27FC236}">
                  <a16:creationId xmlns:a16="http://schemas.microsoft.com/office/drawing/2014/main" id="{CEA2FE08-57EE-4AEB-ADC5-8F4BFBB11BD8}"/>
                </a:ext>
              </a:extLst>
            </p:cNvPr>
            <p:cNvSpPr/>
            <p:nvPr/>
          </p:nvSpPr>
          <p:spPr>
            <a:xfrm>
              <a:off x="7981257" y="4548845"/>
              <a:ext cx="402371" cy="79375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id="{CF15F6C8-2A6F-4924-9E0B-E6ABAA88B883}"/>
                </a:ext>
              </a:extLst>
            </p:cNvPr>
            <p:cNvSpPr/>
            <p:nvPr/>
          </p:nvSpPr>
          <p:spPr>
            <a:xfrm>
              <a:off x="7981257" y="4945720"/>
              <a:ext cx="402371" cy="392382"/>
            </a:xfrm>
            <a:prstGeom prst="rect">
              <a:avLst/>
            </a:prstGeom>
            <a:solidFill>
              <a:srgbClr val="FF616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31" name="Immagine 30">
              <a:extLst>
                <a:ext uri="{FF2B5EF4-FFF2-40B4-BE49-F238E27FC236}">
                  <a16:creationId xmlns:a16="http://schemas.microsoft.com/office/drawing/2014/main" id="{2B236320-85D0-455C-AE61-028914768E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569698" y="4531463"/>
              <a:ext cx="2808588" cy="821893"/>
            </a:xfrm>
            <a:prstGeom prst="rect">
              <a:avLst/>
            </a:prstGeom>
          </p:spPr>
        </p:pic>
      </p:grp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04E1E034-2525-47AF-998C-5B161935E25C}"/>
              </a:ext>
            </a:extLst>
          </p:cNvPr>
          <p:cNvCxnSpPr/>
          <p:nvPr/>
        </p:nvCxnSpPr>
        <p:spPr>
          <a:xfrm>
            <a:off x="7784892" y="2570687"/>
            <a:ext cx="0" cy="4247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B54E4928-5907-4F59-AD74-CAEBE1D5BDC4}"/>
              </a:ext>
            </a:extLst>
          </p:cNvPr>
          <p:cNvCxnSpPr/>
          <p:nvPr/>
        </p:nvCxnSpPr>
        <p:spPr>
          <a:xfrm>
            <a:off x="8172137" y="4733359"/>
            <a:ext cx="0" cy="4247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86098E6E-5749-4512-BBC1-9C797A019EE2}"/>
              </a:ext>
            </a:extLst>
          </p:cNvPr>
          <p:cNvCxnSpPr>
            <a:cxnSpLocks/>
          </p:cNvCxnSpPr>
          <p:nvPr/>
        </p:nvCxnSpPr>
        <p:spPr>
          <a:xfrm flipV="1">
            <a:off x="7784892" y="3667593"/>
            <a:ext cx="387245" cy="3926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ACC7A2CE-F887-4228-9588-128DF3553048}"/>
              </a:ext>
            </a:extLst>
          </p:cNvPr>
          <p:cNvCxnSpPr>
            <a:cxnSpLocks/>
          </p:cNvCxnSpPr>
          <p:nvPr/>
        </p:nvCxnSpPr>
        <p:spPr>
          <a:xfrm>
            <a:off x="7368363" y="1498527"/>
            <a:ext cx="41652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8D205B31-A1A0-428B-8B04-91B3265895CA}"/>
              </a:ext>
            </a:extLst>
          </p:cNvPr>
          <p:cNvSpPr txBox="1"/>
          <p:nvPr/>
        </p:nvSpPr>
        <p:spPr>
          <a:xfrm>
            <a:off x="7904372" y="759004"/>
            <a:ext cx="2139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Thread</a:t>
            </a:r>
            <a:r>
              <a:rPr lang="it-IT" dirty="0"/>
              <a:t> 0 – 1st image</a:t>
            </a:r>
          </a:p>
        </p:txBody>
      </p:sp>
    </p:spTree>
    <p:extLst>
      <p:ext uri="{BB962C8B-B14F-4D97-AF65-F5344CB8AC3E}">
        <p14:creationId xmlns:p14="http://schemas.microsoft.com/office/powerpoint/2010/main" val="4228102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5FDDEA8-3019-42FA-814E-B4F3A6D22B10}"/>
              </a:ext>
            </a:extLst>
          </p:cNvPr>
          <p:cNvSpPr txBox="1"/>
          <p:nvPr/>
        </p:nvSpPr>
        <p:spPr>
          <a:xfrm>
            <a:off x="330375" y="231466"/>
            <a:ext cx="8205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Test Setup: Input Data and Load Scenarios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F43D8FBF-7224-4771-AD90-1F2BA6764838}"/>
              </a:ext>
            </a:extLst>
          </p:cNvPr>
          <p:cNvSpPr txBox="1"/>
          <p:nvPr/>
        </p:nvSpPr>
        <p:spPr>
          <a:xfrm>
            <a:off x="487988" y="1720840"/>
            <a:ext cx="53464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 images are </a:t>
            </a:r>
            <a:r>
              <a:rPr lang="en-US" b="1" dirty="0"/>
              <a:t>randomly generated</a:t>
            </a:r>
            <a:r>
              <a:rPr lang="en-US" dirty="0"/>
              <a:t> at runtime, filled with values from </a:t>
            </a:r>
            <a:r>
              <a:rPr lang="en-US" b="1" dirty="0"/>
              <a:t>0 to 255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image is of size </a:t>
            </a:r>
            <a:r>
              <a:rPr lang="en-US" b="1" dirty="0"/>
              <a:t>1440 × 2160 </a:t>
            </a:r>
            <a:r>
              <a:rPr lang="en-US" dirty="0"/>
              <a:t>pixels.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Three workload levels were tested: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Low</a:t>
            </a:r>
            <a:r>
              <a:rPr lang="en-US" dirty="0"/>
              <a:t>: 3 images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Medium</a:t>
            </a:r>
            <a:r>
              <a:rPr lang="en-US" dirty="0"/>
              <a:t>: 15 images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High</a:t>
            </a:r>
            <a:r>
              <a:rPr lang="en-US" dirty="0"/>
              <a:t>: 30 images</a:t>
            </a:r>
          </a:p>
          <a:p>
            <a:pPr lvl="1"/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Target performance</a:t>
            </a:r>
            <a:r>
              <a:rPr lang="en-US" dirty="0"/>
              <a:t>: process at least </a:t>
            </a:r>
            <a:r>
              <a:rPr lang="en-US" b="1" dirty="0"/>
              <a:t>10 images per second</a:t>
            </a:r>
            <a:endParaRPr lang="en-US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D66351A-F0AF-49CA-BA4E-73BA167B3B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355" y="1627363"/>
            <a:ext cx="2224473" cy="338737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1EE246B-C211-4C48-A74A-FDC61C65F4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920" y="1627363"/>
            <a:ext cx="2224473" cy="3384301"/>
          </a:xfrm>
          <a:prstGeom prst="rect">
            <a:avLst/>
          </a:prstGeom>
        </p:spPr>
      </p:pic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199C9DC1-50F4-4C34-AD96-2A4D9B38DA3E}"/>
              </a:ext>
            </a:extLst>
          </p:cNvPr>
          <p:cNvCxnSpPr/>
          <p:nvPr/>
        </p:nvCxnSpPr>
        <p:spPr>
          <a:xfrm>
            <a:off x="6432125" y="1627363"/>
            <a:ext cx="0" cy="338430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B15AD05-C1A1-4531-BEC4-56235B9F757D}"/>
              </a:ext>
            </a:extLst>
          </p:cNvPr>
          <p:cNvSpPr txBox="1"/>
          <p:nvPr/>
        </p:nvSpPr>
        <p:spPr>
          <a:xfrm rot="16200000">
            <a:off x="5972961" y="307760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/>
              <a:t>2160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AC4A3C38-743F-496E-B55C-4D4720BF05E1}"/>
              </a:ext>
            </a:extLst>
          </p:cNvPr>
          <p:cNvCxnSpPr>
            <a:cxnSpLocks/>
          </p:cNvCxnSpPr>
          <p:nvPr/>
        </p:nvCxnSpPr>
        <p:spPr>
          <a:xfrm flipH="1">
            <a:off x="6690921" y="5233225"/>
            <a:ext cx="2224472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09F4B912-4EA9-4BB3-8C4F-D13DDAAF2978}"/>
              </a:ext>
            </a:extLst>
          </p:cNvPr>
          <p:cNvSpPr txBox="1"/>
          <p:nvPr/>
        </p:nvSpPr>
        <p:spPr>
          <a:xfrm>
            <a:off x="7528080" y="5268300"/>
            <a:ext cx="550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/>
              <a:t>1440</a:t>
            </a:r>
          </a:p>
        </p:txBody>
      </p:sp>
    </p:spTree>
    <p:extLst>
      <p:ext uri="{BB962C8B-B14F-4D97-AF65-F5344CB8AC3E}">
        <p14:creationId xmlns:p14="http://schemas.microsoft.com/office/powerpoint/2010/main" val="60850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415BE68-9925-4BEE-9090-15735801AD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866" y="1973204"/>
            <a:ext cx="2571993" cy="144708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A34958C-8B0E-4FBF-8B2B-2245A83D8B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1918" y="1984220"/>
            <a:ext cx="2571989" cy="2697585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DA74AAC8-3ED9-421D-BBA0-DD343D729D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6890" y="3454602"/>
            <a:ext cx="2582969" cy="1957793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23E9342-9E27-406F-89A3-9A390C69D7F7}"/>
              </a:ext>
            </a:extLst>
          </p:cNvPr>
          <p:cNvSpPr txBox="1"/>
          <p:nvPr/>
        </p:nvSpPr>
        <p:spPr>
          <a:xfrm>
            <a:off x="1914403" y="1311460"/>
            <a:ext cx="2701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b="1" i="0" dirty="0">
                <a:solidFill>
                  <a:srgbClr val="222222"/>
                </a:solidFill>
                <a:effectLst/>
                <a:latin typeface="TPU-Title"/>
              </a:rPr>
              <a:t>Intel Core i7-11700K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28B7FF9-0F7E-49C8-9FEB-446DCBA02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04949" y="1286672"/>
            <a:ext cx="418908" cy="418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004AD137-5F0F-43FA-AE80-3DD3255198E9}"/>
              </a:ext>
            </a:extLst>
          </p:cNvPr>
          <p:cNvCxnSpPr>
            <a:cxnSpLocks/>
          </p:cNvCxnSpPr>
          <p:nvPr/>
        </p:nvCxnSpPr>
        <p:spPr>
          <a:xfrm flipV="1">
            <a:off x="6096000" y="1373105"/>
            <a:ext cx="0" cy="4676003"/>
          </a:xfrm>
          <a:prstGeom prst="line">
            <a:avLst/>
          </a:prstGeom>
          <a:ln w="38100">
            <a:solidFill>
              <a:srgbClr val="0F406B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0CF40A1-C0E7-456C-BE5F-F2F76A2225B9}"/>
              </a:ext>
            </a:extLst>
          </p:cNvPr>
          <p:cNvSpPr txBox="1"/>
          <p:nvPr/>
        </p:nvSpPr>
        <p:spPr>
          <a:xfrm>
            <a:off x="7692992" y="1218848"/>
            <a:ext cx="668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sz="2800" b="1" dirty="0"/>
              <a:t>🧾</a:t>
            </a:r>
            <a:endParaRPr lang="it-IT" sz="2000" b="1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AE7E22C-22F5-4804-84B3-935CD218E48C}"/>
              </a:ext>
            </a:extLst>
          </p:cNvPr>
          <p:cNvSpPr txBox="1"/>
          <p:nvPr/>
        </p:nvSpPr>
        <p:spPr>
          <a:xfrm>
            <a:off x="7974624" y="1295792"/>
            <a:ext cx="2701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System </a:t>
            </a:r>
            <a:r>
              <a:rPr lang="it-IT" sz="1800" b="1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Configuration</a:t>
            </a:r>
            <a:endParaRPr lang="it-IT" b="1" i="0" dirty="0">
              <a:solidFill>
                <a:srgbClr val="222222"/>
              </a:solidFill>
              <a:effectLst/>
              <a:latin typeface="TPU-Title"/>
            </a:endParaRPr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9F8C2545-11CC-4A5A-8E2D-4D3C94B05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986596"/>
              </p:ext>
            </p:extLst>
          </p:nvPr>
        </p:nvGraphicFramePr>
        <p:xfrm>
          <a:off x="7414055" y="2028460"/>
          <a:ext cx="3382899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4419">
                  <a:extLst>
                    <a:ext uri="{9D8B030D-6E8A-4147-A177-3AD203B41FA5}">
                      <a16:colId xmlns:a16="http://schemas.microsoft.com/office/drawing/2014/main" val="3089588594"/>
                    </a:ext>
                  </a:extLst>
                </a:gridCol>
                <a:gridCol w="1808480">
                  <a:extLst>
                    <a:ext uri="{9D8B030D-6E8A-4147-A177-3AD203B41FA5}">
                      <a16:colId xmlns:a16="http://schemas.microsoft.com/office/drawing/2014/main" val="463246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it-IT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Operating System:</a:t>
                      </a: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Windows 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639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it-IT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Memory:</a:t>
                      </a: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64 GB DDR4 @ 3200 MHz</a:t>
                      </a:r>
                      <a:endParaRPr lang="it-IT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427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it-IT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Compiler:</a:t>
                      </a: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GCC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706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it-IT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Profiler:</a:t>
                      </a: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Intel </a:t>
                      </a:r>
                      <a:r>
                        <a:rPr lang="it-IT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VTune</a:t>
                      </a:r>
                      <a:endParaRPr lang="it-IT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116569"/>
                  </a:ext>
                </a:extLst>
              </a:tr>
            </a:tbl>
          </a:graphicData>
        </a:graphic>
      </p:graphicFrame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5FDDEA8-3019-42FA-814E-B4F3A6D22B10}"/>
              </a:ext>
            </a:extLst>
          </p:cNvPr>
          <p:cNvSpPr txBox="1"/>
          <p:nvPr/>
        </p:nvSpPr>
        <p:spPr>
          <a:xfrm>
            <a:off x="330375" y="231466"/>
            <a:ext cx="5459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Test Platform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6208298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</TotalTime>
  <Words>538</Words>
  <Application>Microsoft Office PowerPoint</Application>
  <PresentationFormat>Widescreen</PresentationFormat>
  <Paragraphs>121</Paragraphs>
  <Slides>10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TPU-Title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Migliore</dc:creator>
  <cp:lastModifiedBy>Andrea Migliore</cp:lastModifiedBy>
  <cp:revision>259</cp:revision>
  <dcterms:created xsi:type="dcterms:W3CDTF">2025-04-23T09:30:02Z</dcterms:created>
  <dcterms:modified xsi:type="dcterms:W3CDTF">2025-05-09T15:07:03Z</dcterms:modified>
</cp:coreProperties>
</file>